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648" r:id="rId1"/>
  </p:sldMasterIdLst>
  <p:notesMasterIdLst>
    <p:notesMasterId r:id="rId17"/>
  </p:notesMasterIdLst>
  <p:sldIdLst>
    <p:sldId id="266" r:id="rId2"/>
    <p:sldId id="265" r:id="rId3"/>
    <p:sldId id="278" r:id="rId4"/>
    <p:sldId id="279" r:id="rId5"/>
    <p:sldId id="283" r:id="rId6"/>
    <p:sldId id="280" r:id="rId7"/>
    <p:sldId id="282" r:id="rId8"/>
    <p:sldId id="269" r:id="rId9"/>
    <p:sldId id="277" r:id="rId10"/>
    <p:sldId id="284" r:id="rId11"/>
    <p:sldId id="285" r:id="rId12"/>
    <p:sldId id="286" r:id="rId13"/>
    <p:sldId id="287" r:id="rId14"/>
    <p:sldId id="288" r:id="rId15"/>
    <p:sldId id="259" r:id="rId16"/>
  </p:sldIdLst>
  <p:sldSz cx="12192000" cy="6858000"/>
  <p:notesSz cx="6858000" cy="9144000"/>
  <p:embeddedFontLst>
    <p:embeddedFont>
      <p:font typeface="Century Gothic" panose="020B0502020202020204" pitchFamily="34" charset="0"/>
      <p:regular r:id="rId18"/>
      <p:bold r:id="rId19"/>
      <p:italic r:id="rId20"/>
      <p:boldItalic r:id="rId21"/>
    </p:embeddedFont>
  </p:embeddedFontLst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A65D"/>
    <a:srgbClr val="FFFFFF"/>
    <a:srgbClr val="CC0000"/>
    <a:srgbClr val="149DA4"/>
    <a:srgbClr val="16ABB2"/>
    <a:srgbClr val="128C91"/>
    <a:srgbClr val="13969D"/>
    <a:srgbClr val="7A4684"/>
    <a:srgbClr val="3F9F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87" autoAdjust="0"/>
    <p:restoredTop sz="94186" autoAdjust="0"/>
  </p:normalViewPr>
  <p:slideViewPr>
    <p:cSldViewPr showGuides="1">
      <p:cViewPr>
        <p:scale>
          <a:sx n="100" d="100"/>
          <a:sy n="100" d="100"/>
        </p:scale>
        <p:origin x="192" y="4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4C85A3F-6AE6-46C2-9A6C-482542DB4DBA}" type="datetimeFigureOut">
              <a:rPr lang="ru-RU"/>
              <a:pPr>
                <a:defRPr/>
              </a:pPr>
              <a:t>06.06.2024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589B2BD-C126-4C7F-8B5C-590DCD36472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3254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E55BE-8F35-48FA-B415-E002ECADC903}" type="datetime1">
              <a:rPr lang="ru-RU" smtClean="0"/>
              <a:t>06.06.2024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267DAF-0C67-46B2-A2A8-BEF34F1EBA6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56605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96B65E-A138-463E-BAA2-42A9C9A12D74}" type="datetime1">
              <a:rPr lang="ru-RU" smtClean="0"/>
              <a:t>06.06.2024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A5666-4A62-4720-BDD6-48E1234D311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41139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52F12F-289E-4080-91CE-D3FD2F522768}" type="datetime1">
              <a:rPr lang="ru-RU" smtClean="0"/>
              <a:t>06.06.2024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1E287-44C5-4AE6-AA3F-2314225313E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89056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F75EC1-BB5D-4AA5-BDAE-04D7EF04B287}" type="datetime1">
              <a:rPr lang="ru-RU" smtClean="0"/>
              <a:t>06.06.2024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32A19-F267-4BB4-A0BB-F099E3C1676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95462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AB561E-F3C8-467A-8908-265CC61D9E1F}" type="datetime1">
              <a:rPr lang="ru-RU" smtClean="0"/>
              <a:t>06.06.2024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653EE-F243-4DEF-A689-90B801F5341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71504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9BE9D9-4D8C-44E9-BD58-A25E2867547D}" type="datetime1">
              <a:rPr lang="ru-RU" smtClean="0"/>
              <a:t>06.06.2024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AB1E60-AB2A-407E-8AB5-A68BFFA18EE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04575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EA4869-0178-47E1-8A97-C2AF901A7104}" type="datetime1">
              <a:rPr lang="ru-RU" smtClean="0"/>
              <a:t>06.06.2024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73E28-770A-430A-8409-81A8490B6A0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90742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753718-7CA8-410A-B4C8-DDC6E99793CD}" type="datetime1">
              <a:rPr lang="ru-RU" smtClean="0"/>
              <a:t>06.06.2024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DFF1F-38C3-46A3-9550-18CB76F20A1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15127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63B8CE-5E79-4878-AE8B-3BBA9C145B4C}" type="datetime1">
              <a:rPr lang="ru-RU" smtClean="0"/>
              <a:t>06.06.2024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E62A73-F87A-4C5D-A8F5-135286372DE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30931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2D545-C5A2-4B4E-851A-1AEB6DEC1073}" type="datetime1">
              <a:rPr lang="ru-RU" smtClean="0"/>
              <a:t>06.06.2024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70DD53-1FCF-4E2F-8095-44522081EA6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94305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48724-AE0F-4273-BB36-DC0C2BFDAD18}" type="datetime1">
              <a:rPr lang="ru-RU" smtClean="0"/>
              <a:t>06.06.2024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FE34E9-D5E0-4856-8ACE-643C0C266D0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8218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B4B1308-A732-4DCF-9681-D84C1F5637C8}" type="datetime1">
              <a:rPr lang="ru-RU" smtClean="0"/>
              <a:t>06.06.2024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E777119-2EDC-4BCE-9396-7DD425CBBD8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ctrTitle"/>
          </p:nvPr>
        </p:nvSpPr>
        <p:spPr>
          <a:xfrm>
            <a:off x="695325" y="2060848"/>
            <a:ext cx="8280400" cy="1470025"/>
          </a:xfrm>
        </p:spPr>
        <p:txBody>
          <a:bodyPr/>
          <a:lstStyle/>
          <a:p>
            <a:r>
              <a:rPr lang="ru-RU" sz="2400" b="1" dirty="0">
                <a:solidFill>
                  <a:srgbClr val="149DA4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Выпускная квалификационная работа</a:t>
            </a:r>
            <a:br>
              <a:rPr lang="en-US" sz="3600" b="1" dirty="0">
                <a:solidFill>
                  <a:srgbClr val="149DA4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ru-RU" sz="3600" b="1" dirty="0">
                <a:solidFill>
                  <a:srgbClr val="149DA4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Моделирование оценки объекта недвижимости </a:t>
            </a:r>
            <a:endParaRPr lang="ru-RU" altLang="ru-RU" sz="3600" b="1" dirty="0">
              <a:solidFill>
                <a:srgbClr val="149DA4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B48753-EB84-0658-F777-DF6F7DE9F715}"/>
              </a:ext>
            </a:extLst>
          </p:cNvPr>
          <p:cNvSpPr txBox="1"/>
          <p:nvPr/>
        </p:nvSpPr>
        <p:spPr>
          <a:xfrm>
            <a:off x="1777417" y="548680"/>
            <a:ext cx="611621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altLang="ru-RU" sz="1200" dirty="0">
                <a:latin typeface="Century Gothic" panose="020B0502020202020204" pitchFamily="34" charset="0"/>
              </a:rPr>
              <a:t>МИНОБРНАУКИ РОССИИ</a:t>
            </a:r>
          </a:p>
          <a:p>
            <a:pPr algn="ctr"/>
            <a:r>
              <a:rPr lang="ru-RU" altLang="ru-RU" sz="1200" dirty="0">
                <a:latin typeface="Century Gothic" panose="020B0502020202020204" pitchFamily="34" charset="0"/>
              </a:rPr>
              <a:t>федеральное государственное бюджетное образовательное</a:t>
            </a:r>
          </a:p>
          <a:p>
            <a:pPr algn="ctr"/>
            <a:r>
              <a:rPr lang="ru-RU" altLang="ru-RU" sz="1200" dirty="0">
                <a:latin typeface="Century Gothic" panose="020B0502020202020204" pitchFamily="34" charset="0"/>
              </a:rPr>
              <a:t> учреждение высшего образования</a:t>
            </a:r>
          </a:p>
          <a:p>
            <a:pPr algn="ctr"/>
            <a:r>
              <a:rPr lang="ru-RU" altLang="ru-RU" sz="1200" dirty="0">
                <a:latin typeface="Century Gothic" panose="020B0502020202020204" pitchFamily="34" charset="0"/>
              </a:rPr>
              <a:t>«САНКТ-ПЕТЕРБУРГСКИЙ ГОСУДАРСТВЕННЫЙ</a:t>
            </a:r>
          </a:p>
          <a:p>
            <a:pPr algn="ctr"/>
            <a:r>
              <a:rPr lang="ru-RU" altLang="ru-RU" sz="1200" dirty="0">
                <a:latin typeface="Century Gothic" panose="020B0502020202020204" pitchFamily="34" charset="0"/>
              </a:rPr>
              <a:t>ЭКОНОМИЧЕСКИЙ УНИВЕРСИТЕТ»</a:t>
            </a:r>
          </a:p>
          <a:p>
            <a:pPr algn="ctr"/>
            <a:r>
              <a:rPr lang="ru-RU" altLang="ru-RU" sz="1200" dirty="0">
                <a:latin typeface="Century Gothic" panose="020B0502020202020204" pitchFamily="34" charset="0"/>
              </a:rPr>
              <a:t>(</a:t>
            </a:r>
            <a:r>
              <a:rPr lang="ru-RU" altLang="ru-RU" sz="1200" dirty="0" err="1">
                <a:latin typeface="Century Gothic" panose="020B0502020202020204" pitchFamily="34" charset="0"/>
              </a:rPr>
              <a:t>СПбГЭУ</a:t>
            </a:r>
            <a:r>
              <a:rPr lang="ru-RU" altLang="ru-RU" sz="1200" dirty="0">
                <a:latin typeface="Century Gothic" panose="020B0502020202020204" pitchFamily="34" charset="0"/>
              </a:rPr>
              <a:t>)</a:t>
            </a:r>
          </a:p>
          <a:p>
            <a:pPr algn="ctr"/>
            <a:r>
              <a:rPr lang="ru-RU" altLang="ru-RU" sz="1200" dirty="0">
                <a:latin typeface="Century Gothic" panose="020B0502020202020204" pitchFamily="34" charset="0"/>
              </a:rPr>
              <a:t>Факультет экономики и финансов</a:t>
            </a:r>
          </a:p>
          <a:p>
            <a:pPr algn="ctr"/>
            <a:r>
              <a:rPr lang="ru-RU" altLang="ru-RU" sz="1200" dirty="0">
                <a:latin typeface="Century Gothic" panose="020B0502020202020204" pitchFamily="34" charset="0"/>
              </a:rPr>
              <a:t>Кафедра прикладной математики и экономико-математических методов</a:t>
            </a:r>
          </a:p>
          <a:p>
            <a:pPr algn="ctr"/>
            <a:endParaRPr lang="ru-RU" altLang="ru-RU" sz="1200" dirty="0">
              <a:latin typeface="Century Gothic" panose="020B0502020202020204" pitchFamily="34" charset="0"/>
            </a:endParaRPr>
          </a:p>
          <a:p>
            <a:pPr algn="ctr"/>
            <a:endParaRPr lang="ru-RU" altLang="ru-RU" sz="1200" b="1" dirty="0">
              <a:solidFill>
                <a:srgbClr val="058C90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CF7C48-337F-6A23-DDB1-390175F30263}"/>
              </a:ext>
            </a:extLst>
          </p:cNvPr>
          <p:cNvSpPr txBox="1"/>
          <p:nvPr/>
        </p:nvSpPr>
        <p:spPr>
          <a:xfrm>
            <a:off x="1415480" y="5043041"/>
            <a:ext cx="7738628" cy="1057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ru-RU" sz="1800" dirty="0">
                <a:solidFill>
                  <a:schemeClr val="tx1"/>
                </a:solidFill>
                <a:latin typeface="Century Gothic" panose="020B0502020202020204" pitchFamily="34" charset="0"/>
              </a:rPr>
              <a:t>Обучающегося очной формы обучения группы Э-2010:</a:t>
            </a:r>
          </a:p>
          <a:p>
            <a:pPr algn="r">
              <a:lnSpc>
                <a:spcPct val="120000"/>
              </a:lnSpc>
              <a:defRPr/>
            </a:pPr>
            <a:r>
              <a:rPr lang="ru-RU" sz="1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Дмитриева Александра Ростиславовича</a:t>
            </a:r>
          </a:p>
          <a:p>
            <a:pPr algn="r">
              <a:lnSpc>
                <a:spcPct val="120000"/>
              </a:lnSpc>
              <a:defRPr/>
            </a:pPr>
            <a:r>
              <a:rPr lang="ru-RU" sz="1800" dirty="0">
                <a:latin typeface="Century Gothic" panose="020B0502020202020204" pitchFamily="34" charset="0"/>
              </a:rPr>
              <a:t>Руководитель ВКР: к.э.н., доцент </a:t>
            </a:r>
            <a:r>
              <a:rPr lang="ru-RU" dirty="0">
                <a:latin typeface="Century Gothic" panose="020B0502020202020204" pitchFamily="34" charset="0"/>
              </a:rPr>
              <a:t>Заграновская Анна Васильевна</a:t>
            </a:r>
            <a:endParaRPr lang="ru-RU" sz="18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DC7D9F43-A875-53BC-6C08-2291B617BD1E}"/>
              </a:ext>
            </a:extLst>
          </p:cNvPr>
          <p:cNvSpPr txBox="1">
            <a:spLocks/>
          </p:cNvSpPr>
          <p:nvPr/>
        </p:nvSpPr>
        <p:spPr>
          <a:xfrm>
            <a:off x="3723810" y="6443426"/>
            <a:ext cx="2073564" cy="33757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ru-RU" sz="2000" dirty="0">
                <a:latin typeface="Century Gothic" panose="020B0502020202020204" pitchFamily="34" charset="0"/>
              </a:rPr>
              <a:t>Санкт-Петербург,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887AAF58-322B-B759-B650-5E66D6AB6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065"/>
            <a:ext cx="10972800" cy="1143000"/>
          </a:xfrm>
        </p:spPr>
        <p:txBody>
          <a:bodyPr/>
          <a:lstStyle/>
          <a:p>
            <a:r>
              <a:rPr lang="ru-RU" b="1" dirty="0">
                <a:solidFill>
                  <a:srgbClr val="149DA4"/>
                </a:solidFill>
                <a:latin typeface="Century Gothic" panose="020B0502020202020204" pitchFamily="34" charset="0"/>
              </a:rPr>
              <a:t>СРАВНЕНИЕ МОДЕЛЕЙ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CC78354-7306-134D-E04D-05A497A744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1162274"/>
            <a:ext cx="5252721" cy="51026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2D9F013-A516-3300-7460-99269C77CD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77" y="1165723"/>
            <a:ext cx="5447928" cy="51026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0FAD9D-6969-15E8-DFD4-FAF5284A0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AB1E60-AB2A-407E-8AB5-A68BFFA18EE3}" type="slidenum">
              <a:rPr lang="ru-RU" altLang="ru-RU" smtClean="0"/>
              <a:pPr>
                <a:defRPr/>
              </a:pPr>
              <a:t>10</a:t>
            </a:fld>
            <a:r>
              <a:rPr lang="ru-RU" altLang="ru-RU" dirty="0"/>
              <a:t> из 15</a:t>
            </a:r>
          </a:p>
        </p:txBody>
      </p:sp>
    </p:spTree>
    <p:extLst>
      <p:ext uri="{BB962C8B-B14F-4D97-AF65-F5344CB8AC3E}">
        <p14:creationId xmlns:p14="http://schemas.microsoft.com/office/powerpoint/2010/main" val="2238768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49234DA-E64E-9A9E-3A5A-A0D713984649}"/>
              </a:ext>
            </a:extLst>
          </p:cNvPr>
          <p:cNvSpPr/>
          <p:nvPr/>
        </p:nvSpPr>
        <p:spPr>
          <a:xfrm>
            <a:off x="870658" y="2934235"/>
            <a:ext cx="4965522" cy="2078941"/>
          </a:xfrm>
          <a:prstGeom prst="round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DC613-D662-CFDF-7E5F-7C474CEF7531}"/>
              </a:ext>
            </a:extLst>
          </p:cNvPr>
          <p:cNvSpPr txBox="1"/>
          <p:nvPr/>
        </p:nvSpPr>
        <p:spPr>
          <a:xfrm>
            <a:off x="839416" y="2924943"/>
            <a:ext cx="4996764" cy="1889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"/>
            </a:pPr>
            <a:r>
              <a:rPr lang="ru-RU" sz="2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Коэффициент детерминации = 40.99 (%)</a:t>
            </a:r>
            <a:endParaRPr lang="ru-RU" sz="20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"/>
            </a:pPr>
            <a:r>
              <a:rPr lang="ru-RU" sz="2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СКО = 59850.0712</a:t>
            </a:r>
            <a:endParaRPr lang="ru-RU" sz="20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"/>
            </a:pPr>
            <a:r>
              <a:rPr lang="ru-RU" sz="2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САО = 43456.8520 (руб.)</a:t>
            </a:r>
            <a:endParaRPr lang="ru-RU" sz="20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"/>
            </a:pPr>
            <a:r>
              <a:rPr lang="ru-RU" sz="2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САПО = 21.91 (%)</a:t>
            </a:r>
            <a:endParaRPr lang="ru-RU" sz="20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887AAF58-322B-B759-B650-5E66D6AB6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065"/>
            <a:ext cx="10972800" cy="1143000"/>
          </a:xfrm>
        </p:spPr>
        <p:txBody>
          <a:bodyPr/>
          <a:lstStyle/>
          <a:p>
            <a:r>
              <a:rPr lang="ru-RU" b="1" dirty="0">
                <a:solidFill>
                  <a:srgbClr val="149DA4"/>
                </a:solidFill>
                <a:latin typeface="Century Gothic" panose="020B0502020202020204" pitchFamily="34" charset="0"/>
              </a:rPr>
              <a:t>СРАВНЕНИЕ МОДЕЛЕЙ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4B5C83-EAE9-7A55-B249-FD7045124ACC}"/>
              </a:ext>
            </a:extLst>
          </p:cNvPr>
          <p:cNvSpPr txBox="1"/>
          <p:nvPr/>
        </p:nvSpPr>
        <p:spPr>
          <a:xfrm>
            <a:off x="134641" y="1262747"/>
            <a:ext cx="107738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latin typeface="Century Gothic" panose="020B0502020202020204" pitchFamily="34" charset="0"/>
              </a:rPr>
              <a:t>Статистические показатели </a:t>
            </a:r>
            <a:r>
              <a:rPr lang="ru-RU" dirty="0">
                <a:latin typeface="Century Gothic" panose="020B0502020202020204" pitchFamily="34" charset="0"/>
              </a:rPr>
              <a:t>моделей после подбора их параметров для улучшения точности на тестовой выборке.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6030D-8A10-B780-9413-4A9A67A01282}"/>
              </a:ext>
            </a:extLst>
          </p:cNvPr>
          <p:cNvSpPr txBox="1"/>
          <p:nvPr/>
        </p:nvSpPr>
        <p:spPr>
          <a:xfrm>
            <a:off x="1141847" y="2564904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Century Gothic" panose="020B0502020202020204" pitchFamily="34" charset="0"/>
              </a:rPr>
              <a:t>Ансамбль доп. деревьев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3ADC103B-70D0-CBF3-4FB9-CFC4785A82EF}"/>
              </a:ext>
            </a:extLst>
          </p:cNvPr>
          <p:cNvSpPr/>
          <p:nvPr/>
        </p:nvSpPr>
        <p:spPr>
          <a:xfrm>
            <a:off x="6427980" y="2924943"/>
            <a:ext cx="4965522" cy="2078941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C35C92-DB0F-3A23-4C44-CC268BAFB552}"/>
              </a:ext>
            </a:extLst>
          </p:cNvPr>
          <p:cNvSpPr txBox="1"/>
          <p:nvPr/>
        </p:nvSpPr>
        <p:spPr>
          <a:xfrm>
            <a:off x="6767478" y="255561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Century Gothic" panose="020B0502020202020204" pitchFamily="34" charset="0"/>
              </a:rPr>
              <a:t>Случайный лес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426E23-5E99-AA76-9136-6E2361CCA75A}"/>
              </a:ext>
            </a:extLst>
          </p:cNvPr>
          <p:cNvSpPr txBox="1"/>
          <p:nvPr/>
        </p:nvSpPr>
        <p:spPr>
          <a:xfrm>
            <a:off x="6427980" y="2924942"/>
            <a:ext cx="4965522" cy="1889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"/>
            </a:pPr>
            <a:r>
              <a:rPr lang="ru-RU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Коэффициент детерминации = 44.97 (%)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"/>
            </a:pPr>
            <a:r>
              <a:rPr lang="ru-RU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СКО = 57794.9583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"/>
            </a:pPr>
            <a:r>
              <a:rPr lang="ru-RU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САО = 43021.9394 (руб.)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"/>
            </a:pPr>
            <a:r>
              <a:rPr lang="ru-RU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САПО = 21.49 (%)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Номер слайда 14">
            <a:extLst>
              <a:ext uri="{FF2B5EF4-FFF2-40B4-BE49-F238E27FC236}">
                <a16:creationId xmlns:a16="http://schemas.microsoft.com/office/drawing/2014/main" id="{F835C4FB-579D-74B5-CF76-453006F0C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AB1E60-AB2A-407E-8AB5-A68BFFA18EE3}" type="slidenum">
              <a:rPr lang="ru-RU" altLang="ru-RU" smtClean="0"/>
              <a:pPr>
                <a:defRPr/>
              </a:pPr>
              <a:t>11</a:t>
            </a:fld>
            <a:r>
              <a:rPr lang="ru-RU" altLang="ru-RU" dirty="0"/>
              <a:t> из 15</a:t>
            </a:r>
          </a:p>
        </p:txBody>
      </p:sp>
    </p:spTree>
    <p:extLst>
      <p:ext uri="{BB962C8B-B14F-4D97-AF65-F5344CB8AC3E}">
        <p14:creationId xmlns:p14="http://schemas.microsoft.com/office/powerpoint/2010/main" val="3835439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5E93157-B1DC-68E1-00C6-A0F578F010EE}"/>
              </a:ext>
            </a:extLst>
          </p:cNvPr>
          <p:cNvSpPr/>
          <p:nvPr/>
        </p:nvSpPr>
        <p:spPr>
          <a:xfrm>
            <a:off x="1991544" y="6165304"/>
            <a:ext cx="8280920" cy="5040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887AAF58-322B-B759-B650-5E66D6AB6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065"/>
            <a:ext cx="10972800" cy="1143000"/>
          </a:xfrm>
        </p:spPr>
        <p:txBody>
          <a:bodyPr/>
          <a:lstStyle/>
          <a:p>
            <a:r>
              <a:rPr lang="ru-RU" b="1" dirty="0">
                <a:solidFill>
                  <a:srgbClr val="149DA4"/>
                </a:solidFill>
                <a:latin typeface="Century Gothic" panose="020B0502020202020204" pitchFamily="34" charset="0"/>
              </a:rPr>
              <a:t>ИНТЕРПРЕТАЦИЯ МОДЕЛИ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EA0CB26-19D4-B630-1147-F42D66382B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6" y="1197348"/>
            <a:ext cx="5659595" cy="36003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1730208-5985-6472-C1B7-A9B738A43C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842" y="1209899"/>
            <a:ext cx="6008238" cy="3600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89C0AC-E350-A4AB-97A7-7F9C772591ED}"/>
              </a:ext>
            </a:extLst>
          </p:cNvPr>
          <p:cNvSpPr txBox="1"/>
          <p:nvPr/>
        </p:nvSpPr>
        <p:spPr>
          <a:xfrm>
            <a:off x="911424" y="5080243"/>
            <a:ext cx="5892080" cy="171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"/>
            </a:pPr>
            <a:r>
              <a:rPr lang="ru-RU" sz="1200" b="1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Площадь = -116.29201861829223 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"/>
            </a:pPr>
            <a:r>
              <a:rPr lang="ru-RU" sz="1200" b="1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Максимальный этаж = 251.0200610573661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"/>
            </a:pPr>
            <a:r>
              <a:rPr lang="ru-RU" sz="1200" b="1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Количество станций метро в радиусе 1 км = -164.29105783762756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"/>
            </a:pPr>
            <a:r>
              <a:rPr lang="ru-RU" sz="1200" b="1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Широта = 931.5595059651902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"/>
            </a:pPr>
            <a:r>
              <a:rPr lang="ru-RU" sz="1200" b="1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Долгота = -1371.0091214121162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"/>
            </a:pPr>
            <a:r>
              <a:rPr lang="ru-RU" sz="1200" b="1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Количество парковок в радиусе 1 км = 531.3646769899101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031FD4-0A0D-360C-A871-1855F2242ACE}"/>
              </a:ext>
            </a:extLst>
          </p:cNvPr>
          <p:cNvSpPr txBox="1"/>
          <p:nvPr/>
        </p:nvSpPr>
        <p:spPr>
          <a:xfrm>
            <a:off x="3093" y="4788933"/>
            <a:ext cx="5892080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sz="1400" b="1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Среднее влияние каждого признака на стандартный прогноз модели:</a:t>
            </a:r>
            <a:endParaRPr lang="ru-RU" sz="1400" b="1" kern="1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Номер слайда 15">
            <a:extLst>
              <a:ext uri="{FF2B5EF4-FFF2-40B4-BE49-F238E27FC236}">
                <a16:creationId xmlns:a16="http://schemas.microsoft.com/office/drawing/2014/main" id="{B2C0DE3C-0043-B0E4-94BE-3D9652398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AB1E60-AB2A-407E-8AB5-A68BFFA18EE3}" type="slidenum">
              <a:rPr lang="ru-RU" altLang="ru-RU" smtClean="0"/>
              <a:pPr>
                <a:defRPr/>
              </a:pPr>
              <a:t>12</a:t>
            </a:fld>
            <a:r>
              <a:rPr lang="ru-RU" altLang="ru-RU" dirty="0"/>
              <a:t> из 15</a:t>
            </a:r>
          </a:p>
        </p:txBody>
      </p:sp>
    </p:spTree>
    <p:extLst>
      <p:ext uri="{BB962C8B-B14F-4D97-AF65-F5344CB8AC3E}">
        <p14:creationId xmlns:p14="http://schemas.microsoft.com/office/powerpoint/2010/main" val="1575801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5E93157-B1DC-68E1-00C6-A0F578F010EE}"/>
              </a:ext>
            </a:extLst>
          </p:cNvPr>
          <p:cNvSpPr/>
          <p:nvPr/>
        </p:nvSpPr>
        <p:spPr>
          <a:xfrm>
            <a:off x="1991544" y="6165304"/>
            <a:ext cx="8280920" cy="5040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887AAF58-322B-B759-B650-5E66D6AB6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065"/>
            <a:ext cx="10972800" cy="1143000"/>
          </a:xfrm>
        </p:spPr>
        <p:txBody>
          <a:bodyPr/>
          <a:lstStyle/>
          <a:p>
            <a:r>
              <a:rPr lang="ru-RU" b="1" dirty="0">
                <a:solidFill>
                  <a:srgbClr val="149DA4"/>
                </a:solidFill>
                <a:latin typeface="Century Gothic" panose="020B0502020202020204" pitchFamily="34" charset="0"/>
              </a:rPr>
              <a:t>ИНТЕРПРЕТАЦИЯ МОДЕЛИ</a:t>
            </a:r>
            <a:br>
              <a:rPr lang="ru-RU" b="1" dirty="0">
                <a:solidFill>
                  <a:srgbClr val="149DA4"/>
                </a:solidFill>
                <a:latin typeface="Century Gothic" panose="020B0502020202020204" pitchFamily="34" charset="0"/>
              </a:rPr>
            </a:br>
            <a:r>
              <a:rPr lang="ru-RU" sz="2400" b="1" dirty="0">
                <a:solidFill>
                  <a:srgbClr val="149DA4"/>
                </a:solidFill>
                <a:latin typeface="Century Gothic" panose="020B0502020202020204" pitchFamily="34" charset="0"/>
              </a:rPr>
              <a:t>ЛОКАЛЬНАЯ</a:t>
            </a:r>
            <a:endParaRPr lang="ru-RU" b="1" dirty="0">
              <a:solidFill>
                <a:srgbClr val="149DA4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D68014-CA37-887F-B0EF-0DE487FEE4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0" y="1340768"/>
            <a:ext cx="6014550" cy="30886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36B525-B853-2192-B5E9-CB3A8FFA5171}"/>
              </a:ext>
            </a:extLst>
          </p:cNvPr>
          <p:cNvSpPr txBox="1"/>
          <p:nvPr/>
        </p:nvSpPr>
        <p:spPr>
          <a:xfrm>
            <a:off x="6153493" y="1199386"/>
            <a:ext cx="6096000" cy="3606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tabLst>
                <a:tab pos="2647950" algn="l"/>
              </a:tabLst>
            </a:pPr>
            <a:r>
              <a:rPr lang="ru-RU" sz="1400" b="1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Признаки интерпретируемого прогноза наблюдения модели:</a:t>
            </a:r>
            <a:endParaRPr lang="ru-RU" sz="1400" b="1" kern="1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"/>
              <a:tabLst>
                <a:tab pos="2647950" algn="l"/>
              </a:tabLst>
            </a:pPr>
            <a:r>
              <a:rPr lang="ru-RU" sz="1400" b="1" u="sng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Стоимость кв. метра </a:t>
            </a:r>
            <a:r>
              <a:rPr lang="ru-RU" sz="14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ru-RU" sz="14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344999.2 (руб./м2)</a:t>
            </a:r>
            <a:endParaRPr lang="ru-RU" sz="1400" kern="1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"/>
              <a:tabLst>
                <a:tab pos="2647950" algn="l"/>
              </a:tabLst>
            </a:pPr>
            <a:r>
              <a:rPr lang="ru-RU" sz="14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Площадь = 63 (м2)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"/>
              <a:tabLst>
                <a:tab pos="2647950" algn="l"/>
              </a:tabLst>
            </a:pPr>
            <a:r>
              <a:rPr lang="ru-RU" sz="14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Максимальный этаж = 16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"/>
              <a:tabLst>
                <a:tab pos="2647950" algn="l"/>
              </a:tabLst>
            </a:pPr>
            <a:r>
              <a:rPr lang="ru-RU" sz="14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Количество станций метро в радиусе 1 километра = 0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"/>
              <a:tabLst>
                <a:tab pos="2647950" algn="l"/>
              </a:tabLst>
            </a:pPr>
            <a:r>
              <a:rPr lang="ru-RU" sz="14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Координаты широты = 59.987226</a:t>
            </a:r>
            <a:r>
              <a:rPr lang="en-US" sz="14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</a:t>
            </a:r>
            <a:endParaRPr lang="ru-RU" sz="1400" kern="1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"/>
              <a:tabLst>
                <a:tab pos="2647950" algn="l"/>
              </a:tabLst>
            </a:pPr>
            <a:r>
              <a:rPr lang="ru-RU" sz="14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Координаты долготы = 30.310128</a:t>
            </a:r>
            <a:r>
              <a:rPr lang="en-US" sz="14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</a:t>
            </a:r>
            <a:endParaRPr lang="ru-RU" sz="1400" kern="1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"/>
              <a:tabLst>
                <a:tab pos="2647950" algn="l"/>
              </a:tabLst>
            </a:pPr>
            <a:r>
              <a:rPr lang="ru-RU" sz="14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Количество парковок в радиусе 1 километра = 84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"/>
              <a:tabLst>
                <a:tab pos="2647950" algn="l"/>
              </a:tabLst>
            </a:pPr>
            <a:r>
              <a:rPr lang="ru-RU" sz="14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Расстояние до центра = 2.54 (км)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"/>
              <a:tabLst>
                <a:tab pos="2647950" algn="l"/>
              </a:tabLst>
            </a:pPr>
            <a:r>
              <a:rPr lang="ru-RU" sz="14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Средняя стоимость кв. метра в районе = 279766.910244 (руб./м2)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4A9F94-9B78-DCC2-614B-00C8F75DB3AA}"/>
              </a:ext>
            </a:extLst>
          </p:cNvPr>
          <p:cNvSpPr txBox="1"/>
          <p:nvPr/>
        </p:nvSpPr>
        <p:spPr>
          <a:xfrm>
            <a:off x="81475" y="4620900"/>
            <a:ext cx="6124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Прогноз модели: 339291.04 </a:t>
            </a:r>
            <a:r>
              <a:rPr lang="en-US" sz="1800" b="1" kern="100" dirty="0">
                <a:solidFill>
                  <a:srgbClr val="00B05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ru-RU" sz="1800" b="1" kern="100" dirty="0">
                <a:solidFill>
                  <a:srgbClr val="00B05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lang="ru-RU" sz="1800" b="1" dirty="0">
                <a:solidFill>
                  <a:srgbClr val="00B05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5708.16</a:t>
            </a:r>
            <a:r>
              <a:rPr lang="en-US" sz="1800" b="1" dirty="0">
                <a:solidFill>
                  <a:srgbClr val="00B05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]</a:t>
            </a:r>
            <a:r>
              <a:rPr lang="ru-RU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(руб./м2)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187A3C-590A-AD6E-0B7E-FE828C6A2C79}"/>
              </a:ext>
            </a:extLst>
          </p:cNvPr>
          <p:cNvSpPr txBox="1"/>
          <p:nvPr/>
        </p:nvSpPr>
        <p:spPr>
          <a:xfrm>
            <a:off x="2855640" y="4443124"/>
            <a:ext cx="2016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b="1" i="1" dirty="0">
                <a:latin typeface="Century Gothic" panose="020B0502020202020204" pitchFamily="34" charset="0"/>
              </a:rPr>
              <a:t>От факт. значения</a:t>
            </a:r>
          </a:p>
        </p:txBody>
      </p:sp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EAD86A21-E357-D050-F58A-172859BE0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892117"/>
              </p:ext>
            </p:extLst>
          </p:nvPr>
        </p:nvGraphicFramePr>
        <p:xfrm>
          <a:off x="-12998" y="4987717"/>
          <a:ext cx="12192000" cy="1390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644468331"/>
                    </a:ext>
                  </a:extLst>
                </a:gridCol>
                <a:gridCol w="3030051">
                  <a:extLst>
                    <a:ext uri="{9D8B030D-6E8A-4147-A177-3AD203B41FA5}">
                      <a16:colId xmlns:a16="http://schemas.microsoft.com/office/drawing/2014/main" val="1210295714"/>
                    </a:ext>
                  </a:extLst>
                </a:gridCol>
                <a:gridCol w="3065949">
                  <a:extLst>
                    <a:ext uri="{9D8B030D-6E8A-4147-A177-3AD203B41FA5}">
                      <a16:colId xmlns:a16="http://schemas.microsoft.com/office/drawing/2014/main" val="343788858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068499213"/>
                    </a:ext>
                  </a:extLst>
                </a:gridCol>
              </a:tblGrid>
              <a:tr h="43455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Площадь </a:t>
                      </a:r>
                      <a:r>
                        <a:rPr lang="ru-RU" sz="16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+</a:t>
                      </a:r>
                      <a:r>
                        <a:rPr lang="ru-RU" sz="1800" b="0" dirty="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</a:rPr>
                        <a:t>17076.332813606758</a:t>
                      </a:r>
                      <a:r>
                        <a:rPr lang="ru-RU" sz="1600" b="0" dirty="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</a:rPr>
                        <a:t> руб</a:t>
                      </a:r>
                      <a:r>
                        <a:rPr lang="ru-RU" sz="1600" dirty="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</a:rPr>
                        <a:t>.</a:t>
                      </a:r>
                      <a:endParaRPr lang="ru-RU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solidFill>
                      <a:srgbClr val="51A65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Максимальный этаж</a:t>
                      </a:r>
                    </a:p>
                    <a:p>
                      <a:r>
                        <a:rPr lang="ru-RU" b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+21076.97972767247 </a:t>
                      </a:r>
                      <a:r>
                        <a:rPr lang="ru-RU" sz="1600" b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руб.</a:t>
                      </a:r>
                      <a:endParaRPr lang="ru-RU" b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solidFill>
                      <a:srgbClr val="51A65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Долгота</a:t>
                      </a:r>
                    </a:p>
                    <a:p>
                      <a:r>
                        <a:rPr lang="ru-RU" b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+3769.7083065712513 </a:t>
                      </a:r>
                      <a:r>
                        <a:rPr lang="ru-RU" sz="1600" b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руб.</a:t>
                      </a:r>
                      <a:endParaRPr lang="ru-RU" b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solidFill>
                      <a:srgbClr val="51A65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Кол-во парковок</a:t>
                      </a:r>
                    </a:p>
                    <a:p>
                      <a:r>
                        <a:rPr lang="ru-RU" sz="1800" b="0" kern="1200" dirty="0">
                          <a:solidFill>
                            <a:schemeClr val="lt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-3923.067180290473 </a:t>
                      </a:r>
                      <a:r>
                        <a:rPr lang="ru-RU" sz="1600" b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руб.</a:t>
                      </a:r>
                      <a:endParaRPr lang="ru-RU" b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664123"/>
                  </a:ext>
                </a:extLst>
              </a:tr>
              <a:tr h="750046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Расстояние до центра</a:t>
                      </a:r>
                    </a:p>
                    <a:p>
                      <a:pPr>
                        <a:spcAft>
                          <a:spcPts val="800"/>
                        </a:spcAft>
                      </a:pPr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</a:rPr>
                        <a:t>+50359.64958314775 </a:t>
                      </a: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</a:rPr>
                        <a:t>руб.</a:t>
                      </a:r>
                      <a:endParaRPr lang="ru-RU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solidFill>
                      <a:srgbClr val="51A65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Ср. стоим. по району</a:t>
                      </a:r>
                    </a:p>
                    <a:p>
                      <a:r>
                        <a:rPr lang="ru-RU" b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+9658.796439006705 </a:t>
                      </a:r>
                      <a:r>
                        <a:rPr lang="ru-RU" sz="1600" b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руб.</a:t>
                      </a:r>
                      <a:endParaRPr lang="ru-RU" b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solidFill>
                      <a:srgbClr val="51A65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Широта</a:t>
                      </a:r>
                    </a:p>
                    <a:p>
                      <a:r>
                        <a:rPr lang="ru-RU" b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-184.37957627598684 </a:t>
                      </a:r>
                      <a:r>
                        <a:rPr lang="ru-RU" sz="1600" b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руб.</a:t>
                      </a:r>
                      <a:endParaRPr lang="ru-RU" b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Кол-во</a:t>
                      </a:r>
                      <a:r>
                        <a:rPr lang="ru-RU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ru-RU" b="1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станций</a:t>
                      </a:r>
                      <a:r>
                        <a:rPr lang="ru-RU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ru-RU" b="1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метро</a:t>
                      </a:r>
                    </a:p>
                    <a:p>
                      <a:r>
                        <a:rPr lang="ru-RU" b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-1450.3270034932632 </a:t>
                      </a:r>
                      <a:r>
                        <a:rPr lang="ru-RU" sz="1600" b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руб.</a:t>
                      </a:r>
                      <a:endParaRPr lang="ru-RU" b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442322"/>
                  </a:ext>
                </a:extLst>
              </a:tr>
            </a:tbl>
          </a:graphicData>
        </a:graphic>
      </p:graphicFrame>
      <p:sp>
        <p:nvSpPr>
          <p:cNvPr id="19" name="Номер слайда 18">
            <a:extLst>
              <a:ext uri="{FF2B5EF4-FFF2-40B4-BE49-F238E27FC236}">
                <a16:creationId xmlns:a16="http://schemas.microsoft.com/office/drawing/2014/main" id="{0B275A42-EF29-A96F-0AF0-82A29EF58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511503"/>
            <a:ext cx="2844800" cy="365125"/>
          </a:xfrm>
        </p:spPr>
        <p:txBody>
          <a:bodyPr/>
          <a:lstStyle/>
          <a:p>
            <a:pPr>
              <a:defRPr/>
            </a:pPr>
            <a:fld id="{BBAB1E60-AB2A-407E-8AB5-A68BFFA18EE3}" type="slidenum">
              <a:rPr lang="ru-RU" altLang="ru-RU" smtClean="0"/>
              <a:pPr>
                <a:defRPr/>
              </a:pPr>
              <a:t>13</a:t>
            </a:fld>
            <a:r>
              <a:rPr lang="ru-RU" altLang="ru-RU" dirty="0"/>
              <a:t> из 15</a:t>
            </a:r>
          </a:p>
        </p:txBody>
      </p:sp>
    </p:spTree>
    <p:extLst>
      <p:ext uri="{BB962C8B-B14F-4D97-AF65-F5344CB8AC3E}">
        <p14:creationId xmlns:p14="http://schemas.microsoft.com/office/powerpoint/2010/main" val="4101571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5E93157-B1DC-68E1-00C6-A0F578F010EE}"/>
              </a:ext>
            </a:extLst>
          </p:cNvPr>
          <p:cNvSpPr/>
          <p:nvPr/>
        </p:nvSpPr>
        <p:spPr>
          <a:xfrm>
            <a:off x="1991544" y="6165304"/>
            <a:ext cx="8280920" cy="5040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887AAF58-322B-B759-B650-5E66D6AB6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065"/>
            <a:ext cx="10972800" cy="1143000"/>
          </a:xfrm>
        </p:spPr>
        <p:txBody>
          <a:bodyPr/>
          <a:lstStyle/>
          <a:p>
            <a:r>
              <a:rPr lang="ru-RU" b="1" dirty="0">
                <a:solidFill>
                  <a:srgbClr val="149DA4"/>
                </a:solidFill>
                <a:latin typeface="Century Gothic" panose="020B0502020202020204" pitchFamily="34" charset="0"/>
              </a:rPr>
              <a:t>РЕЗУЛЬТАТЫ РАБОТЫ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36B525-B853-2192-B5E9-CB3A8FFA5171}"/>
              </a:ext>
            </a:extLst>
          </p:cNvPr>
          <p:cNvSpPr txBox="1"/>
          <p:nvPr/>
        </p:nvSpPr>
        <p:spPr>
          <a:xfrm>
            <a:off x="515380" y="1772816"/>
            <a:ext cx="11161240" cy="2947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dirty="0">
                <a:latin typeface="Century Gothic" panose="020B0502020202020204" pitchFamily="34" charset="0"/>
                <a:ea typeface="Calibri" panose="020F0502020204030204" pitchFamily="34" charset="0"/>
              </a:rPr>
              <a:t>Полнота решений поставленных задач для достижении цели исследования.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dirty="0">
                <a:latin typeface="Century Gothic" panose="020B0502020202020204" pitchFamily="34" charset="0"/>
                <a:ea typeface="Calibri" panose="020F0502020204030204" pitchFamily="34" charset="0"/>
              </a:rPr>
              <a:t>Были собраны данные с основного «онлайн-рынка» недвижимости Санкт-Петербурга.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dirty="0">
                <a:latin typeface="Century Gothic" panose="020B0502020202020204" pitchFamily="34" charset="0"/>
                <a:ea typeface="Calibri" panose="020F0502020204030204" pitchFamily="34" charset="0"/>
              </a:rPr>
              <a:t>Был проведен подробный геоспатический анализ и отбор признаков для прогнозирования стоимости квадратного метра коммерческой торговой недвижимости.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dirty="0">
                <a:latin typeface="Century Gothic" panose="020B0502020202020204" pitchFamily="34" charset="0"/>
                <a:ea typeface="Calibri" panose="020F0502020204030204" pitchFamily="34" charset="0"/>
              </a:rPr>
              <a:t>Построена и выбрана модель с оптимальной точностью.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dirty="0">
                <a:latin typeface="Century Gothic" panose="020B0502020202020204" pitchFamily="34" charset="0"/>
                <a:ea typeface="Calibri" panose="020F0502020204030204" pitchFamily="34" charset="0"/>
              </a:rPr>
              <a:t>Дальнейшая работа: модель следует подготовить к практическому применению.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dirty="0">
                <a:latin typeface="Century Gothic" panose="020B0502020202020204" pitchFamily="34" charset="0"/>
                <a:ea typeface="Calibri" panose="020F0502020204030204" pitchFamily="34" charset="0"/>
              </a:rPr>
              <a:t>Экономическая эффективность определяется  средней </a:t>
            </a:r>
            <a:r>
              <a:rPr lang="ru-RU" b="1" dirty="0">
                <a:solidFill>
                  <a:srgbClr val="002060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ошибкой модели на 29,49%.</a:t>
            </a:r>
            <a:endParaRPr lang="ru-RU" dirty="0">
              <a:latin typeface="Century Gothic" panose="020B0502020202020204" pitchFamily="34" charset="0"/>
              <a:ea typeface="Calibri" panose="020F0502020204030204" pitchFamily="34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27C0452-1DCA-EEF4-AD78-33514B0E6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AB1E60-AB2A-407E-8AB5-A68BFFA18EE3}" type="slidenum">
              <a:rPr lang="ru-RU" altLang="ru-RU" smtClean="0"/>
              <a:pPr>
                <a:defRPr/>
              </a:pPr>
              <a:t>14</a:t>
            </a:fld>
            <a:r>
              <a:rPr lang="ru-RU" altLang="ru-RU" dirty="0"/>
              <a:t> из 15</a:t>
            </a:r>
          </a:p>
        </p:txBody>
      </p:sp>
    </p:spTree>
    <p:extLst>
      <p:ext uri="{BB962C8B-B14F-4D97-AF65-F5344CB8AC3E}">
        <p14:creationId xmlns:p14="http://schemas.microsoft.com/office/powerpoint/2010/main" val="1581823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767408" y="4725144"/>
            <a:ext cx="10972800" cy="2074863"/>
          </a:xfrm>
        </p:spPr>
        <p:txBody>
          <a:bodyPr/>
          <a:lstStyle/>
          <a:p>
            <a:r>
              <a:rPr lang="ru-RU" altLang="ru-RU" sz="4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Спасибо за внимание</a:t>
            </a:r>
            <a:r>
              <a:rPr lang="ru-RU" altLang="ru-RU" b="1" dirty="0">
                <a:solidFill>
                  <a:schemeClr val="bg1"/>
                </a:solidFill>
                <a:latin typeface="Century Gothic" panose="020B0502020202020204" pitchFamily="34" charset="0"/>
              </a:rPr>
              <a:t>!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8E2F487-15F7-1FEC-FBFF-D2945041C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632A19-F267-4BB4-A0BB-F099E3C16762}" type="slidenum">
              <a:rPr lang="ru-RU" altLang="ru-RU" smtClean="0"/>
              <a:pPr>
                <a:defRPr/>
              </a:pPr>
              <a:t>15</a:t>
            </a:fld>
            <a:endParaRPr lang="ru-RU" alt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9FD5C2-AA1A-C270-53DF-ECA5F17086A1}"/>
              </a:ext>
            </a:extLst>
          </p:cNvPr>
          <p:cNvSpPr txBox="1">
            <a:spLocks/>
          </p:cNvSpPr>
          <p:nvPr/>
        </p:nvSpPr>
        <p:spPr bwMode="auto">
          <a:xfrm>
            <a:off x="1996792" y="-243408"/>
            <a:ext cx="8198416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ru-RU" altLang="ru-RU" sz="3200" b="1" dirty="0">
                <a:solidFill>
                  <a:schemeClr val="tx2"/>
                </a:solidFill>
                <a:latin typeface="Century Gothic" panose="020B0502020202020204" pitchFamily="34" charset="0"/>
              </a:rPr>
              <a:t>Актуальность, цель, задачи</a:t>
            </a:r>
            <a:endParaRPr lang="ru-RU" altLang="ru-RU" sz="5400" b="1" dirty="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1AAB12-11BB-D7A7-A4AE-A52465BAEBCF}"/>
              </a:ext>
            </a:extLst>
          </p:cNvPr>
          <p:cNvSpPr txBox="1"/>
          <p:nvPr/>
        </p:nvSpPr>
        <p:spPr>
          <a:xfrm>
            <a:off x="244354" y="3212976"/>
            <a:ext cx="11947646" cy="3249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kern="100" dirty="0">
                <a:solidFill>
                  <a:srgbClr val="149DA4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Задачи ВКР</a:t>
            </a:r>
            <a:r>
              <a:rPr lang="ru-RU" sz="1800" kern="1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sz="1800" kern="1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изучение теоретических основ рынка коммерческой недвижимости, его анализа и моделирования;</a:t>
            </a:r>
            <a:endParaRPr lang="ru-RU" sz="1800" kern="1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сбор и обработка данных, образующих рынок;</a:t>
            </a:r>
            <a:endParaRPr lang="ru-RU" sz="1800" kern="1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анализ собранных данных, включая геоспатические и корреляционные особенности объектов недвижимости;</a:t>
            </a:r>
            <a:endParaRPr lang="ru-RU" sz="1800" kern="1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разработка моделей оценки, для выявления оптимального алгоритма, способного точно описывать стоимость квадратного метра коммерческого торгового объекта;</a:t>
            </a:r>
            <a:endParaRPr lang="ru-RU" sz="1800" kern="1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сравнение и оценка результатов модели, ее интерпретация.</a:t>
            </a:r>
            <a:endParaRPr lang="ru-RU" sz="1800" kern="1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38C9D2-FA36-A3E8-4F13-58D7CBA19492}"/>
              </a:ext>
            </a:extLst>
          </p:cNvPr>
          <p:cNvSpPr txBox="1"/>
          <p:nvPr/>
        </p:nvSpPr>
        <p:spPr>
          <a:xfrm>
            <a:off x="244354" y="1065986"/>
            <a:ext cx="10219296" cy="2349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800"/>
              </a:spcAft>
            </a:pPr>
            <a:r>
              <a:rPr lang="ru-RU" sz="1800" b="1" kern="100" dirty="0">
                <a:solidFill>
                  <a:srgbClr val="149DA4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 ВКР </a:t>
            </a:r>
            <a:r>
              <a:rPr lang="ru-RU" sz="1800" kern="1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моделирование </a:t>
            </a:r>
            <a:r>
              <a:rPr lang="ru-RU" sz="1800" b="1" kern="1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стоимости квадратного метра </a:t>
            </a:r>
            <a:r>
              <a:rPr lang="ru-RU" sz="1800" kern="1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коммерческого торгового объекта путем анализа и оценки актуальных алгоритмов согласно качеству прогноза.</a:t>
            </a:r>
          </a:p>
          <a:p>
            <a:pPr marL="0" marR="90170" lvl="0" indent="0" algn="just" defTabSz="9144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00" cap="none" spc="0" normalizeH="0" baseline="0" noProof="0" dirty="0">
                <a:ln>
                  <a:noFill/>
                </a:ln>
                <a:solidFill>
                  <a:srgbClr val="149DA4"/>
                </a:solidFill>
                <a:effectLst/>
                <a:uLnTx/>
                <a:uFillTx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Объект исследования</a:t>
            </a:r>
            <a:r>
              <a:rPr kumimoji="0" lang="ru-RU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kumimoji="0" lang="ru-RU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рынок коммерческой торговой недвижимости города Санкт-Петербурга.</a:t>
            </a:r>
          </a:p>
          <a:p>
            <a:pPr marL="0" marR="90170" lvl="0" indent="0" algn="just" defTabSz="9144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00" cap="none" spc="0" normalizeH="0" baseline="0" noProof="0" dirty="0">
                <a:ln>
                  <a:noFill/>
                </a:ln>
                <a:solidFill>
                  <a:srgbClr val="149DA4"/>
                </a:solidFill>
                <a:effectLst/>
                <a:uLnTx/>
                <a:uFillTx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Предмет исследования</a:t>
            </a:r>
            <a:r>
              <a:rPr kumimoji="0" lang="ru-RU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методы моделирования оценки стоимости коммерческой торговой недвижимости в Санкт-Петербурге</a:t>
            </a:r>
            <a:r>
              <a:rPr kumimoji="0" lang="ru-RU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90170" lvl="0" indent="0" algn="just" defTabSz="9144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00" cap="none" spc="0" normalizeH="0" baseline="0" noProof="0" dirty="0">
                <a:ln>
                  <a:noFill/>
                </a:ln>
                <a:solidFill>
                  <a:srgbClr val="149DA4"/>
                </a:solidFill>
                <a:effectLst/>
                <a:uLnTx/>
                <a:uFillTx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Использованные инструменты</a:t>
            </a:r>
            <a:r>
              <a:rPr kumimoji="0" lang="ru-RU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kumimoji="0" lang="ru-RU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Python, QGIS, GitHub.</a:t>
            </a:r>
          </a:p>
          <a:p>
            <a:pPr algn="ctr">
              <a:spcAft>
                <a:spcPts val="800"/>
              </a:spcAft>
            </a:pPr>
            <a:endParaRPr lang="ru-RU" sz="1400" kern="1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AF03DA4-C414-CEF7-3C03-5C62A0CE3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632A19-F267-4BB4-A0BB-F099E3C16762}" type="slidenum">
              <a:rPr lang="ru-RU" altLang="ru-RU" smtClean="0"/>
              <a:pPr>
                <a:defRPr/>
              </a:pPr>
              <a:t>2</a:t>
            </a:fld>
            <a:r>
              <a:rPr lang="ru-RU" altLang="ru-RU" dirty="0"/>
              <a:t> из 15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75734CA0-FEE3-8A3F-119F-1CD25BCD5146}"/>
              </a:ext>
            </a:extLst>
          </p:cNvPr>
          <p:cNvSpPr/>
          <p:nvPr/>
        </p:nvSpPr>
        <p:spPr>
          <a:xfrm>
            <a:off x="375630" y="4447358"/>
            <a:ext cx="4875516" cy="1626414"/>
          </a:xfrm>
          <a:prstGeom prst="roundRect">
            <a:avLst/>
          </a:prstGeom>
          <a:gradFill>
            <a:gsLst>
              <a:gs pos="0">
                <a:srgbClr val="128C91"/>
              </a:gs>
              <a:gs pos="100000">
                <a:srgbClr val="51A65D"/>
              </a:gs>
            </a:gsLst>
            <a:lin ang="498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22" name="Заголовок 1"/>
          <p:cNvSpPr>
            <a:spLocks noGrp="1"/>
          </p:cNvSpPr>
          <p:nvPr>
            <p:ph type="title"/>
          </p:nvPr>
        </p:nvSpPr>
        <p:spPr>
          <a:xfrm>
            <a:off x="609600" y="-99392"/>
            <a:ext cx="10972800" cy="1012825"/>
          </a:xfrm>
        </p:spPr>
        <p:txBody>
          <a:bodyPr/>
          <a:lstStyle/>
          <a:p>
            <a:r>
              <a:rPr lang="ru-RU" altLang="ru-RU" b="1" dirty="0">
                <a:solidFill>
                  <a:srgbClr val="149DA4"/>
                </a:solidFill>
                <a:latin typeface="Century Gothic" panose="020B0502020202020204" pitchFamily="34" charset="0"/>
              </a:rPr>
              <a:t>СБОР ДАННЫХ</a:t>
            </a:r>
          </a:p>
        </p:txBody>
      </p:sp>
      <p:sp>
        <p:nvSpPr>
          <p:cNvPr id="5123" name="Объект 2"/>
          <p:cNvSpPr>
            <a:spLocks noGrp="1"/>
          </p:cNvSpPr>
          <p:nvPr>
            <p:ph idx="1"/>
          </p:nvPr>
        </p:nvSpPr>
        <p:spPr>
          <a:xfrm>
            <a:off x="29409" y="932384"/>
            <a:ext cx="8712968" cy="1012826"/>
          </a:xfrm>
        </p:spPr>
        <p:txBody>
          <a:bodyPr/>
          <a:lstStyle/>
          <a:p>
            <a:r>
              <a:rPr lang="ru-RU" altLang="ru-RU" sz="2400" b="1" dirty="0">
                <a:latin typeface="Century Gothic" panose="020B0502020202020204" pitchFamily="34" charset="0"/>
              </a:rPr>
              <a:t>Средство сбора данных </a:t>
            </a:r>
            <a:r>
              <a:rPr lang="ru-RU" altLang="ru-RU" sz="2400" dirty="0">
                <a:latin typeface="Century Gothic" panose="020B0502020202020204" pitchFamily="34" charset="0"/>
              </a:rPr>
              <a:t>– Парсер на  </a:t>
            </a:r>
            <a:r>
              <a:rPr lang="en-US" altLang="ru-RU" sz="2400" dirty="0">
                <a:latin typeface="Century Gothic" panose="020B0502020202020204" pitchFamily="34" charset="0"/>
              </a:rPr>
              <a:t>Python</a:t>
            </a:r>
            <a:endParaRPr lang="ru-RU" altLang="ru-RU" sz="2400" dirty="0">
              <a:latin typeface="Century Gothic" panose="020B0502020202020204" pitchFamily="34" charset="0"/>
            </a:endParaRPr>
          </a:p>
          <a:p>
            <a:pPr algn="just"/>
            <a:r>
              <a:rPr lang="ru-RU" altLang="ru-RU" sz="2400" b="1" dirty="0">
                <a:latin typeface="Century Gothic" panose="020B0502020202020204" pitchFamily="34" charset="0"/>
              </a:rPr>
              <a:t>Источник данных </a:t>
            </a:r>
            <a:r>
              <a:rPr lang="ru-RU" altLang="ru-RU" sz="2400" dirty="0">
                <a:latin typeface="Century Gothic" panose="020B0502020202020204" pitchFamily="34" charset="0"/>
              </a:rPr>
              <a:t>– Циан</a:t>
            </a:r>
          </a:p>
          <a:p>
            <a:endParaRPr lang="ru-RU" altLang="ru-RU" sz="2400" dirty="0">
              <a:latin typeface="Century Gothic" panose="020B0502020202020204" pitchFamily="34" charset="0"/>
            </a:endParaRPr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036BD2BA-4C53-6DE4-CC36-CA931E7C3913}"/>
              </a:ext>
            </a:extLst>
          </p:cNvPr>
          <p:cNvSpPr/>
          <p:nvPr/>
        </p:nvSpPr>
        <p:spPr>
          <a:xfrm>
            <a:off x="5283847" y="2449804"/>
            <a:ext cx="1556643" cy="1556643"/>
          </a:xfrm>
          <a:prstGeom prst="ellipse">
            <a:avLst/>
          </a:prstGeom>
          <a:gradFill>
            <a:gsLst>
              <a:gs pos="0">
                <a:srgbClr val="128C91"/>
              </a:gs>
              <a:gs pos="100000">
                <a:srgbClr val="7A4684"/>
              </a:gs>
            </a:gsLst>
            <a:lin ang="498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D146CA40-EA13-CEC5-853C-30744053B011}"/>
              </a:ext>
            </a:extLst>
          </p:cNvPr>
          <p:cNvSpPr/>
          <p:nvPr/>
        </p:nvSpPr>
        <p:spPr>
          <a:xfrm>
            <a:off x="2829249" y="2450782"/>
            <a:ext cx="1556644" cy="1555665"/>
          </a:xfrm>
          <a:prstGeom prst="ellipse">
            <a:avLst/>
          </a:prstGeom>
          <a:gradFill>
            <a:gsLst>
              <a:gs pos="0">
                <a:srgbClr val="128C91"/>
              </a:gs>
              <a:gs pos="100000">
                <a:srgbClr val="7A4684"/>
              </a:gs>
            </a:gsLst>
            <a:lin ang="498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45E07EED-A3C0-5B6C-8D10-61918F5BF7AB}"/>
              </a:ext>
            </a:extLst>
          </p:cNvPr>
          <p:cNvSpPr/>
          <p:nvPr/>
        </p:nvSpPr>
        <p:spPr>
          <a:xfrm>
            <a:off x="375630" y="2450782"/>
            <a:ext cx="1555665" cy="1555665"/>
          </a:xfrm>
          <a:prstGeom prst="ellipse">
            <a:avLst/>
          </a:prstGeom>
          <a:gradFill>
            <a:gsLst>
              <a:gs pos="0">
                <a:srgbClr val="128C91"/>
              </a:gs>
              <a:gs pos="100000">
                <a:srgbClr val="7A4684"/>
              </a:gs>
            </a:gsLst>
            <a:lin ang="498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959B59-E9BF-E945-F79E-7BA057ADD619}"/>
              </a:ext>
            </a:extLst>
          </p:cNvPr>
          <p:cNvSpPr txBox="1"/>
          <p:nvPr/>
        </p:nvSpPr>
        <p:spPr>
          <a:xfrm>
            <a:off x="419877" y="4521901"/>
            <a:ext cx="478702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solidFill>
                  <a:schemeClr val="bg1"/>
                </a:solidFill>
                <a:latin typeface="Century Gothic" panose="020B0502020202020204" pitchFamily="34" charset="0"/>
              </a:rPr>
              <a:t>Парсер</a:t>
            </a:r>
            <a:r>
              <a:rPr lang="ru-RU" dirty="0">
                <a:solidFill>
                  <a:schemeClr val="bg1"/>
                </a:solidFill>
                <a:latin typeface="Century Gothic" panose="020B0502020202020204" pitchFamily="34" charset="0"/>
              </a:rPr>
              <a:t> — это программа, сервис или скрипт, который собирает данные с указанных веб-ресурсов, обрабатывает их и выдает в нужном формате.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4D7366-86B1-CB6C-EB74-2B6BCA6DF6F9}"/>
              </a:ext>
            </a:extLst>
          </p:cNvPr>
          <p:cNvSpPr txBox="1"/>
          <p:nvPr/>
        </p:nvSpPr>
        <p:spPr>
          <a:xfrm>
            <a:off x="734909" y="2874182"/>
            <a:ext cx="8361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14+ </a:t>
            </a:r>
            <a:r>
              <a:rPr lang="ru-RU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часов</a:t>
            </a:r>
            <a:endParaRPr lang="ru-RU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1BE5B7-5D4D-4D11-437A-69172E5E4A36}"/>
              </a:ext>
            </a:extLst>
          </p:cNvPr>
          <p:cNvSpPr txBox="1"/>
          <p:nvPr/>
        </p:nvSpPr>
        <p:spPr>
          <a:xfrm>
            <a:off x="232857" y="2120130"/>
            <a:ext cx="1840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>
                <a:latin typeface="Century Gothic" panose="020B0502020202020204" pitchFamily="34" charset="0"/>
              </a:rPr>
              <a:t>Время сбора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B09408-3F59-741A-E88D-AF51C252AFFB}"/>
              </a:ext>
            </a:extLst>
          </p:cNvPr>
          <p:cNvSpPr txBox="1"/>
          <p:nvPr/>
        </p:nvSpPr>
        <p:spPr>
          <a:xfrm>
            <a:off x="2643569" y="2120130"/>
            <a:ext cx="1930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>
                <a:latin typeface="Century Gothic" panose="020B0502020202020204" pitchFamily="34" charset="0"/>
              </a:rPr>
              <a:t>Объем данных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E68D21-CE9D-7BC0-C187-C92B400C7617}"/>
              </a:ext>
            </a:extLst>
          </p:cNvPr>
          <p:cNvSpPr txBox="1"/>
          <p:nvPr/>
        </p:nvSpPr>
        <p:spPr>
          <a:xfrm>
            <a:off x="2961553" y="2874182"/>
            <a:ext cx="12961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2500+</a:t>
            </a:r>
            <a:br>
              <a:rPr lang="ru-RU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ru-RU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наблюдений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CB0212-D5C3-28A4-4DFA-517D093F32AC}"/>
              </a:ext>
            </a:extLst>
          </p:cNvPr>
          <p:cNvSpPr txBox="1"/>
          <p:nvPr/>
        </p:nvSpPr>
        <p:spPr>
          <a:xfrm>
            <a:off x="4879605" y="2120130"/>
            <a:ext cx="222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>
                <a:latin typeface="Century Gothic" panose="020B0502020202020204" pitchFamily="34" charset="0"/>
              </a:rPr>
              <a:t>Кол-во признаков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71320B-A01C-AAD6-1F2F-4914282F5B5C}"/>
              </a:ext>
            </a:extLst>
          </p:cNvPr>
          <p:cNvSpPr txBox="1"/>
          <p:nvPr/>
        </p:nvSpPr>
        <p:spPr>
          <a:xfrm>
            <a:off x="5414096" y="2874182"/>
            <a:ext cx="12961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16</a:t>
            </a:r>
            <a:br>
              <a:rPr lang="ru-RU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столбцов</a:t>
            </a:r>
            <a:endParaRPr lang="ru-RU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DE93121-0EAC-624F-DB25-A941DA735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9057" y="2797767"/>
            <a:ext cx="4372651" cy="30519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BAE8513-AC4B-390E-B20A-3B3BBBB6A5C6}"/>
              </a:ext>
            </a:extLst>
          </p:cNvPr>
          <p:cNvSpPr txBox="1"/>
          <p:nvPr/>
        </p:nvSpPr>
        <p:spPr>
          <a:xfrm>
            <a:off x="8243146" y="2316631"/>
            <a:ext cx="3351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entury Gothic" panose="020B0502020202020204" pitchFamily="34" charset="0"/>
              </a:rPr>
              <a:t>Пример наблюдения</a:t>
            </a:r>
          </a:p>
        </p:txBody>
      </p:sp>
      <p:sp>
        <p:nvSpPr>
          <p:cNvPr id="18" name="Номер слайда 17">
            <a:extLst>
              <a:ext uri="{FF2B5EF4-FFF2-40B4-BE49-F238E27FC236}">
                <a16:creationId xmlns:a16="http://schemas.microsoft.com/office/drawing/2014/main" id="{D13981AE-AF99-D8E0-405D-D404BE7FE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632A19-F267-4BB4-A0BB-F099E3C16762}" type="slidenum">
              <a:rPr lang="ru-RU" altLang="ru-RU" smtClean="0"/>
              <a:pPr>
                <a:defRPr/>
              </a:pPr>
              <a:t>3</a:t>
            </a:fld>
            <a:r>
              <a:rPr lang="ru-RU" altLang="ru-RU" dirty="0"/>
              <a:t> из 15</a:t>
            </a:r>
          </a:p>
        </p:txBody>
      </p:sp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51A3C068-4F1E-8903-7C19-9A1514673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168" y="879099"/>
            <a:ext cx="516700" cy="51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icture background">
            <a:extLst>
              <a:ext uri="{FF2B5EF4-FFF2-40B4-BE49-F238E27FC236}">
                <a16:creationId xmlns:a16="http://schemas.microsoft.com/office/drawing/2014/main" id="{993AFABE-FE2D-12C3-9C33-5EF0822A1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893" y="1395799"/>
            <a:ext cx="462098" cy="462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652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>
            <a:spLocks noGrp="1"/>
          </p:cNvSpPr>
          <p:nvPr>
            <p:ph type="title"/>
          </p:nvPr>
        </p:nvSpPr>
        <p:spPr>
          <a:xfrm>
            <a:off x="2740732" y="-200216"/>
            <a:ext cx="6595628" cy="1012825"/>
          </a:xfrm>
        </p:spPr>
        <p:txBody>
          <a:bodyPr/>
          <a:lstStyle/>
          <a:p>
            <a:r>
              <a:rPr lang="ru-RU" altLang="ru-RU" b="1" dirty="0">
                <a:solidFill>
                  <a:srgbClr val="149DA4"/>
                </a:solidFill>
                <a:latin typeface="Century Gothic" panose="020B0502020202020204" pitchFamily="34" charset="0"/>
              </a:rPr>
              <a:t>ОБРАБОТКА ДАННЫХ</a:t>
            </a:r>
          </a:p>
        </p:txBody>
      </p:sp>
      <p:sp>
        <p:nvSpPr>
          <p:cNvPr id="14" name="Объект 8">
            <a:extLst>
              <a:ext uri="{FF2B5EF4-FFF2-40B4-BE49-F238E27FC236}">
                <a16:creationId xmlns:a16="http://schemas.microsoft.com/office/drawing/2014/main" id="{9BBF974F-88AD-55B6-BB24-ADAF93900E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1249" y="687260"/>
            <a:ext cx="10441160" cy="2220845"/>
          </a:xfrm>
        </p:spPr>
        <p:txBody>
          <a:bodyPr/>
          <a:lstStyle/>
          <a:p>
            <a:pPr algn="just"/>
            <a:r>
              <a:rPr lang="ru-RU" altLang="ru-RU" sz="2400" dirty="0">
                <a:latin typeface="Century Gothic" panose="020B0502020202020204" pitchFamily="34" charset="0"/>
              </a:rPr>
              <a:t>Количественные признаки приведены к числовому формату;</a:t>
            </a:r>
          </a:p>
          <a:p>
            <a:pPr algn="just"/>
            <a:r>
              <a:rPr lang="ru-RU" altLang="ru-RU" sz="2400" dirty="0">
                <a:latin typeface="Century Gothic" panose="020B0502020202020204" pitchFamily="34" charset="0"/>
              </a:rPr>
              <a:t>Исключены выбросы и аномалии;</a:t>
            </a:r>
          </a:p>
          <a:p>
            <a:pPr algn="just"/>
            <a:r>
              <a:rPr lang="ru-RU" altLang="ru-RU" sz="2400" dirty="0">
                <a:latin typeface="Century Gothic" panose="020B0502020202020204" pitchFamily="34" charset="0"/>
              </a:rPr>
              <a:t>Адреса объектов были расшифрованы в географические координаты;</a:t>
            </a:r>
          </a:p>
          <a:p>
            <a:pPr algn="just"/>
            <a:r>
              <a:rPr lang="ru-RU" altLang="ru-RU" sz="2400" dirty="0">
                <a:latin typeface="Century Gothic" panose="020B0502020202020204" pitchFamily="34" charset="0"/>
              </a:rPr>
              <a:t>Добавлены новые признаки на основе расположения объектов.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AC1D09D9-4900-F1D2-709F-36F634FF3A1C}"/>
              </a:ext>
            </a:extLst>
          </p:cNvPr>
          <p:cNvSpPr/>
          <p:nvPr/>
        </p:nvSpPr>
        <p:spPr>
          <a:xfrm>
            <a:off x="0" y="2908107"/>
            <a:ext cx="12192000" cy="8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EEF4C1-DC8E-5357-61C4-75BDB9D4B0F5}"/>
              </a:ext>
            </a:extLst>
          </p:cNvPr>
          <p:cNvSpPr txBox="1"/>
          <p:nvPr/>
        </p:nvSpPr>
        <p:spPr>
          <a:xfrm>
            <a:off x="89769" y="3573016"/>
            <a:ext cx="619268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u="sng" dirty="0">
                <a:latin typeface="Century Gothic" panose="020B0502020202020204" pitchFamily="34" charset="0"/>
              </a:rPr>
              <a:t>Для обработки адресов и перевода их в систему координат </a:t>
            </a:r>
            <a:r>
              <a:rPr lang="ru-RU" dirty="0">
                <a:latin typeface="Century Gothic" panose="020B0502020202020204" pitchFamily="34" charset="0"/>
              </a:rPr>
              <a:t>было решено обратиться к </a:t>
            </a:r>
            <a:r>
              <a:rPr lang="ru-RU" b="1" dirty="0">
                <a:latin typeface="Century Gothic" panose="020B0502020202020204" pitchFamily="34" charset="0"/>
              </a:rPr>
              <a:t>геокодеру</a:t>
            </a:r>
            <a:r>
              <a:rPr lang="ru-RU" dirty="0">
                <a:latin typeface="Century Gothic" panose="020B0502020202020204" pitchFamily="34" charset="0"/>
              </a:rPr>
              <a:t> от «</a:t>
            </a:r>
            <a:r>
              <a:rPr lang="ru-RU" b="1" dirty="0">
                <a:latin typeface="Century Gothic" panose="020B0502020202020204" pitchFamily="34" charset="0"/>
              </a:rPr>
              <a:t>Яндекс</a:t>
            </a:r>
            <a:r>
              <a:rPr lang="ru-RU" dirty="0">
                <a:latin typeface="Century Gothic" panose="020B0502020202020204" pitchFamily="34" charset="0"/>
              </a:rPr>
              <a:t>». </a:t>
            </a:r>
          </a:p>
          <a:p>
            <a:pPr algn="just"/>
            <a:endParaRPr lang="ru-RU" dirty="0">
              <a:latin typeface="Century Gothic" panose="020B0502020202020204" pitchFamily="34" charset="0"/>
            </a:endParaRPr>
          </a:p>
          <a:p>
            <a:pPr algn="just"/>
            <a:r>
              <a:rPr lang="ru-RU" b="1" dirty="0">
                <a:latin typeface="Century Gothic" panose="020B0502020202020204" pitchFamily="34" charset="0"/>
              </a:rPr>
              <a:t>Геокодер</a:t>
            </a:r>
            <a:r>
              <a:rPr lang="ru-RU" dirty="0">
                <a:latin typeface="Century Gothic" panose="020B0502020202020204" pitchFamily="34" charset="0"/>
              </a:rPr>
              <a:t> — это программа, которая переводит адрес текстового формата в географические координаты согласно открытой базе данных того или иного источника.</a:t>
            </a: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B8174C91-F2C9-0FBE-BA95-6D5FD8C59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457" y="3523146"/>
            <a:ext cx="5819775" cy="2419350"/>
          </a:xfrm>
          <a:prstGeom prst="rect">
            <a:avLst/>
          </a:prstGeom>
        </p:spPr>
      </p:pic>
      <p:sp>
        <p:nvSpPr>
          <p:cNvPr id="26" name="Номер слайда 25">
            <a:extLst>
              <a:ext uri="{FF2B5EF4-FFF2-40B4-BE49-F238E27FC236}">
                <a16:creationId xmlns:a16="http://schemas.microsoft.com/office/drawing/2014/main" id="{D3A6A65A-7A9B-0DE4-6A7A-F922E1C55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632A19-F267-4BB4-A0BB-F099E3C16762}" type="slidenum">
              <a:rPr lang="ru-RU" altLang="ru-RU" smtClean="0"/>
              <a:pPr>
                <a:defRPr/>
              </a:pPr>
              <a:t>4</a:t>
            </a:fld>
            <a:r>
              <a:rPr lang="ru-RU" altLang="ru-RU" dirty="0"/>
              <a:t> из 15</a:t>
            </a:r>
          </a:p>
        </p:txBody>
      </p:sp>
    </p:spTree>
    <p:extLst>
      <p:ext uri="{BB962C8B-B14F-4D97-AF65-F5344CB8AC3E}">
        <p14:creationId xmlns:p14="http://schemas.microsoft.com/office/powerpoint/2010/main" val="12837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>
            <a:spLocks noGrp="1"/>
          </p:cNvSpPr>
          <p:nvPr>
            <p:ph type="title"/>
          </p:nvPr>
        </p:nvSpPr>
        <p:spPr>
          <a:xfrm>
            <a:off x="2740732" y="-200216"/>
            <a:ext cx="6595628" cy="1012825"/>
          </a:xfrm>
        </p:spPr>
        <p:txBody>
          <a:bodyPr/>
          <a:lstStyle/>
          <a:p>
            <a:r>
              <a:rPr lang="ru-RU" altLang="ru-RU" b="1" dirty="0">
                <a:solidFill>
                  <a:srgbClr val="149DA4"/>
                </a:solidFill>
                <a:latin typeface="Century Gothic" panose="020B0502020202020204" pitchFamily="34" charset="0"/>
              </a:rPr>
              <a:t>ОБРАБОТКА ДАННЫХ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8864CF2-9104-2192-5D3A-D144483E85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10" y="1825434"/>
            <a:ext cx="4137949" cy="30977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CA4484-F6F8-46CE-B391-A5476A88A673}"/>
              </a:ext>
            </a:extLst>
          </p:cNvPr>
          <p:cNvSpPr txBox="1"/>
          <p:nvPr/>
        </p:nvSpPr>
        <p:spPr>
          <a:xfrm>
            <a:off x="5166490" y="1902519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Century Gothic" panose="020B0502020202020204" pitchFamily="34" charset="0"/>
              </a:rPr>
              <a:t>Столбцы после обработки данных и расчета новых признаков: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551FA0E4-6A3B-4847-8733-DBF080DD6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33906"/>
              </p:ext>
            </p:extLst>
          </p:nvPr>
        </p:nvGraphicFramePr>
        <p:xfrm>
          <a:off x="4625173" y="2531313"/>
          <a:ext cx="7563354" cy="3772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1677">
                  <a:extLst>
                    <a:ext uri="{9D8B030D-6E8A-4147-A177-3AD203B41FA5}">
                      <a16:colId xmlns:a16="http://schemas.microsoft.com/office/drawing/2014/main" val="2971285800"/>
                    </a:ext>
                  </a:extLst>
                </a:gridCol>
                <a:gridCol w="3781677">
                  <a:extLst>
                    <a:ext uri="{9D8B030D-6E8A-4147-A177-3AD203B41FA5}">
                      <a16:colId xmlns:a16="http://schemas.microsoft.com/office/drawing/2014/main" val="3087254455"/>
                    </a:ext>
                  </a:extLst>
                </a:gridCol>
              </a:tblGrid>
              <a:tr h="391936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Технические факторы объекта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Географические факторы объекты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972481"/>
                  </a:ext>
                </a:extLst>
              </a:tr>
              <a:tr h="391936">
                <a:tc>
                  <a:txBody>
                    <a:bodyPr/>
                    <a:lstStyle/>
                    <a:p>
                      <a:r>
                        <a:rPr lang="ru-RU" dirty="0"/>
                        <a:t>Стоимость кв. метра (целевой признак)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Координаты (долгота и широта)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234605"/>
                  </a:ext>
                </a:extLst>
              </a:tr>
              <a:tr h="391936">
                <a:tc>
                  <a:txBody>
                    <a:bodyPr/>
                    <a:lstStyle/>
                    <a:p>
                      <a:r>
                        <a:rPr lang="ru-RU" dirty="0"/>
                        <a:t>Площадь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Расстояние до центра города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181100"/>
                  </a:ext>
                </a:extLst>
              </a:tr>
              <a:tr h="391936">
                <a:tc>
                  <a:txBody>
                    <a:bodyPr/>
                    <a:lstStyle/>
                    <a:p>
                      <a:r>
                        <a:rPr lang="ru-RU" dirty="0"/>
                        <a:t>Максимальный этаж здания объекта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Количество парковок в радиусе 1 км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149344"/>
                  </a:ext>
                </a:extLst>
              </a:tr>
              <a:tr h="676492">
                <a:tc>
                  <a:txBody>
                    <a:bodyPr/>
                    <a:lstStyle/>
                    <a:p>
                      <a:r>
                        <a:rPr lang="ru-RU" dirty="0"/>
                        <a:t>Стоимость аренды кв. метра аналогичного объекта в месяц.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Количество станций метро в радиусе (250м, 500м и 1км)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305382"/>
                  </a:ext>
                </a:extLst>
              </a:tr>
              <a:tr h="39193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Средняя стоимость кв. метра по району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368449"/>
                  </a:ext>
                </a:extLst>
              </a:tr>
              <a:tr h="39193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Население по району и в радиусе 1 км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1261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4C86C90-925C-2F43-FB31-CD248D0BF428}"/>
              </a:ext>
            </a:extLst>
          </p:cNvPr>
          <p:cNvSpPr txBox="1"/>
          <p:nvPr/>
        </p:nvSpPr>
        <p:spPr>
          <a:xfrm>
            <a:off x="223310" y="812609"/>
            <a:ext cx="4257151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ru-RU" sz="1800" b="1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Распределение всех признаков в выборке:</a:t>
            </a:r>
            <a:endParaRPr lang="ru-RU" sz="1400" b="1" kern="1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23A786CD-FC58-5291-FA62-C7EA2DB6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632A19-F267-4BB4-A0BB-F099E3C16762}" type="slidenum">
              <a:rPr lang="ru-RU" altLang="ru-RU" smtClean="0"/>
              <a:pPr>
                <a:defRPr/>
              </a:pPr>
              <a:t>5</a:t>
            </a:fld>
            <a:r>
              <a:rPr lang="ru-RU" altLang="ru-RU" dirty="0"/>
              <a:t> из 15</a:t>
            </a:r>
          </a:p>
        </p:txBody>
      </p:sp>
    </p:spTree>
    <p:extLst>
      <p:ext uri="{BB962C8B-B14F-4D97-AF65-F5344CB8AC3E}">
        <p14:creationId xmlns:p14="http://schemas.microsoft.com/office/powerpoint/2010/main" val="1063199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>
            <a:spLocks noGrp="1"/>
          </p:cNvSpPr>
          <p:nvPr>
            <p:ph type="title"/>
          </p:nvPr>
        </p:nvSpPr>
        <p:spPr>
          <a:xfrm>
            <a:off x="2027548" y="0"/>
            <a:ext cx="8136904" cy="1012825"/>
          </a:xfrm>
        </p:spPr>
        <p:txBody>
          <a:bodyPr/>
          <a:lstStyle/>
          <a:p>
            <a:r>
              <a:rPr lang="ru-RU" altLang="ru-RU" b="1" dirty="0">
                <a:solidFill>
                  <a:srgbClr val="149DA4"/>
                </a:solidFill>
                <a:latin typeface="Century Gothic" panose="020B0502020202020204" pitchFamily="34" charset="0"/>
              </a:rPr>
              <a:t>ГЕОСПАТИЧЕСКИЙ АНАЛИЗ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727D27F-9768-0031-3EB7-BC7868F2FF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3" y="1262472"/>
            <a:ext cx="6007099" cy="42484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85C33BB-A836-CFB7-3495-A57FF3BE250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68760"/>
            <a:ext cx="6007044" cy="42484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9A3B2AC-BE25-C0FA-BBAC-759F8B28A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632A19-F267-4BB4-A0BB-F099E3C16762}" type="slidenum">
              <a:rPr lang="ru-RU" altLang="ru-RU" smtClean="0"/>
              <a:pPr>
                <a:defRPr/>
              </a:pPr>
              <a:t>6</a:t>
            </a:fld>
            <a:r>
              <a:rPr lang="ru-RU" altLang="ru-RU" dirty="0"/>
              <a:t> из 15</a:t>
            </a:r>
          </a:p>
        </p:txBody>
      </p:sp>
    </p:spTree>
    <p:extLst>
      <p:ext uri="{BB962C8B-B14F-4D97-AF65-F5344CB8AC3E}">
        <p14:creationId xmlns:p14="http://schemas.microsoft.com/office/powerpoint/2010/main" val="2124916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>
            <a:spLocks noGrp="1"/>
          </p:cNvSpPr>
          <p:nvPr>
            <p:ph type="title"/>
          </p:nvPr>
        </p:nvSpPr>
        <p:spPr>
          <a:xfrm>
            <a:off x="2027548" y="0"/>
            <a:ext cx="8136904" cy="1012825"/>
          </a:xfrm>
        </p:spPr>
        <p:txBody>
          <a:bodyPr/>
          <a:lstStyle/>
          <a:p>
            <a:r>
              <a:rPr lang="ru-RU" altLang="ru-RU" b="1" dirty="0">
                <a:solidFill>
                  <a:srgbClr val="149DA4"/>
                </a:solidFill>
                <a:latin typeface="Century Gothic" panose="020B0502020202020204" pitchFamily="34" charset="0"/>
              </a:rPr>
              <a:t>КОРРЕЛЯЦИОННЫЙ АНАЛИЗ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D9E344A-B5E0-D9F2-430C-4C35D798F6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49" y="944724"/>
            <a:ext cx="10887702" cy="49685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6DA54A-CB80-A537-46BF-744D9D6604E3}"/>
              </a:ext>
            </a:extLst>
          </p:cNvPr>
          <p:cNvSpPr txBox="1"/>
          <p:nvPr/>
        </p:nvSpPr>
        <p:spPr>
          <a:xfrm>
            <a:off x="2279576" y="6021288"/>
            <a:ext cx="7873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Тепловая карта корреляции признаков по </a:t>
            </a:r>
            <a:r>
              <a:rPr lang="ru-RU" b="1" dirty="0">
                <a:latin typeface="Century Gothic" panose="020B0502020202020204" pitchFamily="34" charset="0"/>
                <a:ea typeface="Calibri" panose="020F0502020204030204" pitchFamily="34" charset="0"/>
              </a:rPr>
              <a:t>К</a:t>
            </a:r>
            <a:r>
              <a:rPr lang="ru-RU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ендаллу</a:t>
            </a:r>
            <a:endParaRPr lang="ru-RU" b="1" dirty="0">
              <a:latin typeface="Century Gothic" panose="020B0502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2C0F42FE-4277-F029-D210-B23421D82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632A19-F267-4BB4-A0BB-F099E3C16762}" type="slidenum">
              <a:rPr lang="ru-RU" altLang="ru-RU" smtClean="0"/>
              <a:pPr>
                <a:defRPr/>
              </a:pPr>
              <a:t>7</a:t>
            </a:fld>
            <a:r>
              <a:rPr lang="ru-RU" altLang="ru-RU" dirty="0"/>
              <a:t> из 15</a:t>
            </a:r>
          </a:p>
        </p:txBody>
      </p:sp>
    </p:spTree>
    <p:extLst>
      <p:ext uri="{BB962C8B-B14F-4D97-AF65-F5344CB8AC3E}">
        <p14:creationId xmlns:p14="http://schemas.microsoft.com/office/powerpoint/2010/main" val="1637624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3D6666-2F84-D81E-F270-2398462C7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065"/>
            <a:ext cx="10972800" cy="1143000"/>
          </a:xfrm>
        </p:spPr>
        <p:txBody>
          <a:bodyPr/>
          <a:lstStyle/>
          <a:p>
            <a:r>
              <a:rPr lang="ru-RU" b="1" dirty="0">
                <a:solidFill>
                  <a:srgbClr val="149DA4"/>
                </a:solidFill>
                <a:latin typeface="Century Gothic" panose="020B0502020202020204" pitchFamily="34" charset="0"/>
              </a:rPr>
              <a:t>ПОСТРОЕНИЕ МОДЕЛЕЙ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7F21FC-CFBB-496F-B789-D918671E3FE5}"/>
              </a:ext>
            </a:extLst>
          </p:cNvPr>
          <p:cNvSpPr txBox="1"/>
          <p:nvPr/>
        </p:nvSpPr>
        <p:spPr>
          <a:xfrm>
            <a:off x="134641" y="1262747"/>
            <a:ext cx="107738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latin typeface="Century Gothic" panose="020B0502020202020204" pitchFamily="34" charset="0"/>
              </a:rPr>
              <a:t>Основной принцип </a:t>
            </a:r>
            <a:r>
              <a:rPr lang="ru-RU" dirty="0">
                <a:latin typeface="Century Gothic" panose="020B0502020202020204" pitchFamily="34" charset="0"/>
              </a:rPr>
              <a:t>определения наилучшей модели – </a:t>
            </a:r>
            <a:r>
              <a:rPr lang="ru-RU" b="1" dirty="0">
                <a:latin typeface="Century Gothic" panose="020B0502020202020204" pitchFamily="34" charset="0"/>
              </a:rPr>
              <a:t>минимизация</a:t>
            </a:r>
            <a:r>
              <a:rPr lang="ru-RU" dirty="0">
                <a:latin typeface="Century Gothic" panose="020B0502020202020204" pitchFamily="34" charset="0"/>
              </a:rPr>
              <a:t> </a:t>
            </a:r>
            <a:r>
              <a:rPr lang="ru-RU" b="1" dirty="0">
                <a:latin typeface="Century Gothic" panose="020B0502020202020204" pitchFamily="34" charset="0"/>
              </a:rPr>
              <a:t>САПО</a:t>
            </a:r>
            <a:r>
              <a:rPr lang="ru-RU" dirty="0">
                <a:latin typeface="Century Gothic" panose="020B0502020202020204" pitchFamily="34" charset="0"/>
              </a:rPr>
              <a:t> (среднее абсолютное процентное отклонение).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1BD139-720D-E7F3-BCFC-C39A12EE0ACB}"/>
              </a:ext>
            </a:extLst>
          </p:cNvPr>
          <p:cNvSpPr txBox="1"/>
          <p:nvPr/>
        </p:nvSpPr>
        <p:spPr>
          <a:xfrm>
            <a:off x="160277" y="2204864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latin typeface="Century Gothic" panose="020B0502020202020204" pitchFamily="34" charset="0"/>
              </a:rPr>
              <a:t>Используемые модели: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latin typeface="Century Gothic" panose="020B0502020202020204" pitchFamily="34" charset="0"/>
              </a:rPr>
              <a:t>Линейная регрессия;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latin typeface="Century Gothic" panose="020B0502020202020204" pitchFamily="34" charset="0"/>
              </a:rPr>
              <a:t>Лассо;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latin typeface="Century Gothic" panose="020B0502020202020204" pitchFamily="34" charset="0"/>
              </a:rPr>
              <a:t>Эластичная сеть;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latin typeface="Century Gothic" panose="020B0502020202020204" pitchFamily="34" charset="0"/>
              </a:rPr>
              <a:t>Метод ближайших соседей;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latin typeface="Century Gothic" panose="020B0502020202020204" pitchFamily="34" charset="0"/>
              </a:rPr>
              <a:t>Регрессор деревьев решений;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latin typeface="Century Gothic" panose="020B0502020202020204" pitchFamily="34" charset="0"/>
              </a:rPr>
              <a:t>Метод опорных векторов.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C4B72F-C281-96B7-9A52-FAC0B43AB58A}"/>
              </a:ext>
            </a:extLst>
          </p:cNvPr>
          <p:cNvSpPr txBox="1"/>
          <p:nvPr/>
        </p:nvSpPr>
        <p:spPr>
          <a:xfrm>
            <a:off x="179302" y="4236189"/>
            <a:ext cx="48124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latin typeface="Century Gothic" panose="020B0502020202020204" pitchFamily="34" charset="0"/>
              </a:rPr>
              <a:t>Используемые ансамблевые модели: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>
                <a:latin typeface="Century Gothic" panose="020B0502020202020204" pitchFamily="34" charset="0"/>
              </a:rPr>
              <a:t>АдаБустинг;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>
                <a:latin typeface="Century Gothic" panose="020B0502020202020204" pitchFamily="34" charset="0"/>
              </a:rPr>
              <a:t>Градиентный бустинг;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>
                <a:latin typeface="Century Gothic" panose="020B0502020202020204" pitchFamily="34" charset="0"/>
              </a:rPr>
              <a:t>Случайный лес;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>
                <a:latin typeface="Century Gothic" panose="020B0502020202020204" pitchFamily="34" charset="0"/>
              </a:rPr>
              <a:t>Ансамбль дополнительных деревьев.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7681AD-2656-94F9-39CB-04EA143985A7}"/>
              </a:ext>
            </a:extLst>
          </p:cNvPr>
          <p:cNvSpPr txBox="1"/>
          <p:nvPr/>
        </p:nvSpPr>
        <p:spPr>
          <a:xfrm>
            <a:off x="134641" y="5737156"/>
            <a:ext cx="7329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Отношение тестовой выборки к тренировочной: 2 к 8.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310BF7-E00B-5FC3-1B0C-C82212E4D201}"/>
              </a:ext>
            </a:extLst>
          </p:cNvPr>
          <p:cNvSpPr txBox="1"/>
          <p:nvPr/>
        </p:nvSpPr>
        <p:spPr>
          <a:xfrm>
            <a:off x="6168007" y="1902519"/>
            <a:ext cx="5916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Century Gothic" panose="020B0502020202020204" pitchFamily="34" charset="0"/>
              </a:rPr>
              <a:t>Столбцы, включенные в процесс построения модели:</a:t>
            </a:r>
          </a:p>
        </p:txBody>
      </p:sp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B75A7905-2115-7CE1-379F-0E323620D2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872111"/>
              </p:ext>
            </p:extLst>
          </p:nvPr>
        </p:nvGraphicFramePr>
        <p:xfrm>
          <a:off x="6407110" y="2615732"/>
          <a:ext cx="5688633" cy="3433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8633">
                  <a:extLst>
                    <a:ext uri="{9D8B030D-6E8A-4147-A177-3AD203B41FA5}">
                      <a16:colId xmlns:a16="http://schemas.microsoft.com/office/drawing/2014/main" val="3087254455"/>
                    </a:ext>
                  </a:extLst>
                </a:gridCol>
              </a:tblGrid>
              <a:tr h="391936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Ценообразующие факторы объекта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972481"/>
                  </a:ext>
                </a:extLst>
              </a:tr>
              <a:tr h="391936">
                <a:tc>
                  <a:txBody>
                    <a:bodyPr/>
                    <a:lstStyle/>
                    <a:p>
                      <a:r>
                        <a:rPr lang="ru-RU" dirty="0"/>
                        <a:t>Координаты (широта и долгота) (°)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234605"/>
                  </a:ext>
                </a:extLst>
              </a:tr>
              <a:tr h="391936">
                <a:tc>
                  <a:txBody>
                    <a:bodyPr/>
                    <a:lstStyle/>
                    <a:p>
                      <a:r>
                        <a:rPr lang="ru-RU" dirty="0"/>
                        <a:t>Расстояние до центра города (км)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181100"/>
                  </a:ext>
                </a:extLst>
              </a:tr>
              <a:tr h="391936">
                <a:tc>
                  <a:txBody>
                    <a:bodyPr/>
                    <a:lstStyle/>
                    <a:p>
                      <a:r>
                        <a:rPr lang="ru-RU" dirty="0"/>
                        <a:t>Количество парковок в радиусе 1 км (шт.)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149344"/>
                  </a:ext>
                </a:extLst>
              </a:tr>
              <a:tr h="3976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Количество станций метро в радиусе 1км (шт.)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30538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Площадь объекта (м2)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286408"/>
                  </a:ext>
                </a:extLst>
              </a:tr>
              <a:tr h="4263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Максимальный этаж здания 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610061"/>
                  </a:ext>
                </a:extLst>
              </a:tr>
              <a:tr h="6764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Средняя стоимость квадратного метра в районе, в котором находится объект (руб./м2)</a:t>
                      </a:r>
                      <a:endParaRPr lang="ru-R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76723"/>
                  </a:ext>
                </a:extLst>
              </a:tr>
            </a:tbl>
          </a:graphicData>
        </a:graphic>
      </p:graphicFrame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A7903A0-BAFC-2909-26F7-5B6E3FAE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AB1E60-AB2A-407E-8AB5-A68BFFA18EE3}" type="slidenum">
              <a:rPr lang="ru-RU" altLang="ru-RU" smtClean="0"/>
              <a:pPr>
                <a:defRPr/>
              </a:pPr>
              <a:t>8</a:t>
            </a:fld>
            <a:r>
              <a:rPr lang="ru-RU" altLang="ru-RU" dirty="0"/>
              <a:t> из 15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887AAF58-322B-B759-B650-5E66D6AB6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065"/>
            <a:ext cx="10972800" cy="1143000"/>
          </a:xfrm>
        </p:spPr>
        <p:txBody>
          <a:bodyPr/>
          <a:lstStyle/>
          <a:p>
            <a:r>
              <a:rPr lang="ru-RU" b="1" dirty="0">
                <a:solidFill>
                  <a:srgbClr val="149DA4"/>
                </a:solidFill>
                <a:latin typeface="Century Gothic" panose="020B0502020202020204" pitchFamily="34" charset="0"/>
              </a:rPr>
              <a:t>СРАВНЕНИЕ МОДЕЛЕЙ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A7FE23D-4E48-3A57-2AC3-70ABBA29E8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1211064"/>
            <a:ext cx="4654550" cy="4210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A4B9B4A-32CF-DA5D-0487-2A3BBE0E79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6" y="1211064"/>
            <a:ext cx="3952573" cy="48822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7570367-56F3-0B86-B58D-E8E50773C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AB1E60-AB2A-407E-8AB5-A68BFFA18EE3}" type="slidenum">
              <a:rPr lang="ru-RU" altLang="ru-RU" smtClean="0"/>
              <a:pPr>
                <a:defRPr/>
              </a:pPr>
              <a:t>9</a:t>
            </a:fld>
            <a:r>
              <a:rPr lang="ru-RU" altLang="ru-RU" dirty="0"/>
              <a:t> из 15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rgbClr val="128C91"/>
            </a:gs>
            <a:gs pos="100000">
              <a:srgbClr val="51A65D"/>
            </a:gs>
          </a:gsLst>
          <a:lin ang="4980000" scaled="0"/>
        </a:gradFill>
        <a:ln>
          <a:noFill/>
        </a:ln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15005</TotalTime>
  <Words>908</Words>
  <Application>Microsoft Office PowerPoint</Application>
  <PresentationFormat>Широкоэкранный</PresentationFormat>
  <Paragraphs>157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Times New Roman</vt:lpstr>
      <vt:lpstr>Symbol</vt:lpstr>
      <vt:lpstr>Wingdings</vt:lpstr>
      <vt:lpstr>Calibri</vt:lpstr>
      <vt:lpstr>Century Gothic</vt:lpstr>
      <vt:lpstr>Arial</vt:lpstr>
      <vt:lpstr>Тема Office</vt:lpstr>
      <vt:lpstr>Выпускная квалификационная работа Моделирование оценки объекта недвижимости </vt:lpstr>
      <vt:lpstr>Презентация PowerPoint</vt:lpstr>
      <vt:lpstr>СБОР ДАННЫХ</vt:lpstr>
      <vt:lpstr>ОБРАБОТКА ДАННЫХ</vt:lpstr>
      <vt:lpstr>ОБРАБОТКА ДАННЫХ</vt:lpstr>
      <vt:lpstr>ГЕОСПАТИЧЕСКИЙ АНАЛИЗ</vt:lpstr>
      <vt:lpstr>КОРРЕЛЯЦИОННЫЙ АНАЛИЗ</vt:lpstr>
      <vt:lpstr>ПОСТРОЕНИЕ МОДЕЛЕЙ</vt:lpstr>
      <vt:lpstr>СРАВНЕНИЕ МОДЕЛЕЙ</vt:lpstr>
      <vt:lpstr>СРАВНЕНИЕ МОДЕЛЕЙ</vt:lpstr>
      <vt:lpstr>СРАВНЕНИЕ МОДЕЛЕЙ</vt:lpstr>
      <vt:lpstr>ИНТЕРПРЕТАЦИЯ МОДЕЛИ</vt:lpstr>
      <vt:lpstr>ИНТЕРПРЕТАЦИЯ МОДЕЛИ ЛОКАЛЬНАЯ</vt:lpstr>
      <vt:lpstr>РЕЗУЛЬТАТЫ РАБОТЫ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sidorova.v</dc:creator>
  <cp:lastModifiedBy>Пелихова Анна Сергеевна</cp:lastModifiedBy>
  <cp:revision>601</cp:revision>
  <dcterms:created xsi:type="dcterms:W3CDTF">2016-07-14T12:34:36Z</dcterms:created>
  <dcterms:modified xsi:type="dcterms:W3CDTF">2024-06-06T12:26:52Z</dcterms:modified>
</cp:coreProperties>
</file>