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70" r:id="rId4"/>
    <p:sldId id="275" r:id="rId5"/>
    <p:sldId id="276" r:id="rId6"/>
    <p:sldId id="278" r:id="rId7"/>
    <p:sldId id="279" r:id="rId8"/>
    <p:sldId id="281" r:id="rId9"/>
    <p:sldId id="282" r:id="rId10"/>
    <p:sldId id="283" r:id="rId11"/>
    <p:sldId id="284" r:id="rId12"/>
    <p:sldId id="285" r:id="rId13"/>
    <p:sldId id="298" r:id="rId14"/>
    <p:sldId id="286" r:id="rId15"/>
    <p:sldId id="288" r:id="rId16"/>
    <p:sldId id="289" r:id="rId17"/>
    <p:sldId id="287" r:id="rId18"/>
    <p:sldId id="290" r:id="rId19"/>
    <p:sldId id="291" r:id="rId20"/>
    <p:sldId id="293" r:id="rId21"/>
    <p:sldId id="292" r:id="rId22"/>
    <p:sldId id="294" r:id="rId23"/>
    <p:sldId id="295" r:id="rId24"/>
    <p:sldId id="296" r:id="rId25"/>
    <p:sldId id="274" r:id="rId26"/>
    <p:sldId id="29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3890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0184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5545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5464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853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1883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5977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0716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7685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2084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755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435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4035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5280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3404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2975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2347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34EAD-C219-42D4-B929-BA20DFE96C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AI 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A2CCB-A3C5-44AB-8083-447363AB6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MY" dirty="0"/>
              <a:t>Group 8 Presenter: MATSUNAGA TAKEHIRO 518030990028</a:t>
            </a:r>
          </a:p>
          <a:p>
            <a:r>
              <a:rPr lang="en-MY" dirty="0"/>
              <a:t>Other group members: EDUARDO WANG ZHENG </a:t>
            </a:r>
            <a:r>
              <a:rPr lang="en-MY" sz="1800" dirty="0">
                <a:effectLst/>
                <a:latin typeface="SimHei" panose="02010609060101010101" pitchFamily="49" charset="-122"/>
                <a:ea typeface="DengXian" panose="02010600030101010101" pitchFamily="2" charset="-122"/>
                <a:cs typeface="Times New Roman" panose="02020603050405020304" pitchFamily="18" charset="0"/>
              </a:rPr>
              <a:t>518030990025</a:t>
            </a:r>
            <a:r>
              <a:rPr lang="en-MY" dirty="0"/>
              <a:t>, </a:t>
            </a:r>
          </a:p>
          <a:p>
            <a:r>
              <a:rPr lang="en-MY" dirty="0"/>
              <a:t>KAR CHUN TEONG 518030990014(currently in Malaysia) </a:t>
            </a:r>
          </a:p>
        </p:txBody>
      </p:sp>
    </p:spTree>
    <p:extLst>
      <p:ext uri="{BB962C8B-B14F-4D97-AF65-F5344CB8AC3E}">
        <p14:creationId xmlns:p14="http://schemas.microsoft.com/office/powerpoint/2010/main" val="2625734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E958-F766-43C9-A90E-7DB42181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48D2-4401-4A54-826E-53EBE836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The training did not converge </a:t>
            </a:r>
            <a:r>
              <a:rPr lang="en-US" altLang="zh-CN" dirty="0"/>
              <a:t>well</a:t>
            </a:r>
            <a:r>
              <a:rPr lang="en-MY" dirty="0"/>
              <a:t>.</a:t>
            </a:r>
          </a:p>
          <a:p>
            <a:r>
              <a:rPr lang="en-US" dirty="0"/>
              <a:t>What we</a:t>
            </a:r>
            <a:r>
              <a:rPr lang="en-US" dirty="0">
                <a:effectLst/>
              </a:rPr>
              <a:t> tried </a:t>
            </a:r>
          </a:p>
          <a:p>
            <a:pPr lvl="1"/>
            <a:r>
              <a:rPr lang="en-US" dirty="0">
                <a:effectLst/>
              </a:rPr>
              <a:t>modifying various parameters </a:t>
            </a:r>
          </a:p>
          <a:p>
            <a:pPr lvl="2"/>
            <a:r>
              <a:rPr lang="en-US" dirty="0">
                <a:effectLst/>
              </a:rPr>
              <a:t>Epochs, learning rate, etc.</a:t>
            </a:r>
          </a:p>
          <a:p>
            <a:pPr lvl="1"/>
            <a:r>
              <a:rPr lang="en-US" dirty="0">
                <a:effectLst/>
              </a:rPr>
              <a:t>adjusting the depth of the model</a:t>
            </a:r>
          </a:p>
          <a:p>
            <a:r>
              <a:rPr lang="en-US" dirty="0"/>
              <a:t>B</a:t>
            </a:r>
            <a:r>
              <a:rPr lang="en-US" dirty="0">
                <a:effectLst/>
              </a:rPr>
              <a:t>ut in the end it couldn't work.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29893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zh-CN" dirty="0"/>
              <a:t>Model Overview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MY" sz="4800" dirty="0"/>
              <a:t>LSTM</a:t>
            </a:r>
          </a:p>
          <a:p>
            <a:r>
              <a:rPr lang="en-MY" sz="3200" dirty="0"/>
              <a:t>*Analysed and implemented by TAKEHIRO MATSUNAGA</a:t>
            </a:r>
          </a:p>
        </p:txBody>
      </p:sp>
    </p:spTree>
    <p:extLst>
      <p:ext uri="{BB962C8B-B14F-4D97-AF65-F5344CB8AC3E}">
        <p14:creationId xmlns:p14="http://schemas.microsoft.com/office/powerpoint/2010/main" val="1560932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F45D8-377F-4CC2-8AE3-CA1A9D3A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is LSTM?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7BA72-9E50-499E-90A3-5D9086B36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solidFill>
                  <a:schemeClr val="tx1"/>
                </a:solidFill>
              </a:rPr>
              <a:t>A type of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recurrent neural network (RNN) architecture. </a:t>
            </a:r>
          </a:p>
          <a:p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common LSTM unit is composed of:</a:t>
            </a:r>
          </a:p>
          <a:p>
            <a:pPr lvl="1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 cell: remembers values over time intervals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3 gates to </a:t>
            </a:r>
            <a:r>
              <a:rPr lang="en-US" sz="16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regulate the flow of information into and out of the cell.</a:t>
            </a:r>
          </a:p>
          <a:p>
            <a:pPr lvl="2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forget gate: decides to forget which information.</a:t>
            </a:r>
          </a:p>
          <a:p>
            <a:pPr lvl="2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input gate: decides to update which value, and update cell states.</a:t>
            </a:r>
          </a:p>
          <a:p>
            <a:pPr lvl="2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output gate: output filtered cell states.</a:t>
            </a:r>
          </a:p>
          <a:p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TL;DR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use past context to predict the output.</a:t>
            </a:r>
          </a:p>
          <a:p>
            <a:pPr lvl="1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trying to predict next word based on given sentence </a:t>
            </a:r>
          </a:p>
          <a:p>
            <a:pPr lvl="1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“he went to pool to …”</a:t>
            </a:r>
          </a:p>
          <a:p>
            <a:pPr lvl="1"/>
            <a:endParaRPr lang="en-US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593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A432-2918-41F6-B030-F5FBC38A3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81C922-B5BC-486F-A564-8190B952C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93" y="2305900"/>
            <a:ext cx="7456668" cy="248555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81231D-DD5E-4DB8-AAB2-EC41547513A7}"/>
              </a:ext>
            </a:extLst>
          </p:cNvPr>
          <p:cNvSpPr txBox="1"/>
          <p:nvPr/>
        </p:nvSpPr>
        <p:spPr>
          <a:xfrm>
            <a:off x="2231211" y="4982290"/>
            <a:ext cx="656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RNN can derive some parameters from its forward node,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221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3FDA-0A18-4FE3-9B73-521B0E2E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Cell of</a:t>
            </a:r>
            <a:r>
              <a:rPr lang="zh-CN" altLang="en-US" dirty="0"/>
              <a:t> </a:t>
            </a:r>
            <a:r>
              <a:rPr lang="en-US" altLang="zh-CN" dirty="0"/>
              <a:t>LSTM</a:t>
            </a:r>
            <a:endParaRPr lang="en-MY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9387E6-2F7A-4F1D-B54F-6D413E3E4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70" y="1852058"/>
            <a:ext cx="5621057" cy="388143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EB99B8-CCFE-4B18-8A4A-59CB9EF82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777" y="1852058"/>
            <a:ext cx="5519189" cy="188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7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E958-F766-43C9-A90E-7DB42181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48D2-4401-4A54-826E-53EBE836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First 200 training shards MAP@10: 0.935</a:t>
            </a:r>
          </a:p>
          <a:p>
            <a:r>
              <a:rPr lang="en-MY" dirty="0"/>
              <a:t>First 100 validation shards MAP@10: </a:t>
            </a:r>
            <a:r>
              <a:rPr lang="en-US" altLang="zh-CN" dirty="0"/>
              <a:t>0.946</a:t>
            </a:r>
            <a:endParaRPr lang="en-MY" dirty="0"/>
          </a:p>
          <a:p>
            <a:r>
              <a:rPr lang="en-MY" dirty="0"/>
              <a:t>Whole datasets MAP@10: 0.759 </a:t>
            </a:r>
          </a:p>
        </p:txBody>
      </p:sp>
    </p:spTree>
    <p:extLst>
      <p:ext uri="{BB962C8B-B14F-4D97-AF65-F5344CB8AC3E}">
        <p14:creationId xmlns:p14="http://schemas.microsoft.com/office/powerpoint/2010/main" val="2488255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zh-CN" dirty="0"/>
              <a:t>Model Overview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MY" sz="4800" dirty="0" err="1"/>
              <a:t>biLSTM</a:t>
            </a:r>
            <a:endParaRPr lang="en-MY" sz="4800" dirty="0"/>
          </a:p>
          <a:p>
            <a:r>
              <a:rPr lang="en-MY" sz="3200" dirty="0"/>
              <a:t>*Analysed and implemented by TAKEHIRO MATSUNAGA</a:t>
            </a:r>
          </a:p>
        </p:txBody>
      </p:sp>
    </p:spTree>
    <p:extLst>
      <p:ext uri="{BB962C8B-B14F-4D97-AF65-F5344CB8AC3E}">
        <p14:creationId xmlns:p14="http://schemas.microsoft.com/office/powerpoint/2010/main" val="2616941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0AB9-3B4D-441A-8FC9-AD5B29A3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is </a:t>
            </a:r>
            <a:r>
              <a:rPr lang="en-MY" dirty="0" err="1"/>
              <a:t>biLSTM</a:t>
            </a:r>
            <a:r>
              <a:rPr lang="en-MY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2E14F-58F8-422A-8892-5DC3D2582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LSTM but in two directions.</a:t>
            </a:r>
          </a:p>
          <a:p>
            <a:pPr lvl="1"/>
            <a:r>
              <a:rPr lang="en-MY" dirty="0"/>
              <a:t>LSTM uses past context only</a:t>
            </a:r>
          </a:p>
          <a:p>
            <a:pPr lvl="1"/>
            <a:r>
              <a:rPr lang="en-MY" dirty="0" err="1"/>
              <a:t>biLSTM</a:t>
            </a:r>
            <a:r>
              <a:rPr lang="en-MY" dirty="0"/>
              <a:t> uses past and future context</a:t>
            </a:r>
          </a:p>
          <a:p>
            <a:r>
              <a:rPr lang="en-MY" dirty="0"/>
              <a:t> </a:t>
            </a:r>
            <a:r>
              <a:rPr lang="en-MY" dirty="0" err="1"/>
              <a:t>biLSTM</a:t>
            </a:r>
            <a:r>
              <a:rPr lang="en-MY" dirty="0"/>
              <a:t> generally provided more context -&gt; better performance</a:t>
            </a:r>
            <a:endParaRPr lang="en-US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trying to predict next word based on given sentence </a:t>
            </a:r>
          </a:p>
          <a:p>
            <a:pPr lvl="1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Forward LSTM: “he went to … ”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Backward LSTM: “… to take a shower.” </a:t>
            </a:r>
            <a:endParaRPr lang="en-US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104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73ACF-E390-4297-9F14-341E666D2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865509" cy="1320800"/>
          </a:xfrm>
        </p:spPr>
        <p:txBody>
          <a:bodyPr/>
          <a:lstStyle/>
          <a:p>
            <a:r>
              <a:rPr lang="en-US" dirty="0"/>
              <a:t>Our structure</a:t>
            </a:r>
            <a:endParaRPr lang="en-MY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09EB8D4-3582-4302-A96A-A3417075F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77" y="306771"/>
            <a:ext cx="4320909" cy="621831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65C9F-1F8B-4FB4-B7E0-1FF809AD0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6" y="3119378"/>
            <a:ext cx="5732344" cy="1320800"/>
          </a:xfrm>
        </p:spPr>
        <p:txBody>
          <a:bodyPr/>
          <a:lstStyle/>
          <a:p>
            <a:r>
              <a:rPr lang="en-US" dirty="0"/>
              <a:t>The model first using Bidirectional LSTM for each feature, then merging them to get the output</a:t>
            </a:r>
          </a:p>
        </p:txBody>
      </p:sp>
    </p:spTree>
    <p:extLst>
      <p:ext uri="{BB962C8B-B14F-4D97-AF65-F5344CB8AC3E}">
        <p14:creationId xmlns:p14="http://schemas.microsoft.com/office/powerpoint/2010/main" val="566476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E958-F766-43C9-A90E-7DB42181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48D2-4401-4A54-826E-53EBE836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First 200 training shards MAP@10: 0.949</a:t>
            </a:r>
          </a:p>
          <a:p>
            <a:r>
              <a:rPr lang="en-MY" dirty="0"/>
              <a:t>First 100 validation shards MAP@10: 0.96</a:t>
            </a:r>
            <a:r>
              <a:rPr lang="en-US" altLang="zh-CN" dirty="0"/>
              <a:t>1</a:t>
            </a:r>
            <a:endParaRPr lang="en-MY" dirty="0"/>
          </a:p>
          <a:p>
            <a:r>
              <a:rPr lang="en-MY" dirty="0"/>
              <a:t>Whole datasets MAP@10: </a:t>
            </a:r>
            <a:r>
              <a:rPr lang="en-US" altLang="zh-CN" dirty="0"/>
              <a:t>0.764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9891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1F98-9F3B-493A-AC8F-DA702A61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Model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53259-10DD-4096-B01E-17599CF0A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</a:rPr>
              <a:t>Deep fully </a:t>
            </a:r>
            <a:r>
              <a:rPr lang="en-US" sz="3200" dirty="0"/>
              <a:t>c</a:t>
            </a:r>
            <a:r>
              <a:rPr lang="en-US" sz="3200" dirty="0">
                <a:effectLst/>
              </a:rPr>
              <a:t>onnected </a:t>
            </a:r>
            <a:r>
              <a:rPr lang="en-US" sz="3200" dirty="0"/>
              <a:t>n</a:t>
            </a:r>
            <a:r>
              <a:rPr lang="en-US" sz="3200" dirty="0">
                <a:effectLst/>
              </a:rPr>
              <a:t>eural </a:t>
            </a:r>
            <a:r>
              <a:rPr lang="en-US" sz="3200" dirty="0"/>
              <a:t>n</a:t>
            </a:r>
            <a:r>
              <a:rPr lang="en-US" sz="3200" dirty="0">
                <a:effectLst/>
              </a:rPr>
              <a:t>etworks with Merge-and-Run mappings</a:t>
            </a:r>
            <a:r>
              <a:rPr lang="en-MY" sz="3200" dirty="0">
                <a:effectLst/>
              </a:rPr>
              <a:t> </a:t>
            </a:r>
            <a:r>
              <a:rPr lang="en-MY" sz="3200" dirty="0"/>
              <a:t>(</a:t>
            </a:r>
            <a:r>
              <a:rPr lang="en-MY" sz="3200" dirty="0" err="1"/>
              <a:t>DMRNets</a:t>
            </a:r>
            <a:r>
              <a:rPr lang="en-MY" sz="3200" dirty="0"/>
              <a:t>)</a:t>
            </a:r>
          </a:p>
          <a:p>
            <a:r>
              <a:rPr lang="en-MY" sz="3200" dirty="0"/>
              <a:t>Long-term short memory (LSTM)</a:t>
            </a:r>
          </a:p>
          <a:p>
            <a:r>
              <a:rPr lang="en-MY" sz="3200" dirty="0"/>
              <a:t>Bidirectional Long-term short memory (</a:t>
            </a:r>
            <a:r>
              <a:rPr lang="en-MY" sz="3200" dirty="0" err="1"/>
              <a:t>biLSTM</a:t>
            </a:r>
            <a:r>
              <a:rPr lang="en-MY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1569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sz="4800" dirty="0"/>
              <a:t>Experiments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MY" sz="3200" dirty="0"/>
              <a:t>Tested by TAKEHIRO MATSUNAGA and Analysed by KAR CHUN TEONG</a:t>
            </a:r>
          </a:p>
        </p:txBody>
      </p:sp>
    </p:spTree>
    <p:extLst>
      <p:ext uri="{BB962C8B-B14F-4D97-AF65-F5344CB8AC3E}">
        <p14:creationId xmlns:p14="http://schemas.microsoft.com/office/powerpoint/2010/main" val="1335052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9839-F5A9-4FCE-97E4-54920CAA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FCD1-A234-4AD8-9B54-6FE8E1ABD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Cloud platforms: expensive (GCP offers free trial but needs credit card)</a:t>
            </a:r>
          </a:p>
          <a:p>
            <a:r>
              <a:rPr lang="en-MY" dirty="0"/>
              <a:t>At the end, use our own computers: can only train with small subsets (</a:t>
            </a:r>
            <a:r>
              <a:rPr lang="en-US" dirty="0">
                <a:effectLst/>
              </a:rPr>
              <a:t>first 200 training shards and the first 100 validation shards.)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0895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2CB1-42E9-49EC-A302-3BE0AC27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LSTM training curve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474662-A557-47EF-92DB-B3A2B5CD5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71" y="2233420"/>
            <a:ext cx="6948706" cy="4175002"/>
          </a:xfrm>
        </p:spPr>
      </p:pic>
    </p:spTree>
    <p:extLst>
      <p:ext uri="{BB962C8B-B14F-4D97-AF65-F5344CB8AC3E}">
        <p14:creationId xmlns:p14="http://schemas.microsoft.com/office/powerpoint/2010/main" val="1931778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2CB1-42E9-49EC-A302-3BE0AC27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biLSTM</a:t>
            </a:r>
            <a:r>
              <a:rPr lang="en-MY" dirty="0"/>
              <a:t> training curve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AC021C-8AD0-4EC1-B10A-A2BCC4C97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93" y="2083479"/>
            <a:ext cx="6931928" cy="4164921"/>
          </a:xfrm>
        </p:spPr>
      </p:pic>
    </p:spTree>
    <p:extLst>
      <p:ext uri="{BB962C8B-B14F-4D97-AF65-F5344CB8AC3E}">
        <p14:creationId xmlns:p14="http://schemas.microsoft.com/office/powerpoint/2010/main" val="703183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02E2B-002A-4992-A5C0-E5F7659D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Comparison of all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E0221-83F0-45C9-A8C5-2788C6FD0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r>
              <a:rPr lang="en-MY" dirty="0"/>
              <a:t>MAP@10 for 200 train and 100 validation always &gt; MAP@10 for all datasets</a:t>
            </a:r>
          </a:p>
          <a:p>
            <a:pPr lvl="1"/>
            <a:r>
              <a:rPr lang="en-MY" dirty="0"/>
              <a:t>We train with 200 train and 100 validation, possible overfit</a:t>
            </a:r>
          </a:p>
          <a:p>
            <a:r>
              <a:rPr lang="en-MY" dirty="0"/>
              <a:t>However, LSTM and </a:t>
            </a:r>
            <a:r>
              <a:rPr lang="en-MY" dirty="0" err="1"/>
              <a:t>biLSTM</a:t>
            </a:r>
            <a:r>
              <a:rPr lang="en-MY" dirty="0"/>
              <a:t> still &gt; 0.75 with only small subsets of training data</a:t>
            </a:r>
          </a:p>
          <a:p>
            <a:pPr lvl="1"/>
            <a:r>
              <a:rPr lang="en-MY" dirty="0"/>
              <a:t>Hypothesis: the MAP@10 could be higher with more training data.</a:t>
            </a:r>
          </a:p>
          <a:p>
            <a:pPr lvl="1"/>
            <a:r>
              <a:rPr lang="en-MY" dirty="0"/>
              <a:t>Don’t have enough computing power to prove that.</a:t>
            </a:r>
          </a:p>
          <a:p>
            <a:endParaRPr lang="en-MY" dirty="0"/>
          </a:p>
          <a:p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2F32F5-3067-4763-9514-722F52159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72" y="1930400"/>
            <a:ext cx="9403330" cy="212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62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B9E3-ADAA-4D6C-9F1D-BE1D2449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18FFE-CD7C-49A5-B5C6-324FC9F30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MY" sz="2000" dirty="0"/>
              <a:t>KAR CHUN TEONG</a:t>
            </a:r>
          </a:p>
          <a:p>
            <a:pPr lvl="1"/>
            <a:r>
              <a:rPr lang="en-MY" altLang="zh-CN" sz="2000" dirty="0"/>
              <a:t>Production management(organization and distribution of workload, arrangement of meeting schedule, etc.)</a:t>
            </a:r>
          </a:p>
          <a:p>
            <a:pPr lvl="1"/>
            <a:r>
              <a:rPr lang="en-MY" sz="2000" dirty="0"/>
              <a:t>Research and implementation of </a:t>
            </a:r>
            <a:r>
              <a:rPr lang="en-MY" sz="2000" dirty="0" err="1"/>
              <a:t>DMRNets</a:t>
            </a:r>
            <a:r>
              <a:rPr lang="en-MY" sz="2000" dirty="0"/>
              <a:t>(FCN) model</a:t>
            </a:r>
          </a:p>
          <a:p>
            <a:pPr lvl="1"/>
            <a:r>
              <a:rPr lang="en-MY" sz="2000" dirty="0"/>
              <a:t>Design, creation, and compilation of final report and PPT</a:t>
            </a:r>
          </a:p>
          <a:p>
            <a:r>
              <a:rPr lang="en-MY" altLang="zh-CN" sz="2000" dirty="0"/>
              <a:t>MATSUNAGA TAKEHIRO</a:t>
            </a:r>
          </a:p>
          <a:p>
            <a:pPr lvl="1"/>
            <a:r>
              <a:rPr lang="en-MY" altLang="zh-CN" sz="2000" dirty="0"/>
              <a:t>Implementation of LSTM model</a:t>
            </a:r>
          </a:p>
          <a:p>
            <a:pPr lvl="1"/>
            <a:r>
              <a:rPr lang="en-MY" altLang="zh-CN" sz="2000" dirty="0"/>
              <a:t>Training and testing of LSTM model</a:t>
            </a:r>
          </a:p>
          <a:p>
            <a:r>
              <a:rPr lang="en-MY" altLang="zh-CN" sz="2000" dirty="0"/>
              <a:t>EDUARDO</a:t>
            </a:r>
            <a:r>
              <a:rPr lang="zh-CN" altLang="en-US" sz="2000" dirty="0"/>
              <a:t> </a:t>
            </a:r>
            <a:r>
              <a:rPr lang="en-MY" altLang="zh-CN" sz="2000" dirty="0"/>
              <a:t>WANG</a:t>
            </a:r>
            <a:r>
              <a:rPr lang="zh-CN" altLang="en-US" sz="2000" dirty="0"/>
              <a:t> </a:t>
            </a:r>
            <a:r>
              <a:rPr lang="en-MY" altLang="zh-CN" sz="2000" dirty="0"/>
              <a:t>ZHENG</a:t>
            </a:r>
          </a:p>
          <a:p>
            <a:pPr lvl="1"/>
            <a:r>
              <a:rPr lang="en-MY" altLang="zh-CN" sz="1800" dirty="0"/>
              <a:t>Research for other models</a:t>
            </a:r>
          </a:p>
          <a:p>
            <a:pPr lvl="1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34147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F5B1-5064-42F3-925E-73643B32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EF3A7-8B7B-4278-9E4A-7C8670F82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biLSTM</a:t>
            </a:r>
            <a:r>
              <a:rPr lang="en-US" dirty="0">
                <a:effectLst/>
              </a:rPr>
              <a:t> model has the best performance within the models we use.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87559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zh-CN" dirty="0"/>
              <a:t>Thank you for listening!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sz="1600" dirty="0"/>
              <a:t>This presentation is made and designed by KAR CHUN TEONG. </a:t>
            </a:r>
          </a:p>
        </p:txBody>
      </p:sp>
    </p:spTree>
    <p:extLst>
      <p:ext uri="{BB962C8B-B14F-4D97-AF65-F5344CB8AC3E}">
        <p14:creationId xmlns:p14="http://schemas.microsoft.com/office/powerpoint/2010/main" val="1089557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zh-CN" dirty="0"/>
              <a:t>Model Overview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MY" sz="4800" dirty="0" err="1"/>
              <a:t>DMRNets</a:t>
            </a:r>
            <a:endParaRPr lang="en-MY" sz="4800" dirty="0"/>
          </a:p>
          <a:p>
            <a:r>
              <a:rPr lang="en-MY" sz="3200" dirty="0"/>
              <a:t>Analysed and implemented by KAR CHUN TEONG</a:t>
            </a:r>
          </a:p>
        </p:txBody>
      </p:sp>
    </p:spTree>
    <p:extLst>
      <p:ext uri="{BB962C8B-B14F-4D97-AF65-F5344CB8AC3E}">
        <p14:creationId xmlns:p14="http://schemas.microsoft.com/office/powerpoint/2010/main" val="290003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2AAC-3153-4CCF-BEF0-D9E71C79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is </a:t>
            </a:r>
            <a:r>
              <a:rPr lang="en-MY" sz="3600" dirty="0" err="1"/>
              <a:t>DMRNets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6ACE3-3B15-4E01-960F-3BC21EE95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MY" sz="2800" dirty="0"/>
              <a:t>A variation of </a:t>
            </a:r>
            <a:r>
              <a:rPr lang="en-US" sz="2800" dirty="0"/>
              <a:t>D</a:t>
            </a:r>
            <a:r>
              <a:rPr lang="en-US" sz="2800" dirty="0">
                <a:effectLst/>
              </a:rPr>
              <a:t>eep convolutional neural networks with </a:t>
            </a:r>
            <a:r>
              <a:rPr lang="en-US" sz="2800" dirty="0"/>
              <a:t>M</a:t>
            </a:r>
            <a:r>
              <a:rPr lang="en-US" sz="2800" dirty="0">
                <a:effectLst/>
              </a:rPr>
              <a:t>erge-and-Run mappings (coincidentally has the same short-form </a:t>
            </a:r>
            <a:r>
              <a:rPr lang="en-US" sz="2800" dirty="0" err="1">
                <a:effectLst/>
              </a:rPr>
              <a:t>DMRNets</a:t>
            </a:r>
            <a:r>
              <a:rPr lang="en-US" sz="2800" dirty="0">
                <a:effectLst/>
              </a:rPr>
              <a:t>, to differentiate, </a:t>
            </a:r>
            <a:r>
              <a:rPr lang="en-US" sz="2800" dirty="0" err="1">
                <a:effectLst/>
              </a:rPr>
              <a:t>DMRNets</a:t>
            </a:r>
            <a:r>
              <a:rPr lang="en-US" sz="2800" dirty="0">
                <a:effectLst/>
              </a:rPr>
              <a:t>(CNN) and </a:t>
            </a:r>
            <a:r>
              <a:rPr lang="en-US" sz="2800" dirty="0" err="1">
                <a:effectLst/>
              </a:rPr>
              <a:t>DMRNets</a:t>
            </a:r>
            <a:r>
              <a:rPr lang="en-US" sz="2800" dirty="0">
                <a:effectLst/>
              </a:rPr>
              <a:t>(FCN))</a:t>
            </a:r>
          </a:p>
          <a:p>
            <a:r>
              <a:rPr lang="en-US" sz="2800" dirty="0" err="1">
                <a:effectLst/>
              </a:rPr>
              <a:t>DMRNets</a:t>
            </a:r>
            <a:r>
              <a:rPr lang="en-US" sz="2800" dirty="0">
                <a:effectLst/>
              </a:rPr>
              <a:t>(CNN) itself is a variation of </a:t>
            </a:r>
            <a:r>
              <a:rPr lang="en-MY" sz="2800" dirty="0"/>
              <a:t>R</a:t>
            </a:r>
            <a:r>
              <a:rPr lang="en-MY" sz="2800" dirty="0">
                <a:effectLst/>
              </a:rPr>
              <a:t>esidual </a:t>
            </a:r>
            <a:r>
              <a:rPr lang="en-MY" sz="2800" dirty="0"/>
              <a:t>N</a:t>
            </a:r>
            <a:r>
              <a:rPr lang="en-MY" sz="2800" dirty="0">
                <a:effectLst/>
              </a:rPr>
              <a:t>eural </a:t>
            </a:r>
            <a:r>
              <a:rPr lang="en-MY" sz="2800" dirty="0"/>
              <a:t>N</a:t>
            </a:r>
            <a:r>
              <a:rPr lang="en-MY" sz="2800" dirty="0">
                <a:effectLst/>
              </a:rPr>
              <a:t>etwork (</a:t>
            </a:r>
            <a:r>
              <a:rPr lang="en-MY" sz="2800" dirty="0" err="1">
                <a:effectLst/>
              </a:rPr>
              <a:t>ResNet</a:t>
            </a:r>
            <a:r>
              <a:rPr lang="en-MY" sz="2800" dirty="0"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8741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1C14-74AE-47A5-BF9A-26EDF4FF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Starting from </a:t>
            </a:r>
            <a:r>
              <a:rPr lang="en-MY" dirty="0" err="1"/>
              <a:t>ResNet</a:t>
            </a:r>
            <a:r>
              <a:rPr lang="en-MY" dirty="0"/>
              <a:t>, what is </a:t>
            </a:r>
            <a:r>
              <a:rPr lang="en-MY" dirty="0" err="1"/>
              <a:t>ResNet</a:t>
            </a:r>
            <a:r>
              <a:rPr lang="en-MY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491B-6888-43F2-BBBA-F1D507D9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Deep CNN</a:t>
            </a:r>
            <a:r>
              <a:rPr lang="en-MY" altLang="zh-CN" dirty="0"/>
              <a:t>: is stacking more conv layers(increase depth) = better performance?</a:t>
            </a:r>
          </a:p>
          <a:p>
            <a:r>
              <a:rPr lang="en-MY" dirty="0"/>
              <a:t>Problem: Degradation </a:t>
            </a:r>
          </a:p>
          <a:p>
            <a:pPr lvl="1"/>
            <a:r>
              <a:rPr lang="en-MY" dirty="0"/>
              <a:t>as depth increasing, accuracy get saturated then degrades rapidly</a:t>
            </a:r>
          </a:p>
          <a:p>
            <a:pPr lvl="1"/>
            <a:r>
              <a:rPr lang="en-MY" dirty="0"/>
              <a:t>Not caused by overfitting</a:t>
            </a:r>
          </a:p>
          <a:p>
            <a:pPr lvl="1"/>
            <a:r>
              <a:rPr lang="en-MY" dirty="0"/>
              <a:t>More layers = higher training error</a:t>
            </a:r>
          </a:p>
          <a:p>
            <a:r>
              <a:rPr lang="en-MY" dirty="0"/>
              <a:t>Solution: Residual Learning</a:t>
            </a:r>
          </a:p>
          <a:p>
            <a:pPr lvl="1"/>
            <a:r>
              <a:rPr lang="en-US" b="0" i="0" u="none" strike="noStrike" baseline="0" dirty="0">
                <a:latin typeface="CMSY10"/>
              </a:rPr>
              <a:t>H</a:t>
            </a:r>
            <a:r>
              <a:rPr lang="en-US" b="0" i="0" u="none" strike="noStrike" baseline="0" dirty="0">
                <a:latin typeface="CMR10"/>
              </a:rPr>
              <a:t>(</a:t>
            </a:r>
            <a:r>
              <a:rPr lang="en-US" b="0" i="0" u="none" strike="noStrike" baseline="0" dirty="0">
                <a:latin typeface="CMBX10"/>
              </a:rPr>
              <a:t>x</a:t>
            </a:r>
            <a:r>
              <a:rPr lang="en-US" b="0" i="0" u="none" strike="noStrike" baseline="0" dirty="0">
                <a:latin typeface="CMR10"/>
              </a:rPr>
              <a:t>) = F(x) + x (d</a:t>
            </a:r>
            <a:r>
              <a:rPr lang="en-MY" b="0" i="0" u="none" strike="noStrike" baseline="0" dirty="0" err="1">
                <a:latin typeface="NimbusRomNo9L-Regu"/>
              </a:rPr>
              <a:t>esired</a:t>
            </a:r>
            <a:r>
              <a:rPr lang="en-MY" b="0" i="0" u="none" strike="noStrike" baseline="0" dirty="0">
                <a:latin typeface="NimbusRomNo9L-Regu"/>
              </a:rPr>
              <a:t> </a:t>
            </a:r>
            <a:r>
              <a:rPr lang="en-US" b="0" i="0" u="none" strike="noStrike" baseline="0" dirty="0">
                <a:latin typeface="NimbusRomNo9L-Regu"/>
              </a:rPr>
              <a:t>underlying mapping)</a:t>
            </a:r>
          </a:p>
          <a:p>
            <a:pPr lvl="1"/>
            <a:r>
              <a:rPr lang="en-US" dirty="0">
                <a:latin typeface="NimbusRomNo9L-Regu"/>
              </a:rPr>
              <a:t>F(x) = H(x) – x</a:t>
            </a:r>
          </a:p>
          <a:p>
            <a:pPr lvl="1"/>
            <a:r>
              <a:rPr lang="en-US" dirty="0">
                <a:latin typeface="NimbusRomNo9L-Regu"/>
              </a:rPr>
              <a:t>x = shortcut connection(identity mapping)</a:t>
            </a:r>
          </a:p>
          <a:p>
            <a:pPr lvl="1"/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02201-57DD-4EB1-A9E4-F880E6E7E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827" y="3978767"/>
            <a:ext cx="4067175" cy="1847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FD0C7D-7BC0-49B5-931D-924DDE74B2AB}"/>
              </a:ext>
            </a:extLst>
          </p:cNvPr>
          <p:cNvSpPr txBox="1"/>
          <p:nvPr/>
        </p:nvSpPr>
        <p:spPr>
          <a:xfrm>
            <a:off x="3830971" y="5941711"/>
            <a:ext cx="652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Image source: </a:t>
            </a:r>
            <a:r>
              <a:rPr lang="en-US" sz="1800" b="0" i="0" u="none" strike="noStrike" baseline="0" dirty="0">
                <a:latin typeface="NimbusRomNo9L-Medi"/>
              </a:rPr>
              <a:t>Deep Residual Learning for Image Recognition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5458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507A-EE60-4E1C-B413-56BF7390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Based on </a:t>
            </a:r>
            <a:r>
              <a:rPr lang="en-MY" dirty="0" err="1"/>
              <a:t>ResNet</a:t>
            </a:r>
            <a:r>
              <a:rPr lang="en-MY" dirty="0"/>
              <a:t>: </a:t>
            </a:r>
            <a:r>
              <a:rPr lang="en-MY" dirty="0" err="1"/>
              <a:t>DMRNets</a:t>
            </a:r>
            <a:r>
              <a:rPr lang="en-MY" dirty="0"/>
              <a:t>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8006A-7567-41CC-820B-A7D2AB642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MY" sz="3200" b="0" i="0" u="none" strike="noStrike" baseline="0" dirty="0">
                <a:latin typeface="LtjxrhQtqljpNimbusRomNo9L-Regu"/>
              </a:rPr>
              <a:t>Assembles the </a:t>
            </a:r>
            <a:r>
              <a:rPr lang="en-US" sz="3200" b="0" i="0" u="none" strike="noStrike" baseline="0" dirty="0">
                <a:latin typeface="LtjxrhQtqljpNimbusRomNo9L-Regu"/>
              </a:rPr>
              <a:t>residual branches in parallel through a </a:t>
            </a:r>
            <a:r>
              <a:rPr lang="en-US" sz="3200" b="0" i="0" u="none" strike="noStrike" baseline="0" dirty="0">
                <a:latin typeface="RvsyybBcswcfNimbusRomNo9L-ReguItal"/>
              </a:rPr>
              <a:t>merge-and run</a:t>
            </a:r>
            <a:r>
              <a:rPr lang="en-US" sz="3200" dirty="0">
                <a:latin typeface="RvsyybBcswcfNimbusRomNo9L-ReguItal"/>
              </a:rPr>
              <a:t> </a:t>
            </a:r>
            <a:r>
              <a:rPr lang="en-MY" sz="3200" b="0" i="0" u="none" strike="noStrike" baseline="0" dirty="0">
                <a:latin typeface="RvsyybBcswcfNimbusRomNo9L-ReguItal"/>
              </a:rPr>
              <a:t>mapping. </a:t>
            </a:r>
          </a:p>
          <a:p>
            <a:pPr algn="l"/>
            <a:r>
              <a:rPr lang="en-US" sz="3200" b="0" i="0" u="none" strike="noStrike" baseline="0" dirty="0">
                <a:latin typeface="RvsyybBcswcfNimbusRomNo9L-ReguItal"/>
              </a:rPr>
              <a:t>Merge: </a:t>
            </a:r>
            <a:r>
              <a:rPr lang="en-US" sz="3200" b="0" i="0" u="none" strike="noStrike" baseline="0" dirty="0">
                <a:latin typeface="LtjxrhQtqljpNimbusRomNo9L-Regu"/>
              </a:rPr>
              <a:t>average the inputs of these residual branches.</a:t>
            </a:r>
          </a:p>
          <a:p>
            <a:pPr algn="l"/>
            <a:r>
              <a:rPr lang="en-MY" sz="3200" b="0" i="0" u="none" strike="noStrike" baseline="0" dirty="0">
                <a:latin typeface="RvsyybBcswcfNimbusRomNo9L-ReguItal"/>
              </a:rPr>
              <a:t>Run:</a:t>
            </a:r>
            <a:r>
              <a:rPr lang="en-US" sz="3200" b="0" i="0" u="none" strike="noStrike" baseline="0" dirty="0">
                <a:latin typeface="LtjxrhQtqljpNimbusRomNo9L-Regu"/>
              </a:rPr>
              <a:t> add the average to the output of each residual branch as the input of the subsequent </a:t>
            </a:r>
            <a:r>
              <a:rPr lang="en-MY" sz="3200" b="0" i="0" u="none" strike="noStrike" baseline="0" dirty="0">
                <a:latin typeface="LtjxrhQtqljpNimbusRomNo9L-Regu"/>
              </a:rPr>
              <a:t>residual branch.</a:t>
            </a: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1247441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A30BA-F606-414F-A01F-C3CA10CD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Comparison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0FEFD9-7DEC-4A72-B46A-5F15BA923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336" y="1930400"/>
            <a:ext cx="6848475" cy="3333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9A4350-0965-4436-B14E-E35E7D097B2A}"/>
              </a:ext>
            </a:extLst>
          </p:cNvPr>
          <p:cNvSpPr txBox="1"/>
          <p:nvPr/>
        </p:nvSpPr>
        <p:spPr>
          <a:xfrm>
            <a:off x="1023275" y="5427677"/>
            <a:ext cx="835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Image source: </a:t>
            </a:r>
            <a:r>
              <a:rPr lang="en-US" sz="1800" b="0" i="0" u="none" strike="noStrike" baseline="0" dirty="0">
                <a:latin typeface="GdcstbGdbmcvNimbusRomNo9L-Medi"/>
              </a:rPr>
              <a:t>Deep Convolutional Neural Networks with Merge-and-Run Mappings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7299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56ED-976F-416F-871A-FBDDBF62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Finally: </a:t>
            </a:r>
            <a:r>
              <a:rPr lang="en-US" sz="3600" dirty="0" err="1">
                <a:effectLst/>
              </a:rPr>
              <a:t>DMRNets</a:t>
            </a:r>
            <a:r>
              <a:rPr lang="en-US" sz="3600" dirty="0">
                <a:effectLst/>
              </a:rPr>
              <a:t>(FCN)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65383-4F2C-412A-8A26-B21EB97FB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Variation of </a:t>
            </a:r>
            <a:r>
              <a:rPr lang="en-US" sz="1800" dirty="0" err="1">
                <a:effectLst/>
              </a:rPr>
              <a:t>DMRNets</a:t>
            </a:r>
            <a:r>
              <a:rPr lang="en-US" sz="1800" dirty="0">
                <a:effectLst/>
              </a:rPr>
              <a:t>(CNN): change the conv layers(CNN) into fully connected layers(FCN).</a:t>
            </a:r>
          </a:p>
          <a:p>
            <a:r>
              <a:rPr lang="en-MY" dirty="0"/>
              <a:t>Model Structure:</a:t>
            </a:r>
          </a:p>
          <a:p>
            <a:pPr lvl="1"/>
            <a:r>
              <a:rPr lang="en-MY" dirty="0" err="1"/>
              <a:t>fc_block</a:t>
            </a:r>
            <a:r>
              <a:rPr lang="en-MY" dirty="0"/>
              <a:t> (dense -&gt; batch normalization -&gt; leaky </a:t>
            </a:r>
            <a:r>
              <a:rPr lang="en-MY" dirty="0" err="1"/>
              <a:t>ReLU</a:t>
            </a:r>
            <a:r>
              <a:rPr lang="en-MY" dirty="0"/>
              <a:t> -&gt; dropout)</a:t>
            </a:r>
          </a:p>
          <a:p>
            <a:pPr lvl="1"/>
            <a:r>
              <a:rPr lang="en-MY" dirty="0"/>
              <a:t>Merge-and-Run (two branches)</a:t>
            </a:r>
          </a:p>
          <a:p>
            <a:pPr lvl="2"/>
            <a:r>
              <a:rPr lang="en-MY" dirty="0"/>
              <a:t>Branch a (</a:t>
            </a:r>
            <a:r>
              <a:rPr lang="en-MY" dirty="0" err="1"/>
              <a:t>fc_block</a:t>
            </a:r>
            <a:r>
              <a:rPr lang="en-MY" dirty="0"/>
              <a:t>)</a:t>
            </a:r>
          </a:p>
          <a:p>
            <a:pPr lvl="2"/>
            <a:r>
              <a:rPr lang="en-MY" dirty="0"/>
              <a:t>Branch b (identity map)</a:t>
            </a:r>
          </a:p>
          <a:p>
            <a:pPr lvl="2"/>
            <a:r>
              <a:rPr lang="en-MY" dirty="0"/>
              <a:t>Average branch a and b</a:t>
            </a:r>
          </a:p>
          <a:p>
            <a:pPr lvl="2"/>
            <a:r>
              <a:rPr lang="en-MY" dirty="0"/>
              <a:t>Leaky </a:t>
            </a:r>
            <a:r>
              <a:rPr lang="en-MY" dirty="0" err="1"/>
              <a:t>ReLU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2357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546E-55BE-429D-B03D-A980A9BF0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93E612-4AAB-4A2E-B182-ECBEE5AD4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3" y="253489"/>
            <a:ext cx="8348435" cy="6226734"/>
          </a:xfrm>
        </p:spPr>
      </p:pic>
    </p:spTree>
    <p:extLst>
      <p:ext uri="{BB962C8B-B14F-4D97-AF65-F5344CB8AC3E}">
        <p14:creationId xmlns:p14="http://schemas.microsoft.com/office/powerpoint/2010/main" val="17133733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576</TotalTime>
  <Words>868</Words>
  <Application>Microsoft Office PowerPoint</Application>
  <PresentationFormat>Widescreen</PresentationFormat>
  <Paragraphs>117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4" baseType="lpstr">
      <vt:lpstr>CMBX10</vt:lpstr>
      <vt:lpstr>CMR10</vt:lpstr>
      <vt:lpstr>CMSY10</vt:lpstr>
      <vt:lpstr>DengXian</vt:lpstr>
      <vt:lpstr>方正姚体</vt:lpstr>
      <vt:lpstr>GdcstbGdbmcvNimbusRomNo9L-Medi</vt:lpstr>
      <vt:lpstr>LtjxrhQtqljpNimbusRomNo9L-Regu</vt:lpstr>
      <vt:lpstr>NimbusRomNo9L-Medi</vt:lpstr>
      <vt:lpstr>NimbusRomNo9L-Regu</vt:lpstr>
      <vt:lpstr>RvsyybBcswcfNimbusRomNo9L-ReguItal</vt:lpstr>
      <vt:lpstr>SimHei</vt:lpstr>
      <vt:lpstr>华文新魏</vt:lpstr>
      <vt:lpstr>Arial</vt:lpstr>
      <vt:lpstr>Times New Roman</vt:lpstr>
      <vt:lpstr>Trebuchet MS</vt:lpstr>
      <vt:lpstr>Wingdings 3</vt:lpstr>
      <vt:lpstr>Facet</vt:lpstr>
      <vt:lpstr>AI Group Project</vt:lpstr>
      <vt:lpstr>Model architectures</vt:lpstr>
      <vt:lpstr>Model Overview</vt:lpstr>
      <vt:lpstr>What is DMRNets</vt:lpstr>
      <vt:lpstr>Starting from ResNet, what is ResNet?</vt:lpstr>
      <vt:lpstr>Based on ResNet: DMRNets(CNN)</vt:lpstr>
      <vt:lpstr>Comparison</vt:lpstr>
      <vt:lpstr>Finally: DMRNets(FCN)</vt:lpstr>
      <vt:lpstr>PowerPoint Presentation</vt:lpstr>
      <vt:lpstr>Performance</vt:lpstr>
      <vt:lpstr>Model Overview</vt:lpstr>
      <vt:lpstr>What is LSTM?</vt:lpstr>
      <vt:lpstr>RNN structure</vt:lpstr>
      <vt:lpstr>A Cell of LSTM</vt:lpstr>
      <vt:lpstr>Performance</vt:lpstr>
      <vt:lpstr>Model Overview</vt:lpstr>
      <vt:lpstr>What is biLSTM?</vt:lpstr>
      <vt:lpstr>Our structure</vt:lpstr>
      <vt:lpstr>Performance</vt:lpstr>
      <vt:lpstr>Experiments and Analysis</vt:lpstr>
      <vt:lpstr>Training</vt:lpstr>
      <vt:lpstr>LSTM training curve</vt:lpstr>
      <vt:lpstr>biLSTM training curve</vt:lpstr>
      <vt:lpstr>Comparison of all models</vt:lpstr>
      <vt:lpstr>Contributions</vt:lpstr>
      <vt:lpstr>Conclusion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Group Project</dc:title>
  <dc:creator>Teong</dc:creator>
  <cp:lastModifiedBy>TAKE</cp:lastModifiedBy>
  <cp:revision>72</cp:revision>
  <dcterms:created xsi:type="dcterms:W3CDTF">2020-12-19T05:00:54Z</dcterms:created>
  <dcterms:modified xsi:type="dcterms:W3CDTF">2020-12-23T09:18:13Z</dcterms:modified>
</cp:coreProperties>
</file>