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0" r:id="rId4"/>
    <p:sldId id="276" r:id="rId5"/>
    <p:sldId id="278" r:id="rId6"/>
    <p:sldId id="281" r:id="rId7"/>
    <p:sldId id="282" r:id="rId8"/>
    <p:sldId id="283" r:id="rId9"/>
    <p:sldId id="284" r:id="rId10"/>
    <p:sldId id="298" r:id="rId11"/>
    <p:sldId id="285" r:id="rId12"/>
    <p:sldId id="286" r:id="rId13"/>
    <p:sldId id="288" r:id="rId14"/>
    <p:sldId id="289" r:id="rId15"/>
    <p:sldId id="287" r:id="rId16"/>
    <p:sldId id="290" r:id="rId17"/>
    <p:sldId id="291" r:id="rId18"/>
    <p:sldId id="293" r:id="rId19"/>
    <p:sldId id="292" r:id="rId20"/>
    <p:sldId id="294" r:id="rId21"/>
    <p:sldId id="295" r:id="rId22"/>
    <p:sldId id="296" r:id="rId23"/>
    <p:sldId id="274" r:id="rId24"/>
    <p:sldId id="29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57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90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8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54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46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85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18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97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71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68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08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75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43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03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28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97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34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4EAD-C219-42D4-B929-BA20DFE96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AI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A2CCB-A3C5-44AB-8083-447363AB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Group 8 Presenter: TAKEHIRO MATSUNAGA 518030990028</a:t>
            </a:r>
          </a:p>
          <a:p>
            <a:r>
              <a:rPr lang="en-MY" dirty="0"/>
              <a:t>Other group members: EDUARDO WANG ZHENG </a:t>
            </a:r>
            <a:r>
              <a:rPr lang="en-MY" sz="1800" dirty="0">
                <a:effectLst/>
                <a:latin typeface="SimHei" panose="02010609060101010101" pitchFamily="49" charset="-122"/>
                <a:ea typeface="DengXian" panose="02010600030101010101" pitchFamily="2" charset="-122"/>
                <a:cs typeface="Times New Roman" panose="02020603050405020304" pitchFamily="18" charset="0"/>
              </a:rPr>
              <a:t>518030990025</a:t>
            </a:r>
            <a:r>
              <a:rPr lang="en-MY" dirty="0"/>
              <a:t>, </a:t>
            </a:r>
          </a:p>
          <a:p>
            <a:r>
              <a:rPr lang="en-MY" dirty="0"/>
              <a:t>KAR CHUN TEONG 518030990014(currently in Malaysia) </a:t>
            </a:r>
          </a:p>
        </p:txBody>
      </p:sp>
    </p:spTree>
    <p:extLst>
      <p:ext uri="{BB962C8B-B14F-4D97-AF65-F5344CB8AC3E}">
        <p14:creationId xmlns:p14="http://schemas.microsoft.com/office/powerpoint/2010/main" val="262573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A432-2918-41F6-B030-F5FBC38A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1C922-B5BC-486F-A564-8190B952C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93" y="2305900"/>
            <a:ext cx="7456668" cy="24855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81231D-DD5E-4DB8-AAB2-EC41547513A7}"/>
              </a:ext>
            </a:extLst>
          </p:cNvPr>
          <p:cNvSpPr txBox="1"/>
          <p:nvPr/>
        </p:nvSpPr>
        <p:spPr>
          <a:xfrm>
            <a:off x="2231211" y="4982290"/>
            <a:ext cx="656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RNN can derive some parameters from its forward node,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2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45D8-377F-4CC2-8AE3-CA1A9D3A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LSTM?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BA72-9E50-499E-90A3-5D9086B3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A type of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recurrent neural network (RNN) architecture. 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common LSTM unit is composed of: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cell: remembers values over time intervals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3 gates to </a:t>
            </a:r>
            <a:r>
              <a:rPr lang="en-US" sz="16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regulate the flow of information into and out of the cell.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forget gate: decides to forget which information.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 gate: decides to update which value, and update cell states.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 gate: output filtered cell states.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TL;DR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past context to predict the output.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“he went to pool to …”</a:t>
            </a:r>
          </a:p>
          <a:p>
            <a:pPr lvl="1"/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9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3FDA-0A18-4FE3-9B73-521B0E2E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 of</a:t>
            </a:r>
            <a:r>
              <a:rPr lang="zh-CN" altLang="en-US" dirty="0"/>
              <a:t> </a:t>
            </a:r>
            <a:r>
              <a:rPr lang="en-US" altLang="zh-CN" dirty="0"/>
              <a:t>LSTM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9387E6-2F7A-4F1D-B54F-6D413E3E4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0" y="1852058"/>
            <a:ext cx="5621057" cy="38814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EB99B8-CCFE-4B18-8A4A-59CB9EF8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77" y="1852058"/>
            <a:ext cx="5519189" cy="18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0.935</a:t>
            </a:r>
          </a:p>
          <a:p>
            <a:r>
              <a:rPr lang="en-MY" dirty="0"/>
              <a:t>First 100 validation shards MAP@10: </a:t>
            </a:r>
            <a:r>
              <a:rPr lang="en-US" altLang="zh-CN" dirty="0"/>
              <a:t>0.946</a:t>
            </a:r>
            <a:endParaRPr lang="en-MY" dirty="0"/>
          </a:p>
          <a:p>
            <a:r>
              <a:rPr lang="en-MY" dirty="0"/>
              <a:t>Whole datasets MAP@10: 0.759 </a:t>
            </a:r>
          </a:p>
        </p:txBody>
      </p:sp>
    </p:spTree>
    <p:extLst>
      <p:ext uri="{BB962C8B-B14F-4D97-AF65-F5344CB8AC3E}">
        <p14:creationId xmlns:p14="http://schemas.microsoft.com/office/powerpoint/2010/main" val="248825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 err="1"/>
              <a:t>biLSTM</a:t>
            </a:r>
            <a:endParaRPr lang="en-MY" sz="4800" dirty="0"/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261694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0AB9-3B4D-441A-8FC9-AD5B29A3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dirty="0" err="1"/>
              <a:t>biLSTM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E14F-58F8-422A-8892-5DC3D258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LSTM but in two directions.</a:t>
            </a:r>
          </a:p>
          <a:p>
            <a:pPr lvl="1"/>
            <a:r>
              <a:rPr lang="en-MY" dirty="0"/>
              <a:t>LSTM uses past context only</a:t>
            </a:r>
          </a:p>
          <a:p>
            <a:pPr lvl="1"/>
            <a:r>
              <a:rPr lang="en-MY" dirty="0" err="1"/>
              <a:t>biLSTM</a:t>
            </a:r>
            <a:r>
              <a:rPr lang="en-MY" dirty="0"/>
              <a:t> uses past and future context</a:t>
            </a:r>
          </a:p>
          <a:p>
            <a:r>
              <a:rPr lang="en-MY" dirty="0"/>
              <a:t> </a:t>
            </a:r>
            <a:r>
              <a:rPr lang="en-MY" dirty="0" err="1"/>
              <a:t>biLSTM</a:t>
            </a:r>
            <a:r>
              <a:rPr lang="en-MY" dirty="0"/>
              <a:t> generally provided more context -&gt; better performance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Forward LSTM: “he went to … ”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LSTM: “… to take a shower.” 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B374F-2DC0-43D8-862B-2F51DB65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435875"/>
            <a:ext cx="6781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0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3ACF-E390-4297-9F14-341E666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865509" cy="1320800"/>
          </a:xfrm>
        </p:spPr>
        <p:txBody>
          <a:bodyPr/>
          <a:lstStyle/>
          <a:p>
            <a:r>
              <a:rPr lang="en-US" dirty="0"/>
              <a:t>Our structure</a:t>
            </a:r>
            <a:endParaRPr lang="en-MY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9EB8D4-3582-4302-A96A-A3417075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77" y="306771"/>
            <a:ext cx="4320909" cy="621831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65C9F-1F8B-4FB4-B7E0-1FF809AD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6" y="3119378"/>
            <a:ext cx="5732344" cy="1320800"/>
          </a:xfrm>
        </p:spPr>
        <p:txBody>
          <a:bodyPr/>
          <a:lstStyle/>
          <a:p>
            <a:r>
              <a:rPr lang="en-US" dirty="0"/>
              <a:t>The model first using Bidirectional LSTM for each feature, then merging them to get the output</a:t>
            </a:r>
          </a:p>
        </p:txBody>
      </p:sp>
    </p:spTree>
    <p:extLst>
      <p:ext uri="{BB962C8B-B14F-4D97-AF65-F5344CB8AC3E}">
        <p14:creationId xmlns:p14="http://schemas.microsoft.com/office/powerpoint/2010/main" val="56647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0.949</a:t>
            </a:r>
          </a:p>
          <a:p>
            <a:r>
              <a:rPr lang="en-MY" dirty="0"/>
              <a:t>First 100 validation shards MAP@10: 0.96</a:t>
            </a:r>
            <a:r>
              <a:rPr lang="en-US" altLang="zh-CN" dirty="0"/>
              <a:t>1</a:t>
            </a:r>
            <a:endParaRPr lang="en-MY" dirty="0"/>
          </a:p>
          <a:p>
            <a:r>
              <a:rPr lang="en-MY" dirty="0"/>
              <a:t>Whole datasets MAP@10: </a:t>
            </a:r>
            <a:r>
              <a:rPr lang="en-US" altLang="zh-CN" dirty="0"/>
              <a:t>0.764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891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4800" dirty="0"/>
              <a:t>Experiments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Tested by TAKEHIRO MATSUNAGA and Analysed by KAR CHUN TEONG</a:t>
            </a:r>
          </a:p>
        </p:txBody>
      </p:sp>
    </p:spTree>
    <p:extLst>
      <p:ext uri="{BB962C8B-B14F-4D97-AF65-F5344CB8AC3E}">
        <p14:creationId xmlns:p14="http://schemas.microsoft.com/office/powerpoint/2010/main" val="133505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9839-F5A9-4FCE-97E4-54920CAA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FCD1-A234-4AD8-9B54-6FE8E1AB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Cloud platforms: expensive (GCP offers free trial but needs credit card)</a:t>
            </a:r>
          </a:p>
          <a:p>
            <a:r>
              <a:rPr lang="en-MY" dirty="0"/>
              <a:t>At the end, use our own computers: can only train with small subsets (</a:t>
            </a:r>
            <a:r>
              <a:rPr lang="en-US" dirty="0">
                <a:effectLst/>
              </a:rPr>
              <a:t>first 200 training shards and the first 100 validation shards.)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89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F98-9F3B-493A-AC8F-DA702A61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3259-10DD-4096-B01E-17599CF0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Deep fully </a:t>
            </a:r>
            <a:r>
              <a:rPr lang="en-US" sz="3200" dirty="0"/>
              <a:t>c</a:t>
            </a:r>
            <a:r>
              <a:rPr lang="en-US" sz="3200" dirty="0">
                <a:effectLst/>
              </a:rPr>
              <a:t>onnected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eural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etworks with Merge-and-Run mappings</a:t>
            </a:r>
            <a:r>
              <a:rPr lang="en-MY" sz="3200" dirty="0">
                <a:effectLst/>
              </a:rPr>
              <a:t> </a:t>
            </a:r>
            <a:r>
              <a:rPr lang="en-MY" sz="3200" dirty="0"/>
              <a:t>(</a:t>
            </a:r>
            <a:r>
              <a:rPr lang="en-MY" sz="3200" dirty="0" err="1"/>
              <a:t>DMRNets</a:t>
            </a:r>
            <a:r>
              <a:rPr lang="en-MY" sz="3200" dirty="0"/>
              <a:t>)</a:t>
            </a:r>
          </a:p>
          <a:p>
            <a:r>
              <a:rPr lang="en-MY" sz="3200" dirty="0"/>
              <a:t>Long-term short memory (LSTM)</a:t>
            </a:r>
          </a:p>
          <a:p>
            <a:r>
              <a:rPr lang="en-MY" sz="3200" dirty="0"/>
              <a:t>Bidirectional Long-term short memory (</a:t>
            </a:r>
            <a:r>
              <a:rPr lang="en-MY" sz="3200" dirty="0" err="1"/>
              <a:t>biLSTM</a:t>
            </a:r>
            <a:r>
              <a:rPr lang="en-MY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56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LSTM training curve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474662-A557-47EF-92DB-B3A2B5CD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1" y="2233420"/>
            <a:ext cx="6948706" cy="4175002"/>
          </a:xfrm>
        </p:spPr>
      </p:pic>
    </p:spTree>
    <p:extLst>
      <p:ext uri="{BB962C8B-B14F-4D97-AF65-F5344CB8AC3E}">
        <p14:creationId xmlns:p14="http://schemas.microsoft.com/office/powerpoint/2010/main" val="1931778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biLSTM</a:t>
            </a:r>
            <a:r>
              <a:rPr lang="en-MY" dirty="0"/>
              <a:t> training curve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AC021C-8AD0-4EC1-B10A-A2BCC4C9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93" y="2083479"/>
            <a:ext cx="6931928" cy="4164921"/>
          </a:xfrm>
        </p:spPr>
      </p:pic>
    </p:spTree>
    <p:extLst>
      <p:ext uri="{BB962C8B-B14F-4D97-AF65-F5344CB8AC3E}">
        <p14:creationId xmlns:p14="http://schemas.microsoft.com/office/powerpoint/2010/main" val="703183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2E2B-002A-4992-A5C0-E5F7659D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 of all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0221-83F0-45C9-A8C5-2788C6FD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MAP@10 for 200 train and 100 validation always &gt; MAP@10 for all datasets</a:t>
            </a:r>
          </a:p>
          <a:p>
            <a:pPr lvl="1"/>
            <a:r>
              <a:rPr lang="en-MY" dirty="0"/>
              <a:t>We train with 200 train and 100 validation, possible overfit</a:t>
            </a:r>
          </a:p>
          <a:p>
            <a:r>
              <a:rPr lang="en-MY" dirty="0"/>
              <a:t>However, LSTM and </a:t>
            </a:r>
            <a:r>
              <a:rPr lang="en-MY" dirty="0" err="1"/>
              <a:t>biLSTM</a:t>
            </a:r>
            <a:r>
              <a:rPr lang="en-MY" dirty="0"/>
              <a:t> still &gt; 0.75 with only small subsets of training data</a:t>
            </a:r>
          </a:p>
          <a:p>
            <a:pPr lvl="1"/>
            <a:r>
              <a:rPr lang="en-MY" dirty="0"/>
              <a:t>Hypothesis: the MAP@10 could be higher with more training data.</a:t>
            </a:r>
          </a:p>
          <a:p>
            <a:pPr lvl="1"/>
            <a:r>
              <a:rPr lang="en-MY" dirty="0"/>
              <a:t>Don’t have enough computing power to prove that.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E8123-D3AD-4D6E-BF02-619AB4F1C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3" y="1474365"/>
            <a:ext cx="9562528" cy="23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B9E3-ADAA-4D6C-9F1D-BE1D244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8FFE-CD7C-49A5-B5C6-324FC9F3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sz="2000" dirty="0"/>
              <a:t>KAR CHUN TEONG</a:t>
            </a:r>
          </a:p>
          <a:p>
            <a:pPr lvl="1"/>
            <a:r>
              <a:rPr lang="en-MY" altLang="zh-CN" sz="2000" dirty="0"/>
              <a:t>Production management(organization and distribution of workload, arrangement of meeting schedule, etc.)</a:t>
            </a:r>
          </a:p>
          <a:p>
            <a:pPr lvl="1"/>
            <a:r>
              <a:rPr lang="en-MY" sz="2000" dirty="0"/>
              <a:t>Research and implementation of </a:t>
            </a:r>
            <a:r>
              <a:rPr lang="en-MY" sz="2000" dirty="0" err="1"/>
              <a:t>DMRNets</a:t>
            </a:r>
            <a:r>
              <a:rPr lang="en-MY" sz="2000" dirty="0"/>
              <a:t>(FCN) model</a:t>
            </a:r>
          </a:p>
          <a:p>
            <a:pPr lvl="1"/>
            <a:r>
              <a:rPr lang="en-MY" sz="2000" dirty="0"/>
              <a:t>Design, creation, and compilation of final report and PPT</a:t>
            </a:r>
          </a:p>
          <a:p>
            <a:r>
              <a:rPr lang="en-MY" altLang="zh-CN" sz="2000" dirty="0"/>
              <a:t>MATSUNAGA TAKEHIRO</a:t>
            </a:r>
          </a:p>
          <a:p>
            <a:pPr lvl="1"/>
            <a:r>
              <a:rPr lang="en-MY" altLang="zh-CN" sz="2000" dirty="0"/>
              <a:t>Implementation of LSTM model</a:t>
            </a:r>
          </a:p>
          <a:p>
            <a:pPr lvl="1"/>
            <a:r>
              <a:rPr lang="en-MY" altLang="zh-CN" sz="2000" dirty="0"/>
              <a:t>Training and testing of LSTM model</a:t>
            </a:r>
          </a:p>
          <a:p>
            <a:pPr lvl="1"/>
            <a:r>
              <a:rPr lang="en-US" sz="2000" dirty="0"/>
              <a:t>Contribution of PPT and report about LSTM and </a:t>
            </a:r>
            <a:r>
              <a:rPr lang="en-US" sz="2000" dirty="0" err="1"/>
              <a:t>biLSTM</a:t>
            </a:r>
            <a:r>
              <a:rPr lang="en-US" sz="2000" dirty="0"/>
              <a:t> model</a:t>
            </a:r>
            <a:endParaRPr lang="en-MY" altLang="zh-CN" sz="2000" dirty="0"/>
          </a:p>
          <a:p>
            <a:r>
              <a:rPr lang="en-MY" altLang="zh-CN" sz="2000" dirty="0"/>
              <a:t>EDUARDO</a:t>
            </a:r>
            <a:r>
              <a:rPr lang="zh-CN" altLang="en-US" sz="2000" dirty="0"/>
              <a:t> </a:t>
            </a:r>
            <a:r>
              <a:rPr lang="en-MY" altLang="zh-CN" sz="2000" dirty="0"/>
              <a:t>WANG</a:t>
            </a:r>
            <a:r>
              <a:rPr lang="zh-CN" altLang="en-US" sz="2000" dirty="0"/>
              <a:t> </a:t>
            </a:r>
            <a:r>
              <a:rPr lang="en-MY" altLang="zh-CN" sz="2000" dirty="0"/>
              <a:t>ZHENG</a:t>
            </a:r>
          </a:p>
          <a:p>
            <a:pPr lvl="1"/>
            <a:r>
              <a:rPr lang="en-MY" altLang="zh-CN" sz="1800" dirty="0"/>
              <a:t>Research for other models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34147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F5B1-5064-42F3-925E-73643B32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F3A7-8B7B-4278-9E4A-7C8670F8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biLSTM</a:t>
            </a:r>
            <a:r>
              <a:rPr lang="en-US" dirty="0">
                <a:effectLst/>
              </a:rPr>
              <a:t> model has the best performance within the models we use.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7559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Thank you for listening!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sz="1600" dirty="0"/>
              <a:t>This presentation is made and designed by KAR CHUN TEONG. </a:t>
            </a:r>
          </a:p>
        </p:txBody>
      </p:sp>
    </p:spTree>
    <p:extLst>
      <p:ext uri="{BB962C8B-B14F-4D97-AF65-F5344CB8AC3E}">
        <p14:creationId xmlns:p14="http://schemas.microsoft.com/office/powerpoint/2010/main" val="108955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sz="4800" dirty="0" err="1"/>
              <a:t>DMRNets</a:t>
            </a:r>
            <a:r>
              <a:rPr lang="en-US" sz="4800" dirty="0"/>
              <a:t>(with FCN)</a:t>
            </a:r>
            <a:endParaRPr lang="en-MY" sz="4800" dirty="0"/>
          </a:p>
          <a:p>
            <a:r>
              <a:rPr lang="en-MY" sz="3200" dirty="0"/>
              <a:t>Analysed and implemented by KAR CHUN TEONG</a:t>
            </a:r>
          </a:p>
        </p:txBody>
      </p:sp>
    </p:spTree>
    <p:extLst>
      <p:ext uri="{BB962C8B-B14F-4D97-AF65-F5344CB8AC3E}">
        <p14:creationId xmlns:p14="http://schemas.microsoft.com/office/powerpoint/2010/main" val="290003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1C14-74AE-47A5-BF9A-26EDF4FF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Starting from </a:t>
            </a:r>
            <a:r>
              <a:rPr lang="en-MY" dirty="0" err="1"/>
              <a:t>ResNet</a:t>
            </a:r>
            <a:r>
              <a:rPr lang="en-MY" dirty="0"/>
              <a:t>, what is </a:t>
            </a:r>
            <a:r>
              <a:rPr lang="en-MY" dirty="0" err="1"/>
              <a:t>ResNet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491B-6888-43F2-BBBA-F1D507D9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CNN</a:t>
            </a:r>
            <a:r>
              <a:rPr lang="en-MY" altLang="zh-CN" dirty="0"/>
              <a:t>: is stacking more conv layers(increase depth) = better performance?</a:t>
            </a:r>
          </a:p>
          <a:p>
            <a:r>
              <a:rPr lang="en-MY" dirty="0"/>
              <a:t>Problem: Degradation </a:t>
            </a:r>
          </a:p>
          <a:p>
            <a:pPr lvl="1"/>
            <a:r>
              <a:rPr lang="en-MY" dirty="0"/>
              <a:t>as depth increasing, accuracy get saturated then degrades rapidly</a:t>
            </a:r>
          </a:p>
          <a:p>
            <a:pPr lvl="1"/>
            <a:r>
              <a:rPr lang="en-MY" dirty="0"/>
              <a:t>Not caused by overfitting</a:t>
            </a:r>
          </a:p>
          <a:p>
            <a:pPr lvl="1"/>
            <a:r>
              <a:rPr lang="en-MY" dirty="0"/>
              <a:t>More layers = higher training error</a:t>
            </a:r>
          </a:p>
          <a:p>
            <a:r>
              <a:rPr lang="en-MY" dirty="0"/>
              <a:t>Solution: Residual Learning</a:t>
            </a:r>
          </a:p>
          <a:p>
            <a:pPr lvl="1"/>
            <a:r>
              <a:rPr lang="en-US" b="0" i="0" u="none" strike="noStrike" baseline="0" dirty="0">
                <a:latin typeface="CMSY10"/>
              </a:rPr>
              <a:t>H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0" u="none" strike="noStrike" baseline="0" dirty="0">
                <a:latin typeface="CMBX10"/>
              </a:rPr>
              <a:t>x</a:t>
            </a:r>
            <a:r>
              <a:rPr lang="en-US" b="0" i="0" u="none" strike="noStrike" baseline="0" dirty="0">
                <a:latin typeface="CMR10"/>
              </a:rPr>
              <a:t>) = F(x) + x (d</a:t>
            </a:r>
            <a:r>
              <a:rPr lang="en-MY" b="0" i="0" u="none" strike="noStrike" baseline="0" dirty="0" err="1">
                <a:latin typeface="NimbusRomNo9L-Regu"/>
              </a:rPr>
              <a:t>esired</a:t>
            </a:r>
            <a:r>
              <a:rPr lang="en-MY" b="0" i="0" u="none" strike="noStrike" baseline="0" dirty="0">
                <a:latin typeface="NimbusRomNo9L-Regu"/>
              </a:rPr>
              <a:t> </a:t>
            </a:r>
            <a:r>
              <a:rPr lang="en-US" b="0" i="0" u="none" strike="noStrike" baseline="0" dirty="0">
                <a:latin typeface="NimbusRomNo9L-Regu"/>
              </a:rPr>
              <a:t>underlying mapping)</a:t>
            </a:r>
          </a:p>
          <a:p>
            <a:pPr lvl="1"/>
            <a:r>
              <a:rPr lang="en-US" dirty="0">
                <a:latin typeface="NimbusRomNo9L-Regu"/>
              </a:rPr>
              <a:t>F(x) = H(x) – x</a:t>
            </a:r>
          </a:p>
          <a:p>
            <a:pPr lvl="1"/>
            <a:r>
              <a:rPr lang="en-US" dirty="0">
                <a:latin typeface="NimbusRomNo9L-Regu"/>
              </a:rPr>
              <a:t>x = shortcut connection(identity mapping)</a:t>
            </a:r>
          </a:p>
          <a:p>
            <a:pPr lvl="1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02201-57DD-4EB1-A9E4-F880E6E7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27" y="3978767"/>
            <a:ext cx="4067175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D0C7D-7BC0-49B5-931D-924DDE74B2AB}"/>
              </a:ext>
            </a:extLst>
          </p:cNvPr>
          <p:cNvSpPr txBox="1"/>
          <p:nvPr/>
        </p:nvSpPr>
        <p:spPr>
          <a:xfrm>
            <a:off x="3830971" y="5941711"/>
            <a:ext cx="652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NimbusRomNo9L-Medi"/>
              </a:rPr>
              <a:t>Deep Residual Learning for Image Recognition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5458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507A-EE60-4E1C-B413-56BF7390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Based on </a:t>
            </a:r>
            <a:r>
              <a:rPr lang="en-MY" dirty="0" err="1"/>
              <a:t>ResNet</a:t>
            </a:r>
            <a:r>
              <a:rPr lang="en-MY" dirty="0"/>
              <a:t>: </a:t>
            </a:r>
            <a:r>
              <a:rPr lang="en-MY" dirty="0" err="1"/>
              <a:t>DMRNets</a:t>
            </a:r>
            <a:r>
              <a:rPr lang="en-MY" dirty="0"/>
              <a:t>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006A-7567-41CC-820B-A7D2AB64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51" y="1930400"/>
            <a:ext cx="7996150" cy="3880773"/>
          </a:xfrm>
        </p:spPr>
        <p:txBody>
          <a:bodyPr>
            <a:normAutofit/>
          </a:bodyPr>
          <a:lstStyle/>
          <a:p>
            <a:pPr algn="l"/>
            <a:r>
              <a:rPr lang="en-MY" sz="3200" b="0" i="0" u="none" strike="noStrike" baseline="0" dirty="0">
                <a:latin typeface="LtjxrhQtqljpNimbusRomNo9L-Regu"/>
              </a:rPr>
              <a:t>Assembles the </a:t>
            </a:r>
            <a:r>
              <a:rPr lang="en-US" sz="3200" b="0" i="0" u="none" strike="noStrike" baseline="0" dirty="0">
                <a:latin typeface="LtjxrhQtqljpNimbusRomNo9L-Regu"/>
              </a:rPr>
              <a:t>residual branches in parallel through a </a:t>
            </a:r>
            <a:r>
              <a:rPr lang="en-US" sz="3200" b="0" i="0" u="none" strike="noStrike" baseline="0" dirty="0">
                <a:latin typeface="RvsyybBcswcfNimbusRomNo9L-ReguItal"/>
              </a:rPr>
              <a:t>merge-and run</a:t>
            </a:r>
            <a:r>
              <a:rPr lang="en-US" sz="3200" dirty="0">
                <a:latin typeface="RvsyybBcswcfNimbusRomNo9L-ReguItal"/>
              </a:rPr>
              <a:t> </a:t>
            </a:r>
            <a:r>
              <a:rPr lang="en-MY" sz="3200" b="0" i="0" u="none" strike="noStrike" baseline="0" dirty="0">
                <a:latin typeface="RvsyybBcswcfNimbusRomNo9L-ReguItal"/>
              </a:rPr>
              <a:t>mapping. </a:t>
            </a:r>
          </a:p>
          <a:p>
            <a:pPr algn="l"/>
            <a:r>
              <a:rPr lang="en-US" sz="3200" b="0" i="0" u="none" strike="noStrike" baseline="0" dirty="0">
                <a:latin typeface="RvsyybBcswcfNimbusRomNo9L-ReguItal"/>
              </a:rPr>
              <a:t>Merge: </a:t>
            </a:r>
            <a:r>
              <a:rPr lang="en-US" sz="3200" b="0" i="0" u="none" strike="noStrike" baseline="0" dirty="0">
                <a:latin typeface="LtjxrhQtqljpNimbusRomNo9L-Regu"/>
              </a:rPr>
              <a:t>average the inputs of these residual branches.</a:t>
            </a:r>
          </a:p>
          <a:p>
            <a:pPr algn="l"/>
            <a:r>
              <a:rPr lang="en-MY" sz="3200" b="0" i="0" u="none" strike="noStrike" baseline="0" dirty="0">
                <a:latin typeface="RvsyybBcswcfNimbusRomNo9L-ReguItal"/>
              </a:rPr>
              <a:t>Run:</a:t>
            </a:r>
            <a:r>
              <a:rPr lang="en-US" sz="3200" b="0" i="0" u="none" strike="noStrike" baseline="0" dirty="0">
                <a:latin typeface="LtjxrhQtqljpNimbusRomNo9L-Regu"/>
              </a:rPr>
              <a:t> add the average to the output of each residual branch as the input of the subsequent </a:t>
            </a:r>
            <a:r>
              <a:rPr lang="en-MY" sz="3200" b="0" i="0" u="none" strike="noStrike" baseline="0" dirty="0">
                <a:latin typeface="LtjxrhQtqljpNimbusRomNo9L-Regu"/>
              </a:rPr>
              <a:t>residual branch.</a:t>
            </a:r>
            <a:endParaRPr lang="en-MY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14F67-EE47-455D-971B-21EA89E00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484" y="1765907"/>
            <a:ext cx="2056153" cy="37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4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56ED-976F-416F-871A-FBDDBF6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Finally: </a:t>
            </a:r>
            <a:r>
              <a:rPr lang="en-US" sz="3600" dirty="0" err="1">
                <a:effectLst/>
              </a:rPr>
              <a:t>DMRNets</a:t>
            </a:r>
            <a:r>
              <a:rPr lang="en-US" sz="3600" dirty="0">
                <a:effectLst/>
              </a:rPr>
              <a:t>(FCN)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5383-4F2C-412A-8A26-B21EB97F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84" y="2142834"/>
            <a:ext cx="9460965" cy="3880773"/>
          </a:xfrm>
        </p:spPr>
        <p:txBody>
          <a:bodyPr>
            <a:normAutofit/>
          </a:bodyPr>
          <a:lstStyle/>
          <a:p>
            <a:r>
              <a:rPr lang="en-MY" dirty="0"/>
              <a:t>Variation of </a:t>
            </a:r>
            <a:r>
              <a:rPr lang="en-US" sz="1800" dirty="0" err="1">
                <a:effectLst/>
              </a:rPr>
              <a:t>DMRNets</a:t>
            </a:r>
            <a:r>
              <a:rPr lang="en-US" sz="1800" dirty="0">
                <a:effectLst/>
              </a:rPr>
              <a:t>(CNN): change the conv layers(CNN) into fully connected layers(FCN).</a:t>
            </a:r>
          </a:p>
          <a:p>
            <a:r>
              <a:rPr lang="en-MY" dirty="0"/>
              <a:t>Model Structure:</a:t>
            </a:r>
          </a:p>
          <a:p>
            <a:pPr lvl="1"/>
            <a:r>
              <a:rPr lang="en-MY" dirty="0" err="1"/>
              <a:t>fc_block</a:t>
            </a:r>
            <a:r>
              <a:rPr lang="en-MY" dirty="0"/>
              <a:t> (dense -&gt; batch normalization -&gt; leaky </a:t>
            </a:r>
            <a:r>
              <a:rPr lang="en-MY" dirty="0" err="1"/>
              <a:t>ReLU</a:t>
            </a:r>
            <a:r>
              <a:rPr lang="en-MY" dirty="0"/>
              <a:t> -&gt; dropout)</a:t>
            </a:r>
          </a:p>
          <a:p>
            <a:pPr lvl="1"/>
            <a:r>
              <a:rPr lang="en-MY" dirty="0"/>
              <a:t>Merge-and-Run (two branches)</a:t>
            </a:r>
          </a:p>
          <a:p>
            <a:pPr lvl="2"/>
            <a:r>
              <a:rPr lang="en-MY" dirty="0"/>
              <a:t>Branch a (</a:t>
            </a:r>
            <a:r>
              <a:rPr lang="en-MY" dirty="0" err="1"/>
              <a:t>fc_block</a:t>
            </a:r>
            <a:r>
              <a:rPr lang="en-MY" dirty="0"/>
              <a:t>)</a:t>
            </a:r>
          </a:p>
          <a:p>
            <a:pPr lvl="2"/>
            <a:r>
              <a:rPr lang="en-MY" dirty="0"/>
              <a:t>Branch b (identity map)</a:t>
            </a:r>
          </a:p>
          <a:p>
            <a:pPr lvl="2"/>
            <a:r>
              <a:rPr lang="en-MY" dirty="0"/>
              <a:t>Average branch a and b</a:t>
            </a:r>
          </a:p>
          <a:p>
            <a:pPr lvl="2"/>
            <a:r>
              <a:rPr lang="en-MY" dirty="0"/>
              <a:t>Leaky </a:t>
            </a:r>
            <a:r>
              <a:rPr lang="en-MY" dirty="0" err="1"/>
              <a:t>ReLU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2357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9FA1E-22FF-40DF-AFC1-AA54B798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7DECE-B360-4361-9D69-979EC22BF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25" y="386178"/>
            <a:ext cx="8356886" cy="6288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59546E-55BE-429D-B03D-A980A9BF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1" y="386178"/>
            <a:ext cx="4101483" cy="1320800"/>
          </a:xfrm>
        </p:spPr>
        <p:txBody>
          <a:bodyPr/>
          <a:lstStyle/>
          <a:p>
            <a:r>
              <a:rPr lang="en-MY" dirty="0" err="1"/>
              <a:t>DMRNets</a:t>
            </a:r>
            <a:r>
              <a:rPr lang="en-MY" dirty="0"/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171337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training did not converge </a:t>
            </a:r>
            <a:r>
              <a:rPr lang="en-US" altLang="zh-CN" dirty="0"/>
              <a:t>well</a:t>
            </a:r>
            <a:r>
              <a:rPr lang="en-MY" dirty="0"/>
              <a:t>.</a:t>
            </a:r>
          </a:p>
          <a:p>
            <a:r>
              <a:rPr lang="en-US" dirty="0"/>
              <a:t>What we</a:t>
            </a:r>
            <a:r>
              <a:rPr lang="en-US" dirty="0">
                <a:effectLst/>
              </a:rPr>
              <a:t> tried </a:t>
            </a:r>
          </a:p>
          <a:p>
            <a:pPr lvl="1"/>
            <a:r>
              <a:rPr lang="en-US" dirty="0">
                <a:effectLst/>
              </a:rPr>
              <a:t>modifying various parameters </a:t>
            </a:r>
          </a:p>
          <a:p>
            <a:pPr lvl="2"/>
            <a:r>
              <a:rPr lang="en-US" dirty="0">
                <a:effectLst/>
              </a:rPr>
              <a:t>Epochs, learning rate, etc.</a:t>
            </a:r>
          </a:p>
          <a:p>
            <a:pPr lvl="1"/>
            <a:r>
              <a:rPr lang="en-US" dirty="0">
                <a:effectLst/>
              </a:rPr>
              <a:t>adjusting the depth of the model</a:t>
            </a:r>
          </a:p>
          <a:p>
            <a:r>
              <a:rPr lang="en-US" dirty="0"/>
              <a:t>B</a:t>
            </a:r>
            <a:r>
              <a:rPr lang="en-US" dirty="0">
                <a:effectLst/>
              </a:rPr>
              <a:t>ut in the end it couldn't work.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2989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/>
              <a:t>LSTM</a:t>
            </a:r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15609327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717</TotalTime>
  <Words>825</Words>
  <Application>Microsoft Office PowerPoint</Application>
  <PresentationFormat>Widescreen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CMBX10</vt:lpstr>
      <vt:lpstr>CMR10</vt:lpstr>
      <vt:lpstr>CMSY10</vt:lpstr>
      <vt:lpstr>DengXian</vt:lpstr>
      <vt:lpstr>方正姚体</vt:lpstr>
      <vt:lpstr>LtjxrhQtqljpNimbusRomNo9L-Regu</vt:lpstr>
      <vt:lpstr>NimbusRomNo9L-Medi</vt:lpstr>
      <vt:lpstr>NimbusRomNo9L-Regu</vt:lpstr>
      <vt:lpstr>RvsyybBcswcfNimbusRomNo9L-ReguItal</vt:lpstr>
      <vt:lpstr>SimHei</vt:lpstr>
      <vt:lpstr>华文新魏</vt:lpstr>
      <vt:lpstr>Arial</vt:lpstr>
      <vt:lpstr>Times New Roman</vt:lpstr>
      <vt:lpstr>Trebuchet MS</vt:lpstr>
      <vt:lpstr>Wingdings 3</vt:lpstr>
      <vt:lpstr>Facet</vt:lpstr>
      <vt:lpstr>AI Group Project</vt:lpstr>
      <vt:lpstr>Model architectures</vt:lpstr>
      <vt:lpstr>Model Overview</vt:lpstr>
      <vt:lpstr>Starting from ResNet, what is ResNet?</vt:lpstr>
      <vt:lpstr>Based on ResNet: DMRNets(CNN)</vt:lpstr>
      <vt:lpstr>Finally: DMRNets(FCN)</vt:lpstr>
      <vt:lpstr>DMRNets structure</vt:lpstr>
      <vt:lpstr>Performance</vt:lpstr>
      <vt:lpstr>Model Overview</vt:lpstr>
      <vt:lpstr>RNN structure</vt:lpstr>
      <vt:lpstr>What is LSTM?</vt:lpstr>
      <vt:lpstr>A Cell of LSTM</vt:lpstr>
      <vt:lpstr>Performance</vt:lpstr>
      <vt:lpstr>Model Overview</vt:lpstr>
      <vt:lpstr>What is biLSTM?</vt:lpstr>
      <vt:lpstr>Our structure</vt:lpstr>
      <vt:lpstr>Performance</vt:lpstr>
      <vt:lpstr>Experiments and Analysis</vt:lpstr>
      <vt:lpstr>Training</vt:lpstr>
      <vt:lpstr>LSTM training curve</vt:lpstr>
      <vt:lpstr>biLSTM training curve</vt:lpstr>
      <vt:lpstr>Comparison of all models</vt:lpstr>
      <vt:lpstr>Contributions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Group Project</dc:title>
  <dc:creator>Teong</dc:creator>
  <cp:lastModifiedBy>TAKE</cp:lastModifiedBy>
  <cp:revision>82</cp:revision>
  <dcterms:created xsi:type="dcterms:W3CDTF">2020-12-19T05:00:54Z</dcterms:created>
  <dcterms:modified xsi:type="dcterms:W3CDTF">2020-12-23T13:09:44Z</dcterms:modified>
</cp:coreProperties>
</file>