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5" r:id="rId5"/>
    <p:sldId id="276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87" r:id="rId17"/>
    <p:sldId id="290" r:id="rId18"/>
    <p:sldId id="291" r:id="rId19"/>
    <p:sldId id="293" r:id="rId20"/>
    <p:sldId id="292" r:id="rId21"/>
    <p:sldId id="294" r:id="rId22"/>
    <p:sldId id="295" r:id="rId23"/>
    <p:sldId id="296" r:id="rId24"/>
    <p:sldId id="274" r:id="rId25"/>
    <p:sldId id="29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22/12/2020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MATSUNAGA TAKEHIRO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</a:t>
            </a:r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1B4B8-D7DD-4F55-8D7C-A42FF753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15" y="361659"/>
            <a:ext cx="4595088" cy="6368264"/>
          </a:xfr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0.759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8873D-3C2E-4908-922B-03979A52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01" y="104775"/>
            <a:ext cx="5260629" cy="6753225"/>
          </a:xfrm>
        </p:spPr>
      </p:pic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</a:t>
            </a:r>
          </a:p>
          <a:p>
            <a:r>
              <a:rPr lang="en-MY" dirty="0"/>
              <a:t>First 100 validation shards MAP@10:</a:t>
            </a:r>
          </a:p>
          <a:p>
            <a:r>
              <a:rPr lang="en-MY" dirty="0"/>
              <a:t>Whole datasets MAP@10: </a:t>
            </a:r>
            <a:r>
              <a:rPr lang="en-US" altLang="zh-CN" dirty="0"/>
              <a:t>0.763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Experiments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Tested by TAKEHIRO MATSUNAGA and 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133505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39-F5A9-4FCE-97E4-54920CA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FCD1-A234-4AD8-9B54-6FE8E1AB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Cloud platforms: expensive (GCP offers free trial but needs credit card)</a:t>
            </a:r>
          </a:p>
          <a:p>
            <a:r>
              <a:rPr lang="en-MY" dirty="0"/>
              <a:t>At the end, use our own computers: can only train with small subsets (</a:t>
            </a:r>
            <a:r>
              <a:rPr lang="en-US" dirty="0">
                <a:effectLst/>
              </a:rPr>
              <a:t>first 200 training shards and the first 100 validation shards.)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89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LSTM training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474662-A557-47EF-92DB-B3A2B5CD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1" y="2233420"/>
            <a:ext cx="6948706" cy="4175002"/>
          </a:xfrm>
        </p:spPr>
      </p:pic>
    </p:spTree>
    <p:extLst>
      <p:ext uri="{BB962C8B-B14F-4D97-AF65-F5344CB8AC3E}">
        <p14:creationId xmlns:p14="http://schemas.microsoft.com/office/powerpoint/2010/main" val="193177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biLSTM</a:t>
            </a:r>
            <a:r>
              <a:rPr lang="en-MY" dirty="0"/>
              <a:t> training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C021C-8AD0-4EC1-B10A-A2BCC4C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93" y="2083479"/>
            <a:ext cx="6931928" cy="4164921"/>
          </a:xfrm>
        </p:spPr>
      </p:pic>
    </p:spTree>
    <p:extLst>
      <p:ext uri="{BB962C8B-B14F-4D97-AF65-F5344CB8AC3E}">
        <p14:creationId xmlns:p14="http://schemas.microsoft.com/office/powerpoint/2010/main" val="70318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E2B-002A-4992-A5C0-E5F7659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0221-83F0-45C9-A8C5-2788C6FD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MAP@10 for 200 train and 100 validation always &gt; MAP@10 for all datasets</a:t>
            </a:r>
          </a:p>
          <a:p>
            <a:pPr lvl="1"/>
            <a:r>
              <a:rPr lang="en-MY" dirty="0"/>
              <a:t>We train with 200 train and 100 validation, possible overfit</a:t>
            </a:r>
          </a:p>
          <a:p>
            <a:r>
              <a:rPr lang="en-MY" dirty="0"/>
              <a:t>However, LSTM and </a:t>
            </a:r>
            <a:r>
              <a:rPr lang="en-MY" dirty="0" err="1"/>
              <a:t>biLSTM</a:t>
            </a:r>
            <a:r>
              <a:rPr lang="en-MY" dirty="0"/>
              <a:t> still &gt; 0.75 with only small subsets of training data</a:t>
            </a:r>
          </a:p>
          <a:p>
            <a:pPr lvl="1"/>
            <a:r>
              <a:rPr lang="en-MY" dirty="0"/>
              <a:t>Hypothesis: the MAP@10 could be higher with more training data.</a:t>
            </a:r>
          </a:p>
          <a:p>
            <a:pPr lvl="1"/>
            <a:r>
              <a:rPr lang="en-MY" dirty="0"/>
              <a:t>Don’t have enough computing power to prove that.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F32F5-3067-4763-9514-722F521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2" y="1930400"/>
            <a:ext cx="9403330" cy="21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Implementation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r>
              <a:rPr lang="en-MY" altLang="zh-CN" sz="1800" dirty="0"/>
              <a:t>Training and testing of </a:t>
            </a:r>
            <a:r>
              <a:rPr lang="en-MY" altLang="zh-CN" sz="1800" dirty="0" err="1"/>
              <a:t>DMRNets</a:t>
            </a:r>
            <a:r>
              <a:rPr lang="en-MY" sz="1800" dirty="0"/>
              <a:t>(FCN)</a:t>
            </a:r>
            <a:r>
              <a:rPr lang="en-MY" altLang="zh-CN" sz="1800" dirty="0"/>
              <a:t> model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286516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 and designed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MY" sz="4800" dirty="0" err="1"/>
              <a:t>DMRNets</a:t>
            </a:r>
            <a:endParaRPr lang="en-MY" sz="4800" dirty="0"/>
          </a:p>
          <a:p>
            <a:r>
              <a:rPr lang="en-MY" sz="3200" dirty="0"/>
              <a:t>*Analysed by KAR CHUN TEONG</a:t>
            </a:r>
          </a:p>
          <a:p>
            <a:r>
              <a:rPr lang="en-MY" sz="3200" dirty="0"/>
              <a:t>Implemented by KAR CHUN TEONG and EDUARDO WANG ZHENG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AAC-3153-4CCF-BEF0-D9E71C7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sz="3600" dirty="0" err="1"/>
              <a:t>DMRNets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ACE3-3B15-4E01-960F-3BC21EE9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MY" sz="2800" dirty="0"/>
              <a:t>A variation of </a:t>
            </a:r>
            <a:r>
              <a:rPr lang="en-US" sz="2800" dirty="0"/>
              <a:t>D</a:t>
            </a:r>
            <a:r>
              <a:rPr lang="en-US" sz="2800" dirty="0">
                <a:effectLst/>
              </a:rPr>
              <a:t>eep convolutional neural networks with </a:t>
            </a:r>
            <a:r>
              <a:rPr lang="en-US" sz="2800" dirty="0"/>
              <a:t>M</a:t>
            </a:r>
            <a:r>
              <a:rPr lang="en-US" sz="2800" dirty="0">
                <a:effectLst/>
              </a:rPr>
              <a:t>erge-and-Run mappings (coincidentally has the same short-form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, to differentiate,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and </a:t>
            </a:r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(FCN))</a:t>
            </a:r>
          </a:p>
          <a:p>
            <a:r>
              <a:rPr lang="en-US" sz="2800" dirty="0" err="1">
                <a:effectLst/>
              </a:rPr>
              <a:t>DMRNets</a:t>
            </a:r>
            <a:r>
              <a:rPr lang="en-US" sz="2800" dirty="0">
                <a:effectLst/>
              </a:rPr>
              <a:t>(CNN) itself is a variation of </a:t>
            </a:r>
            <a:r>
              <a:rPr lang="en-MY" sz="2800" dirty="0"/>
              <a:t>R</a:t>
            </a:r>
            <a:r>
              <a:rPr lang="en-MY" sz="2800" dirty="0">
                <a:effectLst/>
              </a:rPr>
              <a:t>esidual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eural </a:t>
            </a:r>
            <a:r>
              <a:rPr lang="en-MY" sz="2800" dirty="0"/>
              <a:t>N</a:t>
            </a:r>
            <a:r>
              <a:rPr lang="en-MY" sz="2800" dirty="0">
                <a:effectLst/>
              </a:rPr>
              <a:t>etwork (</a:t>
            </a:r>
            <a:r>
              <a:rPr lang="en-MY" sz="2800" dirty="0" err="1">
                <a:effectLst/>
              </a:rPr>
              <a:t>ResNet</a:t>
            </a:r>
            <a:r>
              <a:rPr lang="en-MY" sz="28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4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30BA-F606-414F-A01F-C3CA10CD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FEFD9-7DEC-4A72-B46A-5F15BA92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6" y="1930400"/>
            <a:ext cx="6848475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A4350-0965-4436-B14E-E35E7D097B2A}"/>
              </a:ext>
            </a:extLst>
          </p:cNvPr>
          <p:cNvSpPr txBox="1"/>
          <p:nvPr/>
        </p:nvSpPr>
        <p:spPr>
          <a:xfrm>
            <a:off x="1023275" y="5427677"/>
            <a:ext cx="835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GdcstbGdbmcvNimbusRomNo9L-Medi"/>
              </a:rPr>
              <a:t>Deep Convolutional Neural Networks with Merge-and-Run Mappings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7299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3E612-4AAB-4A2E-B182-ECBEE5A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315633"/>
            <a:ext cx="8348435" cy="6226734"/>
          </a:xfrm>
        </p:spPr>
      </p:pic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486</TotalTime>
  <Words>822</Words>
  <Application>Microsoft Office PowerPoint</Application>
  <PresentationFormat>Widescreen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CMBX10</vt:lpstr>
      <vt:lpstr>CMR10</vt:lpstr>
      <vt:lpstr>CMSY10</vt:lpstr>
      <vt:lpstr>GdcstbGdbmcvNimbusRomNo9L-Medi</vt:lpstr>
      <vt:lpstr>LtjxrhQtqljpNimbusRomNo9L-Regu</vt:lpstr>
      <vt:lpstr>NimbusRomNo9L-Medi</vt:lpstr>
      <vt:lpstr>NimbusRomNo9L-Regu</vt:lpstr>
      <vt:lpstr>RvsyybBcswcfNimbusRomNo9L-ReguItal</vt:lpstr>
      <vt:lpstr>SimHei</vt:lpstr>
      <vt:lpstr>Arial</vt:lpstr>
      <vt:lpstr>Trebuchet MS</vt:lpstr>
      <vt:lpstr>Wingdings 3</vt:lpstr>
      <vt:lpstr>Facet</vt:lpstr>
      <vt:lpstr>AI Group Project</vt:lpstr>
      <vt:lpstr>Model architectures</vt:lpstr>
      <vt:lpstr>Model Overview</vt:lpstr>
      <vt:lpstr>What is DMRNets</vt:lpstr>
      <vt:lpstr>Starting from ResNet, what is ResNet?</vt:lpstr>
      <vt:lpstr>Based on ResNet: DMRNets(CNN)</vt:lpstr>
      <vt:lpstr>Comparison</vt:lpstr>
      <vt:lpstr>Finally: DMRNets(FCN)</vt:lpstr>
      <vt:lpstr>PowerPoint Presentation</vt:lpstr>
      <vt:lpstr>Performance</vt:lpstr>
      <vt:lpstr>Model Overview</vt:lpstr>
      <vt:lpstr>What is LSTM?</vt:lpstr>
      <vt:lpstr>PowerPoint Presentation</vt:lpstr>
      <vt:lpstr>Performance</vt:lpstr>
      <vt:lpstr>Model Overview</vt:lpstr>
      <vt:lpstr>What is biLSTM?</vt:lpstr>
      <vt:lpstr>PowerPoint Presentation</vt:lpstr>
      <vt:lpstr>Performance</vt:lpstr>
      <vt:lpstr>Experiments and Analysis</vt:lpstr>
      <vt:lpstr>Training</vt:lpstr>
      <vt:lpstr>LSTM training curve</vt:lpstr>
      <vt:lpstr>biLSTM training curve</vt:lpstr>
      <vt:lpstr>Comparison of all models</vt:lpstr>
      <vt:lpstr>Contributions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Teong</cp:lastModifiedBy>
  <cp:revision>58</cp:revision>
  <dcterms:created xsi:type="dcterms:W3CDTF">2020-12-19T05:00:54Z</dcterms:created>
  <dcterms:modified xsi:type="dcterms:W3CDTF">2020-12-22T12:37:49Z</dcterms:modified>
</cp:coreProperties>
</file>