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0" r:id="rId4"/>
    <p:sldId id="275" r:id="rId5"/>
    <p:sldId id="276" r:id="rId6"/>
    <p:sldId id="278" r:id="rId7"/>
    <p:sldId id="279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89" r:id="rId16"/>
    <p:sldId id="287" r:id="rId17"/>
    <p:sldId id="290" r:id="rId18"/>
    <p:sldId id="291" r:id="rId19"/>
    <p:sldId id="274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890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184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545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5464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853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1883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5977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716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685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08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755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435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035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5280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404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975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2347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4EAD-C219-42D4-B929-BA20DFE96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AI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A2CCB-A3C5-44AB-8083-447363AB6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Group 8 Presenter: MATSUNAGA TAKEHIRO 518030990028</a:t>
            </a:r>
          </a:p>
          <a:p>
            <a:r>
              <a:rPr lang="en-MY" dirty="0"/>
              <a:t>Other group members: EDUARDO WANG ZHENG </a:t>
            </a:r>
            <a:r>
              <a:rPr lang="en-MY" sz="1800" dirty="0">
                <a:effectLst/>
                <a:latin typeface="SimHei" panose="02010609060101010101" pitchFamily="49" charset="-122"/>
                <a:ea typeface="DengXian" panose="02010600030101010101" pitchFamily="2" charset="-122"/>
                <a:cs typeface="Times New Roman" panose="02020603050405020304" pitchFamily="18" charset="0"/>
              </a:rPr>
              <a:t>518030990025</a:t>
            </a:r>
            <a:r>
              <a:rPr lang="en-MY" dirty="0"/>
              <a:t>, </a:t>
            </a:r>
          </a:p>
          <a:p>
            <a:r>
              <a:rPr lang="en-MY" dirty="0"/>
              <a:t>KAR CHUN TEONG 518030990014(currently in Malaysia) </a:t>
            </a:r>
          </a:p>
        </p:txBody>
      </p:sp>
    </p:spTree>
    <p:extLst>
      <p:ext uri="{BB962C8B-B14F-4D97-AF65-F5344CB8AC3E}">
        <p14:creationId xmlns:p14="http://schemas.microsoft.com/office/powerpoint/2010/main" val="262573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Small datasets MAP@10: </a:t>
            </a:r>
          </a:p>
          <a:p>
            <a:r>
              <a:rPr lang="en-MY" dirty="0"/>
              <a:t>Whole datasets MAP@10: </a:t>
            </a:r>
          </a:p>
        </p:txBody>
      </p:sp>
    </p:spTree>
    <p:extLst>
      <p:ext uri="{BB962C8B-B14F-4D97-AF65-F5344CB8AC3E}">
        <p14:creationId xmlns:p14="http://schemas.microsoft.com/office/powerpoint/2010/main" val="3229893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MY" sz="4800" dirty="0"/>
              <a:t>LSTM</a:t>
            </a:r>
          </a:p>
          <a:p>
            <a:r>
              <a:rPr lang="en-MY" sz="3200" dirty="0"/>
              <a:t>*Analysed and implemented by TAKEHIRO MATSUNAGA</a:t>
            </a:r>
          </a:p>
        </p:txBody>
      </p:sp>
    </p:spTree>
    <p:extLst>
      <p:ext uri="{BB962C8B-B14F-4D97-AF65-F5344CB8AC3E}">
        <p14:creationId xmlns:p14="http://schemas.microsoft.com/office/powerpoint/2010/main" val="156093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45D8-377F-4CC2-8AE3-CA1A9D3A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LSTM?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BA72-9E50-499E-90A3-5D9086B36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A type of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recurrent neural network (RNN) architecture. </a:t>
            </a: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common LSTM unit is composed of: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cell: remembers values over time intervals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3 gates to </a:t>
            </a:r>
            <a:r>
              <a:rPr lang="en-US" sz="16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regulate the flow of information into and out of the cell.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forget gate: decides to forget which information.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input gate: decides to update which value, and update cell states.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 gate: output filtered cell states.</a:t>
            </a: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TL;DR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 past context to predict the output.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trying to predict next word based on given sentence 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“he went to pool to …”</a:t>
            </a:r>
          </a:p>
          <a:p>
            <a:pPr lvl="1"/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9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3FDA-0A18-4FE3-9B73-521B0E2E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61B4B8-D7DD-4F55-8D7C-A42FF7538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15" y="361659"/>
            <a:ext cx="4595088" cy="6368264"/>
          </a:xfrm>
        </p:spPr>
      </p:pic>
    </p:spTree>
    <p:extLst>
      <p:ext uri="{BB962C8B-B14F-4D97-AF65-F5344CB8AC3E}">
        <p14:creationId xmlns:p14="http://schemas.microsoft.com/office/powerpoint/2010/main" val="29096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Small datasets MAP@10: </a:t>
            </a:r>
          </a:p>
          <a:p>
            <a:r>
              <a:rPr lang="en-MY" dirty="0"/>
              <a:t>Whole datasets MAP@10: </a:t>
            </a:r>
          </a:p>
        </p:txBody>
      </p:sp>
    </p:spTree>
    <p:extLst>
      <p:ext uri="{BB962C8B-B14F-4D97-AF65-F5344CB8AC3E}">
        <p14:creationId xmlns:p14="http://schemas.microsoft.com/office/powerpoint/2010/main" val="2488255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MY" sz="4800" dirty="0" err="1"/>
              <a:t>biLSTM</a:t>
            </a:r>
            <a:endParaRPr lang="en-MY" sz="4800" dirty="0"/>
          </a:p>
          <a:p>
            <a:r>
              <a:rPr lang="en-MY" sz="3200" dirty="0"/>
              <a:t>*Analysed and implemented by TAKEHIRO MATSUNAGA</a:t>
            </a:r>
          </a:p>
        </p:txBody>
      </p:sp>
    </p:spTree>
    <p:extLst>
      <p:ext uri="{BB962C8B-B14F-4D97-AF65-F5344CB8AC3E}">
        <p14:creationId xmlns:p14="http://schemas.microsoft.com/office/powerpoint/2010/main" val="2616941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0AB9-3B4D-441A-8FC9-AD5B29A3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</a:t>
            </a:r>
            <a:r>
              <a:rPr lang="en-MY" dirty="0" err="1"/>
              <a:t>biLSTM</a:t>
            </a:r>
            <a:r>
              <a:rPr lang="en-MY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2E14F-58F8-422A-8892-5DC3D2582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LSTM but in two directions.</a:t>
            </a:r>
          </a:p>
          <a:p>
            <a:pPr lvl="1"/>
            <a:r>
              <a:rPr lang="en-MY" dirty="0"/>
              <a:t>LSTM uses past context only</a:t>
            </a:r>
          </a:p>
          <a:p>
            <a:pPr lvl="1"/>
            <a:r>
              <a:rPr lang="en-MY" dirty="0" err="1"/>
              <a:t>biLSTM</a:t>
            </a:r>
            <a:r>
              <a:rPr lang="en-MY" dirty="0"/>
              <a:t> uses past and future context</a:t>
            </a:r>
          </a:p>
          <a:p>
            <a:r>
              <a:rPr lang="en-MY" dirty="0"/>
              <a:t> </a:t>
            </a:r>
            <a:r>
              <a:rPr lang="en-MY" dirty="0" err="1"/>
              <a:t>biLSTM</a:t>
            </a:r>
            <a:r>
              <a:rPr lang="en-MY" dirty="0"/>
              <a:t> generally provided more context -&gt; better performance</a:t>
            </a:r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trying to predict next word based on given sentence 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Forward LSTM: “he went to … ”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 LSTM: “… to take a shower.” </a:t>
            </a:r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104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3ACF-E390-4297-9F14-341E666D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98873D-3C2E-4908-922B-03979A52B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301" y="104775"/>
            <a:ext cx="5260629" cy="6753225"/>
          </a:xfrm>
        </p:spPr>
      </p:pic>
    </p:spTree>
    <p:extLst>
      <p:ext uri="{BB962C8B-B14F-4D97-AF65-F5344CB8AC3E}">
        <p14:creationId xmlns:p14="http://schemas.microsoft.com/office/powerpoint/2010/main" val="566476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Small datasets MAP@10: </a:t>
            </a:r>
          </a:p>
          <a:p>
            <a:r>
              <a:rPr lang="en-MY" dirty="0"/>
              <a:t>Whole datasets MAP@10: </a:t>
            </a:r>
          </a:p>
        </p:txBody>
      </p:sp>
    </p:spTree>
    <p:extLst>
      <p:ext uri="{BB962C8B-B14F-4D97-AF65-F5344CB8AC3E}">
        <p14:creationId xmlns:p14="http://schemas.microsoft.com/office/powerpoint/2010/main" val="2098917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B9E3-ADAA-4D6C-9F1D-BE1D2449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8FFE-CD7C-49A5-B5C6-324FC9F30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sz="2000" dirty="0"/>
              <a:t>KAR CHUN TEONG</a:t>
            </a:r>
          </a:p>
          <a:p>
            <a:pPr lvl="1"/>
            <a:r>
              <a:rPr lang="en-MY" altLang="zh-CN" sz="2000" dirty="0"/>
              <a:t>Production management(organization and distribution of workload, arrangement of meeting schedule, etc.)</a:t>
            </a:r>
          </a:p>
          <a:p>
            <a:pPr lvl="1"/>
            <a:r>
              <a:rPr lang="en-MY" sz="2000" dirty="0"/>
              <a:t>Research and implementation of </a:t>
            </a:r>
            <a:r>
              <a:rPr lang="en-MY" sz="2000" dirty="0" err="1"/>
              <a:t>DMRNets</a:t>
            </a:r>
            <a:r>
              <a:rPr lang="en-MY" sz="2000" dirty="0"/>
              <a:t>(FCN) model</a:t>
            </a:r>
          </a:p>
          <a:p>
            <a:pPr lvl="1"/>
            <a:r>
              <a:rPr lang="en-MY" sz="2000" dirty="0"/>
              <a:t>Design, creation, and compilation of final report and PPT</a:t>
            </a:r>
          </a:p>
          <a:p>
            <a:r>
              <a:rPr lang="en-MY" altLang="zh-CN" sz="2000" dirty="0"/>
              <a:t>MATSUNAGA TAKEHIRO</a:t>
            </a:r>
          </a:p>
          <a:p>
            <a:pPr lvl="1"/>
            <a:r>
              <a:rPr lang="en-MY" altLang="zh-CN" sz="2000" dirty="0"/>
              <a:t>Implementation of LSTM model</a:t>
            </a:r>
          </a:p>
          <a:p>
            <a:pPr lvl="1"/>
            <a:r>
              <a:rPr lang="en-MY" altLang="zh-CN" sz="2000" dirty="0"/>
              <a:t>Training and testing of LSTM model</a:t>
            </a:r>
          </a:p>
          <a:p>
            <a:r>
              <a:rPr lang="en-MY" altLang="zh-CN" sz="2000" dirty="0"/>
              <a:t>EDUARDO</a:t>
            </a:r>
            <a:r>
              <a:rPr lang="zh-CN" altLang="en-US" sz="2000" dirty="0"/>
              <a:t> </a:t>
            </a:r>
            <a:r>
              <a:rPr lang="en-MY" altLang="zh-CN" sz="2000" dirty="0"/>
              <a:t>WANG</a:t>
            </a:r>
            <a:r>
              <a:rPr lang="zh-CN" altLang="en-US" sz="2000" dirty="0"/>
              <a:t> </a:t>
            </a:r>
            <a:r>
              <a:rPr lang="en-MY" altLang="zh-CN" sz="2000" dirty="0"/>
              <a:t>ZHENG</a:t>
            </a:r>
          </a:p>
          <a:p>
            <a:pPr lvl="1"/>
            <a:r>
              <a:rPr lang="en-MY" altLang="zh-CN" sz="1800" dirty="0"/>
              <a:t>Implementation of </a:t>
            </a:r>
            <a:r>
              <a:rPr lang="en-MY" altLang="zh-CN" sz="1800" dirty="0" err="1"/>
              <a:t>DMRNets</a:t>
            </a:r>
            <a:r>
              <a:rPr lang="en-MY" sz="1800" dirty="0"/>
              <a:t>(FCN)</a:t>
            </a:r>
            <a:r>
              <a:rPr lang="en-MY" altLang="zh-CN" sz="1800" dirty="0"/>
              <a:t> model</a:t>
            </a:r>
          </a:p>
          <a:p>
            <a:pPr lvl="1"/>
            <a:r>
              <a:rPr lang="en-MY" altLang="zh-CN" sz="1800" dirty="0"/>
              <a:t>Training and testing of </a:t>
            </a:r>
            <a:r>
              <a:rPr lang="en-MY" altLang="zh-CN" sz="1800" dirty="0" err="1"/>
              <a:t>DMRNets</a:t>
            </a:r>
            <a:r>
              <a:rPr lang="en-MY" sz="1800" dirty="0"/>
              <a:t>(FCN)</a:t>
            </a:r>
            <a:r>
              <a:rPr lang="en-MY" altLang="zh-CN" sz="1800" dirty="0"/>
              <a:t> model</a:t>
            </a:r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3414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1F98-9F3B-493A-AC8F-DA702A61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Model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3259-10DD-4096-B01E-17599CF0A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</a:rPr>
              <a:t>Deep fully </a:t>
            </a:r>
            <a:r>
              <a:rPr lang="en-US" sz="3200" dirty="0"/>
              <a:t>c</a:t>
            </a:r>
            <a:r>
              <a:rPr lang="en-US" sz="3200" dirty="0">
                <a:effectLst/>
              </a:rPr>
              <a:t>onnected </a:t>
            </a:r>
            <a:r>
              <a:rPr lang="en-US" sz="3200" dirty="0"/>
              <a:t>n</a:t>
            </a:r>
            <a:r>
              <a:rPr lang="en-US" sz="3200" dirty="0">
                <a:effectLst/>
              </a:rPr>
              <a:t>eural </a:t>
            </a:r>
            <a:r>
              <a:rPr lang="en-US" sz="3200" dirty="0"/>
              <a:t>n</a:t>
            </a:r>
            <a:r>
              <a:rPr lang="en-US" sz="3200" dirty="0">
                <a:effectLst/>
              </a:rPr>
              <a:t>etworks with Merge-and-Run mappings</a:t>
            </a:r>
            <a:r>
              <a:rPr lang="en-MY" sz="3200" dirty="0">
                <a:effectLst/>
              </a:rPr>
              <a:t> </a:t>
            </a:r>
            <a:r>
              <a:rPr lang="en-MY" sz="3200" dirty="0"/>
              <a:t>(</a:t>
            </a:r>
            <a:r>
              <a:rPr lang="en-MY" sz="3200" dirty="0" err="1"/>
              <a:t>DMRNets</a:t>
            </a:r>
            <a:r>
              <a:rPr lang="en-MY" sz="3200" dirty="0"/>
              <a:t>)</a:t>
            </a:r>
          </a:p>
          <a:p>
            <a:r>
              <a:rPr lang="en-MY" sz="3200" dirty="0"/>
              <a:t>Long-term short memory (LSTM)</a:t>
            </a:r>
          </a:p>
          <a:p>
            <a:r>
              <a:rPr lang="en-MY" sz="3200" dirty="0"/>
              <a:t>Bidirectional Long-term short memory (</a:t>
            </a:r>
            <a:r>
              <a:rPr lang="en-MY" sz="3200" dirty="0" err="1"/>
              <a:t>biLSTM</a:t>
            </a:r>
            <a:r>
              <a:rPr lang="en-MY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1569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Thank you for listening!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sz="1600" dirty="0"/>
              <a:t>This presentation is made, designed and brought to you by KAR CHUN TEONG. </a:t>
            </a:r>
          </a:p>
        </p:txBody>
      </p:sp>
    </p:spTree>
    <p:extLst>
      <p:ext uri="{BB962C8B-B14F-4D97-AF65-F5344CB8AC3E}">
        <p14:creationId xmlns:p14="http://schemas.microsoft.com/office/powerpoint/2010/main" val="108955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MY" sz="4800" dirty="0" err="1"/>
              <a:t>DMRNets</a:t>
            </a:r>
            <a:endParaRPr lang="en-MY" sz="4800" dirty="0"/>
          </a:p>
          <a:p>
            <a:r>
              <a:rPr lang="en-MY" sz="3200" dirty="0"/>
              <a:t>*Analysed by KAR CHUN TEONG</a:t>
            </a:r>
          </a:p>
          <a:p>
            <a:r>
              <a:rPr lang="en-MY" sz="3200" dirty="0"/>
              <a:t>Implemented by KAR CHUN TEONG and EDUARDO WANG ZHENG</a:t>
            </a:r>
          </a:p>
        </p:txBody>
      </p:sp>
    </p:spTree>
    <p:extLst>
      <p:ext uri="{BB962C8B-B14F-4D97-AF65-F5344CB8AC3E}">
        <p14:creationId xmlns:p14="http://schemas.microsoft.com/office/powerpoint/2010/main" val="290003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2AAC-3153-4CCF-BEF0-D9E71C79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</a:t>
            </a:r>
            <a:r>
              <a:rPr lang="en-MY" sz="3600" dirty="0" err="1"/>
              <a:t>DMRNets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ACE3-3B15-4E01-960F-3BC21EE9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 sz="2800" dirty="0"/>
              <a:t>A variation of </a:t>
            </a:r>
            <a:r>
              <a:rPr lang="en-US" sz="2800" dirty="0"/>
              <a:t>D</a:t>
            </a:r>
            <a:r>
              <a:rPr lang="en-US" sz="2800" dirty="0">
                <a:effectLst/>
              </a:rPr>
              <a:t>eep convolutional neural networks with </a:t>
            </a:r>
            <a:r>
              <a:rPr lang="en-US" sz="2800" dirty="0"/>
              <a:t>M</a:t>
            </a:r>
            <a:r>
              <a:rPr lang="en-US" sz="2800" dirty="0">
                <a:effectLst/>
              </a:rPr>
              <a:t>erge-and-Run mappings (coincidentally has the same short-form </a:t>
            </a:r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, to differentiate, </a:t>
            </a:r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(CNN) and </a:t>
            </a:r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(FCN))</a:t>
            </a:r>
          </a:p>
          <a:p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(CNN) itself is a variation of </a:t>
            </a:r>
            <a:r>
              <a:rPr lang="en-MY" sz="2800" dirty="0"/>
              <a:t>R</a:t>
            </a:r>
            <a:r>
              <a:rPr lang="en-MY" sz="2800" dirty="0">
                <a:effectLst/>
              </a:rPr>
              <a:t>esidual </a:t>
            </a:r>
            <a:r>
              <a:rPr lang="en-MY" sz="2800" dirty="0"/>
              <a:t>N</a:t>
            </a:r>
            <a:r>
              <a:rPr lang="en-MY" sz="2800" dirty="0">
                <a:effectLst/>
              </a:rPr>
              <a:t>eural </a:t>
            </a:r>
            <a:r>
              <a:rPr lang="en-MY" sz="2800" dirty="0"/>
              <a:t>N</a:t>
            </a:r>
            <a:r>
              <a:rPr lang="en-MY" sz="2800" dirty="0">
                <a:effectLst/>
              </a:rPr>
              <a:t>etwork (</a:t>
            </a:r>
            <a:r>
              <a:rPr lang="en-MY" sz="2800" dirty="0" err="1">
                <a:effectLst/>
              </a:rPr>
              <a:t>ResNet</a:t>
            </a:r>
            <a:r>
              <a:rPr lang="en-MY" sz="2800" dirty="0"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874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1C14-74AE-47A5-BF9A-26EDF4FF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Starting from </a:t>
            </a:r>
            <a:r>
              <a:rPr lang="en-MY" dirty="0" err="1"/>
              <a:t>ResNet</a:t>
            </a:r>
            <a:r>
              <a:rPr lang="en-MY" dirty="0"/>
              <a:t>, what is </a:t>
            </a:r>
            <a:r>
              <a:rPr lang="en-MY" dirty="0" err="1"/>
              <a:t>ResNet</a:t>
            </a:r>
            <a:r>
              <a:rPr lang="en-MY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491B-6888-43F2-BBBA-F1D507D9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Deep CNN</a:t>
            </a:r>
            <a:r>
              <a:rPr lang="en-MY" altLang="zh-CN" dirty="0"/>
              <a:t>: is stacking more conv layers(increase depth) = better performance?</a:t>
            </a:r>
          </a:p>
          <a:p>
            <a:r>
              <a:rPr lang="en-MY" dirty="0"/>
              <a:t>Problem: Degradation </a:t>
            </a:r>
          </a:p>
          <a:p>
            <a:pPr lvl="1"/>
            <a:r>
              <a:rPr lang="en-MY" dirty="0"/>
              <a:t>as depth increasing, accuracy get saturated then degrades rapidly</a:t>
            </a:r>
          </a:p>
          <a:p>
            <a:pPr lvl="1"/>
            <a:r>
              <a:rPr lang="en-MY" dirty="0"/>
              <a:t>Not caused by overfitting</a:t>
            </a:r>
          </a:p>
          <a:p>
            <a:pPr lvl="1"/>
            <a:r>
              <a:rPr lang="en-MY" dirty="0"/>
              <a:t>More layers = higher training error</a:t>
            </a:r>
          </a:p>
          <a:p>
            <a:r>
              <a:rPr lang="en-MY" dirty="0"/>
              <a:t>Solution: Residual Learning</a:t>
            </a:r>
          </a:p>
          <a:p>
            <a:pPr lvl="1"/>
            <a:r>
              <a:rPr lang="en-US" b="0" i="0" u="none" strike="noStrike" baseline="0" dirty="0">
                <a:latin typeface="CMSY10"/>
              </a:rPr>
              <a:t>H</a:t>
            </a:r>
            <a:r>
              <a:rPr lang="en-US" b="0" i="0" u="none" strike="noStrike" baseline="0" dirty="0">
                <a:latin typeface="CMR10"/>
              </a:rPr>
              <a:t>(</a:t>
            </a:r>
            <a:r>
              <a:rPr lang="en-US" b="0" i="0" u="none" strike="noStrike" baseline="0" dirty="0">
                <a:latin typeface="CMBX10"/>
              </a:rPr>
              <a:t>x</a:t>
            </a:r>
            <a:r>
              <a:rPr lang="en-US" b="0" i="0" u="none" strike="noStrike" baseline="0" dirty="0">
                <a:latin typeface="CMR10"/>
              </a:rPr>
              <a:t>) = F(x) + x (d</a:t>
            </a:r>
            <a:r>
              <a:rPr lang="en-MY" b="0" i="0" u="none" strike="noStrike" baseline="0" dirty="0" err="1">
                <a:latin typeface="NimbusRomNo9L-Regu"/>
              </a:rPr>
              <a:t>esired</a:t>
            </a:r>
            <a:r>
              <a:rPr lang="en-MY" b="0" i="0" u="none" strike="noStrike" baseline="0" dirty="0">
                <a:latin typeface="NimbusRomNo9L-Regu"/>
              </a:rPr>
              <a:t> </a:t>
            </a:r>
            <a:r>
              <a:rPr lang="en-US" b="0" i="0" u="none" strike="noStrike" baseline="0" dirty="0">
                <a:latin typeface="NimbusRomNo9L-Regu"/>
              </a:rPr>
              <a:t>underlying mapping)</a:t>
            </a:r>
          </a:p>
          <a:p>
            <a:pPr lvl="1"/>
            <a:r>
              <a:rPr lang="en-US" dirty="0">
                <a:latin typeface="NimbusRomNo9L-Regu"/>
              </a:rPr>
              <a:t>F(x) = H(x) – x</a:t>
            </a:r>
          </a:p>
          <a:p>
            <a:pPr lvl="1"/>
            <a:r>
              <a:rPr lang="en-US" dirty="0">
                <a:latin typeface="NimbusRomNo9L-Regu"/>
              </a:rPr>
              <a:t>x = shortcut connection(identity mapping)</a:t>
            </a:r>
          </a:p>
          <a:p>
            <a:pPr lvl="1"/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02201-57DD-4EB1-A9E4-F880E6E7E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827" y="3978767"/>
            <a:ext cx="4067175" cy="184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D0C7D-7BC0-49B5-931D-924DDE74B2AB}"/>
              </a:ext>
            </a:extLst>
          </p:cNvPr>
          <p:cNvSpPr txBox="1"/>
          <p:nvPr/>
        </p:nvSpPr>
        <p:spPr>
          <a:xfrm>
            <a:off x="3830971" y="5941711"/>
            <a:ext cx="652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Image source: </a:t>
            </a:r>
            <a:r>
              <a:rPr lang="en-US" sz="1800" b="0" i="0" u="none" strike="noStrike" baseline="0" dirty="0">
                <a:latin typeface="NimbusRomNo9L-Medi"/>
              </a:rPr>
              <a:t>Deep Residual Learning for Image Recognition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5458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507A-EE60-4E1C-B413-56BF7390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Based on </a:t>
            </a:r>
            <a:r>
              <a:rPr lang="en-MY" dirty="0" err="1"/>
              <a:t>ResNet</a:t>
            </a:r>
            <a:r>
              <a:rPr lang="en-MY" dirty="0"/>
              <a:t>: </a:t>
            </a:r>
            <a:r>
              <a:rPr lang="en-MY" dirty="0" err="1"/>
              <a:t>DMRNets</a:t>
            </a:r>
            <a:r>
              <a:rPr lang="en-MY" dirty="0"/>
              <a:t>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8006A-7567-41CC-820B-A7D2AB64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MY" sz="3200" b="0" i="0" u="none" strike="noStrike" baseline="0" dirty="0">
                <a:latin typeface="LtjxrhQtqljpNimbusRomNo9L-Regu"/>
              </a:rPr>
              <a:t>Assembles the </a:t>
            </a:r>
            <a:r>
              <a:rPr lang="en-US" sz="3200" b="0" i="0" u="none" strike="noStrike" baseline="0" dirty="0">
                <a:latin typeface="LtjxrhQtqljpNimbusRomNo9L-Regu"/>
              </a:rPr>
              <a:t>residual branches in parallel through a </a:t>
            </a:r>
            <a:r>
              <a:rPr lang="en-US" sz="3200" b="0" i="0" u="none" strike="noStrike" baseline="0" dirty="0">
                <a:latin typeface="RvsyybBcswcfNimbusRomNo9L-ReguItal"/>
              </a:rPr>
              <a:t>merge-and run</a:t>
            </a:r>
            <a:r>
              <a:rPr lang="en-US" sz="3200" dirty="0">
                <a:latin typeface="RvsyybBcswcfNimbusRomNo9L-ReguItal"/>
              </a:rPr>
              <a:t> </a:t>
            </a:r>
            <a:r>
              <a:rPr lang="en-MY" sz="3200" b="0" i="0" u="none" strike="noStrike" baseline="0" dirty="0">
                <a:latin typeface="RvsyybBcswcfNimbusRomNo9L-ReguItal"/>
              </a:rPr>
              <a:t>mapping. </a:t>
            </a:r>
          </a:p>
          <a:p>
            <a:pPr algn="l"/>
            <a:r>
              <a:rPr lang="en-US" sz="3200" b="0" i="0" u="none" strike="noStrike" baseline="0" dirty="0">
                <a:latin typeface="RvsyybBcswcfNimbusRomNo9L-ReguItal"/>
              </a:rPr>
              <a:t>Merge: </a:t>
            </a:r>
            <a:r>
              <a:rPr lang="en-US" sz="3200" b="0" i="0" u="none" strike="noStrike" baseline="0" dirty="0">
                <a:latin typeface="LtjxrhQtqljpNimbusRomNo9L-Regu"/>
              </a:rPr>
              <a:t>average the inputs of these residual branches.</a:t>
            </a:r>
          </a:p>
          <a:p>
            <a:pPr algn="l"/>
            <a:r>
              <a:rPr lang="en-MY" sz="3200" b="0" i="0" u="none" strike="noStrike" baseline="0" dirty="0">
                <a:latin typeface="RvsyybBcswcfNimbusRomNo9L-ReguItal"/>
              </a:rPr>
              <a:t>Run:</a:t>
            </a:r>
            <a:r>
              <a:rPr lang="en-US" sz="3200" b="0" i="0" u="none" strike="noStrike" baseline="0" dirty="0">
                <a:latin typeface="LtjxrhQtqljpNimbusRomNo9L-Regu"/>
              </a:rPr>
              <a:t> add the average to the output of each residual branch as the input of the subsequent </a:t>
            </a:r>
            <a:r>
              <a:rPr lang="en-MY" sz="3200" b="0" i="0" u="none" strike="noStrike" baseline="0" dirty="0">
                <a:latin typeface="LtjxrhQtqljpNimbusRomNo9L-Regu"/>
              </a:rPr>
              <a:t>residual branch.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124744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30BA-F606-414F-A01F-C3CA10CD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0FEFD9-7DEC-4A72-B46A-5F15BA923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336" y="1930400"/>
            <a:ext cx="6848475" cy="3333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9A4350-0965-4436-B14E-E35E7D097B2A}"/>
              </a:ext>
            </a:extLst>
          </p:cNvPr>
          <p:cNvSpPr txBox="1"/>
          <p:nvPr/>
        </p:nvSpPr>
        <p:spPr>
          <a:xfrm>
            <a:off x="1023275" y="5427677"/>
            <a:ext cx="835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Image source: </a:t>
            </a:r>
            <a:r>
              <a:rPr lang="en-US" sz="1800" b="0" i="0" u="none" strike="noStrike" baseline="0" dirty="0">
                <a:latin typeface="GdcstbGdbmcvNimbusRomNo9L-Medi"/>
              </a:rPr>
              <a:t>Deep Convolutional Neural Networks with Merge-and-Run Mappings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7299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56ED-976F-416F-871A-FBDDBF62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Finally: </a:t>
            </a:r>
            <a:r>
              <a:rPr lang="en-US" sz="3600" dirty="0" err="1">
                <a:effectLst/>
              </a:rPr>
              <a:t>DMRNets</a:t>
            </a:r>
            <a:r>
              <a:rPr lang="en-US" sz="3600" dirty="0">
                <a:effectLst/>
              </a:rPr>
              <a:t>(FCN)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5383-4F2C-412A-8A26-B21EB97FB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Variation of </a:t>
            </a:r>
            <a:r>
              <a:rPr lang="en-US" sz="1800" dirty="0" err="1">
                <a:effectLst/>
              </a:rPr>
              <a:t>DMRNets</a:t>
            </a:r>
            <a:r>
              <a:rPr lang="en-US" sz="1800" dirty="0">
                <a:effectLst/>
              </a:rPr>
              <a:t>(CNN): change the conv layers(CNN) into fully connected layers(FCN).</a:t>
            </a:r>
          </a:p>
          <a:p>
            <a:r>
              <a:rPr lang="en-MY" dirty="0"/>
              <a:t>Model Structure:</a:t>
            </a:r>
          </a:p>
          <a:p>
            <a:pPr lvl="1"/>
            <a:r>
              <a:rPr lang="en-MY" dirty="0" err="1"/>
              <a:t>fc_block</a:t>
            </a:r>
            <a:r>
              <a:rPr lang="en-MY" dirty="0"/>
              <a:t> (dense -&gt; batch normalization -&gt; leaky </a:t>
            </a:r>
            <a:r>
              <a:rPr lang="en-MY" dirty="0" err="1"/>
              <a:t>ReLU</a:t>
            </a:r>
            <a:r>
              <a:rPr lang="en-MY" dirty="0"/>
              <a:t> -&gt; dropout)</a:t>
            </a:r>
          </a:p>
          <a:p>
            <a:pPr lvl="1"/>
            <a:r>
              <a:rPr lang="en-MY" dirty="0"/>
              <a:t>Merge-and-Run (two branches)</a:t>
            </a:r>
          </a:p>
          <a:p>
            <a:pPr lvl="2"/>
            <a:r>
              <a:rPr lang="en-MY" dirty="0"/>
              <a:t>Branch a (</a:t>
            </a:r>
            <a:r>
              <a:rPr lang="en-MY" dirty="0" err="1"/>
              <a:t>fc_block</a:t>
            </a:r>
            <a:r>
              <a:rPr lang="en-MY" dirty="0"/>
              <a:t>)</a:t>
            </a:r>
          </a:p>
          <a:p>
            <a:pPr lvl="2"/>
            <a:r>
              <a:rPr lang="en-MY" dirty="0"/>
              <a:t>Branch b (identity map)</a:t>
            </a:r>
          </a:p>
          <a:p>
            <a:pPr lvl="2"/>
            <a:r>
              <a:rPr lang="en-MY" dirty="0"/>
              <a:t>Average branch a and b</a:t>
            </a:r>
          </a:p>
          <a:p>
            <a:pPr lvl="2"/>
            <a:r>
              <a:rPr lang="en-MY" dirty="0"/>
              <a:t>Leaky </a:t>
            </a:r>
            <a:r>
              <a:rPr lang="en-MY" dirty="0" err="1"/>
              <a:t>ReLU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2357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546E-55BE-429D-B03D-A980A9BF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93E612-4AAB-4A2E-B182-ECBEE5AD4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07" y="315633"/>
            <a:ext cx="8348435" cy="6226734"/>
          </a:xfrm>
        </p:spPr>
      </p:pic>
    </p:spTree>
    <p:extLst>
      <p:ext uri="{BB962C8B-B14F-4D97-AF65-F5344CB8AC3E}">
        <p14:creationId xmlns:p14="http://schemas.microsoft.com/office/powerpoint/2010/main" val="17133733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407</TotalTime>
  <Words>662</Words>
  <Application>Microsoft Office PowerPoint</Application>
  <PresentationFormat>Widescreen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CMBX10</vt:lpstr>
      <vt:lpstr>CMR10</vt:lpstr>
      <vt:lpstr>CMSY10</vt:lpstr>
      <vt:lpstr>GdcstbGdbmcvNimbusRomNo9L-Medi</vt:lpstr>
      <vt:lpstr>LtjxrhQtqljpNimbusRomNo9L-Regu</vt:lpstr>
      <vt:lpstr>NimbusRomNo9L-Medi</vt:lpstr>
      <vt:lpstr>NimbusRomNo9L-Regu</vt:lpstr>
      <vt:lpstr>RvsyybBcswcfNimbusRomNo9L-ReguItal</vt:lpstr>
      <vt:lpstr>SimHei</vt:lpstr>
      <vt:lpstr>Arial</vt:lpstr>
      <vt:lpstr>Trebuchet MS</vt:lpstr>
      <vt:lpstr>Wingdings 3</vt:lpstr>
      <vt:lpstr>Facet</vt:lpstr>
      <vt:lpstr>AI Group Project</vt:lpstr>
      <vt:lpstr>Model architectures</vt:lpstr>
      <vt:lpstr>Model Overview</vt:lpstr>
      <vt:lpstr>What is DMRNets</vt:lpstr>
      <vt:lpstr>Starting from ResNet, what is ResNet?</vt:lpstr>
      <vt:lpstr>Based on ResNet: DMRNets(CNN)</vt:lpstr>
      <vt:lpstr>Comparison</vt:lpstr>
      <vt:lpstr>Finally: DMRNets(FCN)</vt:lpstr>
      <vt:lpstr>PowerPoint Presentation</vt:lpstr>
      <vt:lpstr>Performance</vt:lpstr>
      <vt:lpstr>Model Overview</vt:lpstr>
      <vt:lpstr>What is LSTM?</vt:lpstr>
      <vt:lpstr>PowerPoint Presentation</vt:lpstr>
      <vt:lpstr>Performance</vt:lpstr>
      <vt:lpstr>Model Overview</vt:lpstr>
      <vt:lpstr>What is biLSTM?</vt:lpstr>
      <vt:lpstr>PowerPoint Presentation</vt:lpstr>
      <vt:lpstr>Performance</vt:lpstr>
      <vt:lpstr>Contributions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Group Project</dc:title>
  <dc:creator>Teong</dc:creator>
  <cp:lastModifiedBy>Teong</cp:lastModifiedBy>
  <cp:revision>47</cp:revision>
  <dcterms:created xsi:type="dcterms:W3CDTF">2020-12-19T05:00:54Z</dcterms:created>
  <dcterms:modified xsi:type="dcterms:W3CDTF">2020-12-20T07:16:38Z</dcterms:modified>
</cp:coreProperties>
</file>