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69" r:id="rId5"/>
    <p:sldId id="268" r:id="rId6"/>
    <p:sldId id="264" r:id="rId7"/>
    <p:sldId id="296" r:id="rId8"/>
    <p:sldId id="297" r:id="rId9"/>
    <p:sldId id="298" r:id="rId10"/>
    <p:sldId id="280" r:id="rId11"/>
    <p:sldId id="271" r:id="rId12"/>
    <p:sldId id="263" r:id="rId13"/>
    <p:sldId id="265" r:id="rId14"/>
    <p:sldId id="266" r:id="rId15"/>
    <p:sldId id="267" r:id="rId16"/>
    <p:sldId id="275" r:id="rId17"/>
    <p:sldId id="276" r:id="rId18"/>
    <p:sldId id="277" r:id="rId19"/>
    <p:sldId id="273" r:id="rId20"/>
    <p:sldId id="272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A4D1-5705-48B7-9532-7BF7CABD60AB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40B843-5B60-4BA5-B94A-7079FF9451A8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847" y="1122363"/>
            <a:ext cx="9764785" cy="2387600"/>
          </a:xfrm>
        </p:spPr>
        <p:txBody>
          <a:bodyPr>
            <a:normAutofit/>
          </a:bodyPr>
          <a:lstStyle/>
          <a:p>
            <a:pPr algn="l"/>
            <a:r>
              <a:rPr lang="en-US" sz="3200" u="none" strike="noStrike" baseline="0" dirty="0">
                <a:latin typeface="Arial Black" panose="020B0A04020102020204" pitchFamily="34" charset="0"/>
              </a:rPr>
              <a:t>Detecting TCP ACK storm attack: a state</a:t>
            </a:r>
            <a:br>
              <a:rPr lang="en-US" sz="3200" u="none" strike="noStrike" baseline="0" dirty="0">
                <a:latin typeface="Arial Black" panose="020B0A04020102020204" pitchFamily="34" charset="0"/>
              </a:rPr>
            </a:br>
            <a:r>
              <a:rPr lang="en-MY" sz="3200" u="none" strike="noStrike" baseline="0" dirty="0">
                <a:latin typeface="Arial Black" panose="020B0A04020102020204" pitchFamily="34" charset="0"/>
              </a:rPr>
              <a:t>transition modelling approach</a:t>
            </a:r>
            <a:br>
              <a:rPr lang="en-MY" sz="3200" u="none" strike="noStrike" baseline="0" dirty="0">
                <a:latin typeface="Arial Black" panose="020B0A04020102020204" pitchFamily="34" charset="0"/>
              </a:rPr>
            </a:br>
            <a:r>
              <a:rPr lang="en-MY" sz="3200" u="none" strike="noStrike" baseline="0" dirty="0">
                <a:latin typeface="Arial Black" panose="020B0A04020102020204" pitchFamily="34" charset="0"/>
              </a:rPr>
              <a:t>Author: </a:t>
            </a:r>
            <a:r>
              <a:rPr lang="en-MY" sz="3200" b="0" u="none" strike="noStrike" baseline="0" dirty="0" err="1">
                <a:latin typeface="Arial Black" panose="020B0A04020102020204" pitchFamily="34" charset="0"/>
              </a:rPr>
              <a:t>Neminath</a:t>
            </a:r>
            <a:r>
              <a:rPr lang="en-MY" sz="3200" b="0" u="none" strike="noStrike" baseline="0" dirty="0">
                <a:latin typeface="Arial Black" panose="020B0A04020102020204" pitchFamily="34" charset="0"/>
              </a:rPr>
              <a:t> </a:t>
            </a:r>
            <a:r>
              <a:rPr lang="en-MY" sz="3200" b="0" u="none" strike="noStrike" baseline="0" dirty="0" err="1">
                <a:latin typeface="Arial Black" panose="020B0A04020102020204" pitchFamily="34" charset="0"/>
              </a:rPr>
              <a:t>Hubballi</a:t>
            </a:r>
            <a:r>
              <a:rPr lang="en-MY" sz="3200" b="0" u="none" strike="noStrike" baseline="0" dirty="0">
                <a:latin typeface="Arial Black" panose="020B0A04020102020204" pitchFamily="34" charset="0"/>
              </a:rPr>
              <a:t>, Jonathan Santini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Team Members: KAR CHUN TEONG, </a:t>
            </a:r>
            <a:r>
              <a:rPr lang="zh-CN" altLang="en-US" dirty="0"/>
              <a:t>李洪旭</a:t>
            </a:r>
            <a:r>
              <a:rPr lang="en-MY" altLang="zh-CN" dirty="0"/>
              <a:t>, </a:t>
            </a:r>
            <a:r>
              <a:rPr lang="zh-CN" altLang="en-US" dirty="0"/>
              <a:t>胡天益</a:t>
            </a:r>
            <a:r>
              <a:rPr lang="en-MY" altLang="zh-CN" dirty="0"/>
              <a:t>, </a:t>
            </a:r>
            <a:r>
              <a:rPr lang="zh-CN" altLang="en-US" dirty="0"/>
              <a:t>黄中钰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实现过程学习到的内容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err="1">
                <a:latin typeface="+mn-ea"/>
              </a:rPr>
              <a:t>libpcap</a:t>
            </a:r>
            <a:r>
              <a:rPr lang="zh-CN" altLang="en-US" sz="2800" dirty="0">
                <a:latin typeface="+mn-ea"/>
              </a:rPr>
              <a:t>库的使用</a:t>
            </a:r>
            <a:endParaRPr lang="en-MY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包的抓取、过滤、分析</a:t>
            </a:r>
            <a:endParaRPr lang="en-MY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sz="2800" dirty="0">
                <a:effectLst/>
                <a:latin typeface="+mn-ea"/>
                <a:cs typeface="Times New Roman" panose="02020603050405020304" pitchFamily="18" charset="0"/>
              </a:rPr>
              <a:t>数据包的格式</a:t>
            </a:r>
            <a:endParaRPr lang="en-MY" altLang="zh-CN" sz="28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2800" dirty="0">
                <a:effectLst/>
                <a:latin typeface="+mn-ea"/>
                <a:cs typeface="Times New Roman" panose="02020603050405020304" pitchFamily="18" charset="0"/>
              </a:rPr>
              <a:t>数据包的格式</a:t>
            </a:r>
            <a:endParaRPr lang="en-MY" altLang="zh-CN" sz="28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+mn-ea"/>
              </a:rPr>
              <a:t>搭建论文所述的状态机</a:t>
            </a:r>
            <a:endParaRPr lang="en-MY" altLang="zh-CN" sz="2800" dirty="0">
              <a:latin typeface="+mn-ea"/>
            </a:endParaRPr>
          </a:p>
          <a:p>
            <a:pPr lvl="1"/>
            <a:r>
              <a:rPr lang="zh-CN" altLang="en-US" sz="2800" dirty="0">
                <a:latin typeface="+mn-ea"/>
              </a:rPr>
              <a:t>检测是否发生</a:t>
            </a:r>
            <a:r>
              <a:rPr lang="en-US" sz="2800" dirty="0">
                <a:latin typeface="+mn-ea"/>
              </a:rPr>
              <a:t>TCP ACK storm attack</a:t>
            </a:r>
            <a:endParaRPr lang="en-MY" sz="2800" dirty="0">
              <a:latin typeface="+mn-ea"/>
            </a:endParaRPr>
          </a:p>
        </p:txBody>
      </p:sp>
      <p:pic>
        <p:nvPicPr>
          <p:cNvPr id="4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34" y="1748099"/>
            <a:ext cx="8055821" cy="431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8" y="2015573"/>
            <a:ext cx="8055821" cy="40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2" y="1930400"/>
            <a:ext cx="8055821" cy="395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</a:rPr>
              <a:t>抓到的</a:t>
            </a:r>
            <a:r>
              <a:rPr lang="en-MY" altLang="zh-CN" sz="2400" dirty="0">
                <a:latin typeface="+mn-ea"/>
              </a:rPr>
              <a:t>TCP</a:t>
            </a:r>
            <a:r>
              <a:rPr lang="zh-CN" altLang="en-US" sz="2400" dirty="0">
                <a:latin typeface="+mn-ea"/>
              </a:rPr>
              <a:t>包杂乱无章</a:t>
            </a:r>
            <a:endParaRPr lang="en-MY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原因：同时和不同</a:t>
            </a:r>
            <a:r>
              <a:rPr lang="en-MY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通讯，导致相邻包的通讯对象不一样</a:t>
            </a:r>
            <a:endParaRPr lang="en-MY" altLang="zh-CN" sz="2400" dirty="0">
              <a:latin typeface="+mn-ea"/>
            </a:endParaRPr>
          </a:p>
          <a:p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判断一个包到底是本机向外发送的还是本机接收的</a:t>
            </a:r>
            <a:endParaRPr lang="en-MY" altLang="zh-CN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解决方法：查</a:t>
            </a:r>
            <a:r>
              <a:rPr lang="en-MY" altLang="zh-CN" sz="2400" dirty="0">
                <a:latin typeface="+mn-ea"/>
                <a:cs typeface="Times New Roman" panose="02020603050405020304" pitchFamily="18" charset="0"/>
              </a:rPr>
              <a:t>source IP</a:t>
            </a:r>
            <a:endParaRPr lang="en-MY" altLang="zh-CN" sz="2400" dirty="0">
              <a:latin typeface="+mn-ea"/>
              <a:cs typeface="Times New Roman" panose="02020603050405020304" pitchFamily="18" charset="0"/>
            </a:endParaRPr>
          </a:p>
          <a:p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怎么在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杂乱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的</a:t>
            </a:r>
            <a:r>
              <a:rPr lang="en-MY" altLang="zh-CN" sz="2400" dirty="0">
                <a:effectLst/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包中找到状态需要比较的对应的两个包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（接收包与发出包）</a:t>
            </a:r>
            <a:endParaRPr lang="en-MY" altLang="zh-CN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初始解决方法：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用过滤表达式过滤抓到的包，单独判断</a:t>
            </a: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与</a:t>
            </a:r>
            <a:r>
              <a:rPr lang="zh-CN" sz="2400" dirty="0">
                <a:effectLst/>
                <a:latin typeface="+mn-ea"/>
                <a:cs typeface="Times New Roman" panose="02020603050405020304" pitchFamily="18" charset="0"/>
              </a:rPr>
              <a:t>某个地址之间的通讯是否受到攻击</a:t>
            </a:r>
            <a:endParaRPr lang="en-MY" altLang="zh-CN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endParaRPr lang="en-MY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最终采用的解决方法：存储</a:t>
            </a:r>
            <a:r>
              <a:rPr lang="zh-CN" altLang="en-US" sz="3600" dirty="0"/>
              <a:t>维护一个结构体数组</a:t>
            </a:r>
            <a:br>
              <a:rPr lang="en-MY" altLang="zh-CN" sz="3600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结构体定义：</a:t>
            </a:r>
            <a:endParaRPr lang="en-MY" sz="2800" dirty="0"/>
          </a:p>
        </p:txBody>
      </p:sp>
      <p:pic>
        <p:nvPicPr>
          <p:cNvPr id="4" name="图片 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32" y="2834409"/>
            <a:ext cx="6678997" cy="329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结构体数组的初始化</a:t>
            </a:r>
            <a:endParaRPr lang="en-MY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0" y="2726422"/>
            <a:ext cx="8378012" cy="246412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每发出</a:t>
            </a:r>
            <a:r>
              <a:rPr lang="en-US" altLang="zh-CN" dirty="0"/>
              <a:t>/</a:t>
            </a:r>
            <a:r>
              <a:rPr lang="zh-CN" altLang="en-US" dirty="0"/>
              <a:t>收到一个包的更新步骤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629"/>
            <a:ext cx="8596668" cy="453973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查找通讯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en-US" sz="16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遍历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查找通讯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是否已经被储存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+mn-ea"/>
                <a:cs typeface="Times New Roman" panose="02020603050405020304" pitchFamily="18" charset="0"/>
              </a:rPr>
              <a:t>未储存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则在数组尾部新增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为通讯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，并更新该元素；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已储存：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则更新数组该元素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更新数组元素 </a:t>
            </a:r>
            <a:endParaRPr lang="en-MY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首先判断该包是本机发送的包还是收到的包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发送包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用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seq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的值更新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send_packet_ack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send_packet_seq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；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+mn-ea"/>
                <a:cs typeface="Times New Roman" panose="02020603050405020304" pitchFamily="18" charset="0"/>
              </a:rPr>
              <a:t>接收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包，用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seq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的值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更新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rcvd_packet_ack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与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rcvd_packet_seq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状态更新 </a:t>
            </a:r>
            <a:endParaRPr lang="en-MY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在更新数组元素的同时，判断另外两个元素是否被更新过（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发送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包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查接收包</a:t>
            </a:r>
            <a:r>
              <a:rPr lang="en-MY" altLang="zh-CN" dirty="0" err="1">
                <a:effectLst/>
                <a:latin typeface="+mn-ea"/>
                <a:cs typeface="Times New Roman" panose="02020603050405020304" pitchFamily="18" charset="0"/>
              </a:rPr>
              <a:t>rcvd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参数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接收包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查</a:t>
            </a:r>
            <a:r>
              <a:rPr lang="en-MY" altLang="zh-CN" dirty="0">
                <a:latin typeface="+mn-ea"/>
                <a:cs typeface="Times New Roman" panose="02020603050405020304" pitchFamily="18" charset="0"/>
              </a:rPr>
              <a:t>send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参数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未更新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不做比较，</a:t>
            </a:r>
            <a:endParaRPr lang="en-MY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更新过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根据状态转换的规则进行比较，并修改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status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参数进行状态转换</a:t>
            </a:r>
            <a:endParaRPr lang="en-MY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TCP</a:t>
            </a:r>
            <a:r>
              <a:rPr lang="zh-CN" altLang="en-US" dirty="0"/>
              <a:t>包分析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2253"/>
            <a:ext cx="8466666" cy="543421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过滤后的</a:t>
            </a:r>
            <a:r>
              <a:rPr lang="en-MY" altLang="zh-CN" dirty="0"/>
              <a:t>TCP</a:t>
            </a:r>
            <a:r>
              <a:rPr lang="zh-CN" altLang="en-US" dirty="0"/>
              <a:t>包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8" y="1430747"/>
            <a:ext cx="8290899" cy="507911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demo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尝试把状态机对</a:t>
            </a:r>
            <a:r>
              <a:rPr lang="en-US" sz="2800" kern="100" dirty="0">
                <a:effectLst/>
                <a:latin typeface="+mn-ea"/>
                <a:cs typeface="Times New Roman" panose="02020603050405020304" pitchFamily="18" charset="0"/>
              </a:rPr>
              <a:t>attack</a:t>
            </a:r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的检测嵌入本机的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协议，在检测到攻击直接中断与对应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sz="2800" kern="100" dirty="0">
                <a:effectLst/>
                <a:latin typeface="+mn-ea"/>
                <a:cs typeface="Times New Roman" panose="02020603050405020304" pitchFamily="18" charset="0"/>
              </a:rPr>
              <a:t>的连接</a:t>
            </a:r>
            <a:endParaRPr lang="en-MY" sz="2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kern="100" dirty="0">
                <a:effectLst/>
                <a:latin typeface="+mn-ea"/>
                <a:cs typeface="Times New Roman" panose="02020603050405020304" pitchFamily="18" charset="0"/>
              </a:rPr>
              <a:t>深入</a:t>
            </a:r>
            <a:r>
              <a:rPr lang="zh-CN" sz="3200" kern="100" dirty="0">
                <a:effectLst/>
                <a:latin typeface="+mn-ea"/>
                <a:cs typeface="Times New Roman" panose="02020603050405020304" pitchFamily="18" charset="0"/>
              </a:rPr>
              <a:t>了解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3200" kern="100" dirty="0">
                <a:effectLst/>
                <a:latin typeface="+mn-ea"/>
                <a:cs typeface="Times New Roman" panose="02020603050405020304" pitchFamily="18" charset="0"/>
              </a:rPr>
              <a:t>协议的三次握手规则</a:t>
            </a:r>
            <a:endParaRPr lang="en-MY" sz="32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effectLst/>
                <a:latin typeface="+mn-ea"/>
                <a:cs typeface="Times New Roman" panose="02020603050405020304" pitchFamily="18" charset="0"/>
              </a:rPr>
              <a:t>深入解读</a:t>
            </a:r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网络间通讯的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IP</a:t>
            </a:r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数据包的格式与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数据包的格式</a:t>
            </a:r>
            <a:endParaRPr lang="en-MY" altLang="zh-CN" sz="32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sz="3200" dirty="0">
                <a:effectLst/>
                <a:latin typeface="+mn-ea"/>
                <a:cs typeface="Times New Roman" panose="02020603050405020304" pitchFamily="18" charset="0"/>
              </a:rPr>
              <a:t>掌握对数据包抓取，过滤，分析一系列的代码实现</a:t>
            </a:r>
            <a:endParaRPr lang="en-MY" sz="32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回顾论文内容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000" dirty="0"/>
              <a:t>KAR CHUN TEONG</a:t>
            </a:r>
            <a:endParaRPr lang="en-MY" sz="2000" dirty="0"/>
          </a:p>
          <a:p>
            <a:pPr lvl="1"/>
            <a:r>
              <a:rPr lang="zh-CN" altLang="en-US" sz="2000" dirty="0"/>
              <a:t>论文选题、制作中</a:t>
            </a:r>
            <a:r>
              <a:rPr lang="zh-CN" altLang="en-US" sz="2000"/>
              <a:t>期与期末汇</a:t>
            </a:r>
            <a:r>
              <a:rPr lang="zh-CN" altLang="en-US" sz="2000" dirty="0"/>
              <a:t>报的</a:t>
            </a:r>
            <a:r>
              <a:rPr lang="en-MY" altLang="zh-CN" sz="2000" dirty="0"/>
              <a:t>PPT</a:t>
            </a:r>
            <a:r>
              <a:rPr lang="zh-CN" altLang="en-US" sz="2000" dirty="0"/>
              <a:t>、编写期末报告</a:t>
            </a:r>
            <a:endParaRPr lang="en-MY" sz="2000" dirty="0"/>
          </a:p>
          <a:p>
            <a:r>
              <a:rPr lang="zh-CN" altLang="en-US" sz="2000" dirty="0"/>
              <a:t>李洪旭</a:t>
            </a:r>
            <a:endParaRPr lang="en-MY" altLang="zh-CN" sz="2000" dirty="0"/>
          </a:p>
          <a:p>
            <a:pPr lvl="1"/>
            <a:endParaRPr lang="en-MY" altLang="zh-CN" sz="2000" dirty="0"/>
          </a:p>
          <a:p>
            <a:r>
              <a:rPr lang="zh-CN" altLang="en-US" sz="2000" dirty="0"/>
              <a:t>胡天益</a:t>
            </a:r>
            <a:endParaRPr lang="en-MY" altLang="zh-CN" sz="2000" dirty="0"/>
          </a:p>
          <a:p>
            <a:pPr lvl="1"/>
            <a:endParaRPr lang="en-MY" altLang="zh-CN" sz="2000" dirty="0"/>
          </a:p>
          <a:p>
            <a:r>
              <a:rPr lang="zh-CN" altLang="en-US" sz="2000" dirty="0"/>
              <a:t>黄中钰</a:t>
            </a:r>
            <a:endParaRPr lang="en-MY" altLang="zh-CN" sz="2000" dirty="0"/>
          </a:p>
          <a:p>
            <a:pPr lvl="1"/>
            <a:r>
              <a:rPr lang="zh-CN" altLang="en-MY" dirty="0">
                <a:ea typeface="宋体" panose="02010600030101010101" pitchFamily="2" charset="-122"/>
              </a:rPr>
              <a:t>中期汇报展示，实践</a:t>
            </a:r>
            <a:r>
              <a:rPr lang="en-US" altLang="zh-CN" dirty="0">
                <a:ea typeface="宋体" panose="02010600030101010101" pitchFamily="2" charset="-122"/>
              </a:rPr>
              <a:t>ack storm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" y="293615"/>
            <a:ext cx="7625593" cy="609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1" y="678110"/>
            <a:ext cx="7902428" cy="550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zh-CN" altLang="en-US" dirty="0"/>
              <a:t>实现过程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zh-CN" altLang="en-US" sz="4800" dirty="0"/>
              <a:t>实现</a:t>
            </a:r>
            <a:r>
              <a:rPr lang="en-US" altLang="zh-CN" sz="4800" dirty="0"/>
              <a:t>ACK Storm</a:t>
            </a:r>
            <a:endParaRPr lang="en-MY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sz="1600" dirty="0" err="1">
                <a:effectLst/>
                <a:latin typeface="+mn-ea"/>
                <a:cs typeface="Times New Roman" panose="02020603050405020304" pitchFamily="18" charset="0"/>
              </a:rPr>
              <a:t>nc</a:t>
            </a: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指令创建端口间的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TCP</a:t>
            </a: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通信</a:t>
            </a:r>
            <a:endParaRPr lang="en-MY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Server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nc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-p 8080</a:t>
            </a:r>
            <a:endParaRPr lang="en-MY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Client: </a:t>
            </a:r>
            <a:r>
              <a:rPr lang="en-US" dirty="0" err="1">
                <a:effectLst/>
                <a:latin typeface="+mn-ea"/>
                <a:cs typeface="Times New Roman" panose="02020603050405020304" pitchFamily="18" charset="0"/>
              </a:rPr>
              <a:t>nc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-p 9090 192.168.213.129 8080</a:t>
            </a:r>
            <a:endParaRPr lang="en-US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sz="1600" dirty="0" err="1">
                <a:effectLst/>
                <a:latin typeface="+mn-ea"/>
                <a:cs typeface="Times New Roman" panose="02020603050405020304" pitchFamily="18" charset="0"/>
              </a:rPr>
              <a:t>wireshark</a:t>
            </a:r>
            <a:r>
              <a:rPr lang="zh-CN" sz="1600" dirty="0">
                <a:effectLst/>
                <a:latin typeface="+mn-ea"/>
                <a:cs typeface="Times New Roman" panose="02020603050405020304" pitchFamily="18" charset="0"/>
              </a:rPr>
              <a:t>抓包，得知当前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SEQ</a:t>
            </a: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ACK</a:t>
            </a:r>
            <a:endParaRPr 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Server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SEQ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4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ACK 7</a:t>
            </a:r>
            <a:endParaRPr lang="en-MY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Client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SEQ 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7</a:t>
            </a:r>
            <a:r>
              <a:rPr lang="zh-CN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dirty="0">
                <a:effectLst/>
                <a:latin typeface="+mn-ea"/>
                <a:cs typeface="Times New Roman" panose="02020603050405020304" pitchFamily="18" charset="0"/>
              </a:rPr>
              <a:t> ACK 4</a:t>
            </a:r>
            <a:endParaRPr lang="en-MY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第三方使用</a:t>
            </a:r>
            <a:r>
              <a:rPr lang="en-US" sz="1600" dirty="0" err="1">
                <a:latin typeface="+mn-ea"/>
              </a:rPr>
              <a:t>scapy</a:t>
            </a:r>
            <a:r>
              <a:rPr lang="zh-CN" altLang="en-US" sz="1600" dirty="0">
                <a:latin typeface="+mn-ea"/>
              </a:rPr>
              <a:t>伪造信息</a:t>
            </a:r>
            <a:endParaRPr lang="en-MY" sz="1600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Attack----</a:t>
            </a:r>
            <a:r>
              <a:rPr lang="zh-CN" altLang="en-US" dirty="0">
                <a:latin typeface="+mn-ea"/>
              </a:rPr>
              <a:t>（</a:t>
            </a:r>
            <a:r>
              <a:rPr lang="en-US" dirty="0">
                <a:latin typeface="+mn-ea"/>
              </a:rPr>
              <a:t>hello</a:t>
            </a:r>
            <a:r>
              <a:rPr lang="zh-CN" altLang="en-US" dirty="0">
                <a:latin typeface="+mn-ea"/>
              </a:rPr>
              <a:t>）</a:t>
            </a:r>
            <a:r>
              <a:rPr lang="en-US" dirty="0">
                <a:latin typeface="+mn-ea"/>
              </a:rPr>
              <a:t>------&gt;server</a:t>
            </a:r>
            <a:endParaRPr lang="en-MY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Attack----</a:t>
            </a:r>
            <a:r>
              <a:rPr lang="zh-CN" altLang="en-US" dirty="0">
                <a:latin typeface="+mn-ea"/>
              </a:rPr>
              <a:t>（</a:t>
            </a:r>
            <a:r>
              <a:rPr lang="en-US" dirty="0">
                <a:latin typeface="+mn-ea"/>
              </a:rPr>
              <a:t>hi</a:t>
            </a:r>
            <a:r>
              <a:rPr lang="zh-CN" altLang="en-US" dirty="0">
                <a:latin typeface="+mn-ea"/>
              </a:rPr>
              <a:t>）</a:t>
            </a:r>
            <a:r>
              <a:rPr lang="en-US" dirty="0">
                <a:latin typeface="+mn-ea"/>
              </a:rPr>
              <a:t>------&gt;client</a:t>
            </a:r>
            <a:endParaRPr lang="en-MY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Server</a:t>
            </a:r>
            <a:r>
              <a:rPr lang="zh-CN" altLang="en-US" dirty="0">
                <a:latin typeface="+mn-ea"/>
              </a:rPr>
              <a:t>：</a:t>
            </a:r>
            <a:r>
              <a:rPr lang="en-US" dirty="0">
                <a:latin typeface="+mn-ea"/>
              </a:rPr>
              <a:t>seq 4</a:t>
            </a:r>
            <a:r>
              <a:rPr lang="zh-CN" altLang="en-US" dirty="0">
                <a:latin typeface="+mn-ea"/>
              </a:rPr>
              <a:t>，</a:t>
            </a:r>
            <a:r>
              <a:rPr lang="en-US" dirty="0">
                <a:latin typeface="+mn-ea"/>
              </a:rPr>
              <a:t> ack 12</a:t>
            </a:r>
            <a:endParaRPr lang="en-MY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Client</a:t>
            </a:r>
            <a:r>
              <a:rPr lang="zh-CN" altLang="en-US" dirty="0">
                <a:latin typeface="+mn-ea"/>
              </a:rPr>
              <a:t>：</a:t>
            </a:r>
            <a:r>
              <a:rPr lang="en-US" dirty="0">
                <a:latin typeface="+mn-ea"/>
              </a:rPr>
              <a:t>seq 7</a:t>
            </a:r>
            <a:r>
              <a:rPr lang="zh-CN" altLang="en-US" dirty="0">
                <a:latin typeface="+mn-ea"/>
              </a:rPr>
              <a:t>，</a:t>
            </a:r>
            <a:r>
              <a:rPr lang="en-US" dirty="0">
                <a:latin typeface="+mn-ea"/>
              </a:rPr>
              <a:t> ack 6</a:t>
            </a:r>
            <a:endParaRPr lang="en-MY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MY" sz="16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MY" sz="16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MY" sz="1600" dirty="0">
              <a:latin typeface="+mn-ea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58" y="2404946"/>
            <a:ext cx="4505168" cy="58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7158" y="3021331"/>
            <a:ext cx="5058842" cy="7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4ccfb6b7f0feaa2fc289dd31cb21b7"/>
          <p:cNvPicPr/>
          <p:nvPr/>
        </p:nvPicPr>
        <p:blipFill>
          <a:blip r:embed="rId3"/>
          <a:stretch>
            <a:fillRect/>
          </a:stretch>
        </p:blipFill>
        <p:spPr>
          <a:xfrm>
            <a:off x="431932" y="3496266"/>
            <a:ext cx="9552244" cy="73492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90230" y="4604729"/>
            <a:ext cx="7637885" cy="90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d25e2ebfc4fd9930fd729778a69a63"/>
          <p:cNvPicPr/>
          <p:nvPr/>
        </p:nvPicPr>
        <p:blipFill>
          <a:blip r:embed="rId5"/>
          <a:stretch>
            <a:fillRect/>
          </a:stretch>
        </p:blipFill>
        <p:spPr>
          <a:xfrm>
            <a:off x="874973" y="5637337"/>
            <a:ext cx="7637885" cy="808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MY" dirty="0"/>
              <a:t>ACK Storm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450" y="2223082"/>
            <a:ext cx="9114784" cy="30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zh-CN" altLang="en-US" sz="4800" dirty="0"/>
              <a:t>实现状态机</a:t>
            </a:r>
            <a:r>
              <a:rPr lang="en-US" altLang="zh-CN" sz="4800" dirty="0"/>
              <a:t>+</a:t>
            </a:r>
            <a:r>
              <a:rPr lang="zh-CN" altLang="en-US" sz="4800" dirty="0"/>
              <a:t>抓</a:t>
            </a:r>
            <a:r>
              <a:rPr lang="en-MY" altLang="zh-CN" sz="4800" dirty="0"/>
              <a:t>TCP</a:t>
            </a:r>
            <a:r>
              <a:rPr lang="zh-CN" altLang="en-US" sz="4800" dirty="0"/>
              <a:t>包分析</a:t>
            </a:r>
            <a:endParaRPr lang="en-MY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1234</Words>
  <Application>WPS Presentation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Wingdings 3</vt:lpstr>
      <vt:lpstr>Symbol</vt:lpstr>
      <vt:lpstr>Arial</vt:lpstr>
      <vt:lpstr>Arial Black</vt:lpstr>
      <vt:lpstr>Times New Roman</vt:lpstr>
      <vt:lpstr>Trebuchet MS</vt:lpstr>
      <vt:lpstr>华文新魏</vt:lpstr>
      <vt:lpstr>ESRI AMFM Electric</vt:lpstr>
      <vt:lpstr>微软雅黑</vt:lpstr>
      <vt:lpstr>Arial Unicode MS</vt:lpstr>
      <vt:lpstr>Calibri</vt:lpstr>
      <vt:lpstr>方正姚体</vt:lpstr>
      <vt:lpstr>Facet</vt:lpstr>
      <vt:lpstr>Detecting TCP ACK storm attack: a state transition modelling approach Author: Neminath Hubballi, Jonathan Santini</vt:lpstr>
      <vt:lpstr>回顾论文内容</vt:lpstr>
      <vt:lpstr>PowerPoint 演示文稿</vt:lpstr>
      <vt:lpstr>PowerPoint 演示文稿</vt:lpstr>
      <vt:lpstr>实现过程</vt:lpstr>
      <vt:lpstr>实现ACK Storm</vt:lpstr>
      <vt:lpstr>实现步骤</vt:lpstr>
      <vt:lpstr>产生ACK Storm</vt:lpstr>
      <vt:lpstr>实现状态机+抓TCP包分析</vt:lpstr>
      <vt:lpstr>实现过程学习到的内容</vt:lpstr>
      <vt:lpstr>遇到的困难</vt:lpstr>
      <vt:lpstr>最终采用的解决方法：存储维护一个结构体数组 </vt:lpstr>
      <vt:lpstr>结构体数组的初始化</vt:lpstr>
      <vt:lpstr>每发出/收到一个包的更新步骤</vt:lpstr>
      <vt:lpstr>TCP包分析</vt:lpstr>
      <vt:lpstr>过滤后的TCP包</vt:lpstr>
      <vt:lpstr>demo</vt:lpstr>
      <vt:lpstr>扩展</vt:lpstr>
      <vt:lpstr>收获</vt:lpstr>
      <vt:lpstr>分工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TCP ACK storm attack: a state transition modelling approach</dc:title>
  <dc:creator>Teong</dc:creator>
  <cp:lastModifiedBy>476769945</cp:lastModifiedBy>
  <cp:revision>47</cp:revision>
  <dcterms:created xsi:type="dcterms:W3CDTF">2020-11-12T01:15:00Z</dcterms:created>
  <dcterms:modified xsi:type="dcterms:W3CDTF">2020-12-13T14:09:58Z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