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2ABE"/>
    <a:srgbClr val="00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7" autoAdjust="0"/>
  </p:normalViewPr>
  <p:slideViewPr>
    <p:cSldViewPr>
      <p:cViewPr>
        <p:scale>
          <a:sx n="60" d="100"/>
          <a:sy n="60" d="100"/>
        </p:scale>
        <p:origin x="-145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31D57-1806-4E39-8A8E-D6C04FEC5B78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2E68F-A9F4-43CD-853B-9F6836458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0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9682EA9-F1C3-46A6-8886-E6A9D6793E0C}" type="datetime1">
              <a:rPr lang="en-GB" smtClean="0"/>
              <a:t>14/10/2022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DC94-7A53-4566-BD8C-C22DEFF1142C}" type="datetime1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4035-DA73-48AC-A286-DEDB3344D8D9}" type="datetime1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F71CC04-F35E-482E-B639-FB0073EF51ED}" type="datetime1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B22AF9F-A74B-4BFB-B43D-36212229457C}" type="datetime1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FBCD447-D4C6-442F-8222-4F8DED6BF242}" type="datetime1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C5EC074-9FC4-4AD0-B0E9-C446CEB57650}" type="datetime1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D1C1-2590-40FF-ADA9-388AF0F651D5}" type="datetime1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B25EA4-3B02-4AB8-B300-0C61EA2DF291}" type="datetime1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653C156-878D-4954-A775-9DF1AAA957A4}" type="datetime1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A8CA982-00EB-47E1-A022-11110210DAA0}" type="datetime1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005EC80-4510-476F-9149-E019F9C6DDB5}" type="datetime1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547A698-4127-48BF-B611-500ABEF3844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1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-324544" y="2060848"/>
            <a:ext cx="9649072" cy="990600"/>
            <a:chOff x="-324544" y="3230488"/>
            <a:chExt cx="9649072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40" y="3230488"/>
              <a:ext cx="2941320" cy="990600"/>
            </a:xfrm>
            <a:prstGeom prst="rect">
              <a:avLst/>
            </a:prstGeom>
          </p:spPr>
        </p:pic>
        <p:sp>
          <p:nvSpPr>
            <p:cNvPr id="20" name="Title 1"/>
            <p:cNvSpPr txBox="1">
              <a:spLocks/>
            </p:cNvSpPr>
            <p:nvPr/>
          </p:nvSpPr>
          <p:spPr>
            <a:xfrm>
              <a:off x="-324544" y="3284984"/>
              <a:ext cx="9649072" cy="806489"/>
            </a:xfrm>
            <a:prstGeom prst="rect">
              <a:avLst/>
            </a:prstGeom>
          </p:spPr>
          <p:txBody>
            <a:bodyPr vert="horz" anchor="b">
              <a:normAutofit/>
            </a:bodyPr>
            <a:lstStyle>
              <a:lvl1pPr marL="484632" algn="r" rtl="0" eaLnBrk="1" latinLnBrk="0" hangingPunct="1">
                <a:spcBef>
                  <a:spcPct val="0"/>
                </a:spcBef>
                <a:buNone/>
                <a:defRPr kumimoji="0" sz="4400" kern="1200">
                  <a:ln w="6350">
                    <a:solidFill>
                      <a:schemeClr val="accent1">
                        <a:shade val="43000"/>
                      </a:schemeClr>
                    </a:solidFill>
                  </a:ln>
                  <a:solidFill>
                    <a:schemeClr val="accent1">
                      <a:tint val="83000"/>
                      <a:satMod val="150000"/>
                    </a:schemeClr>
                  </a:solidFill>
                  <a:effectLst>
                    <a:outerShdw blurRad="26000" dist="26000" dir="14500000" algn="tl" rotWithShape="0">
                      <a:srgbClr val="000000">
                        <a:alpha val="4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COVID-19</a:t>
              </a:r>
              <a:r>
                <a:rPr lang="en-US" b="1" dirty="0" smtClean="0">
                  <a:solidFill>
                    <a:srgbClr val="006666"/>
                  </a:solidFill>
                </a:rPr>
                <a:t>     </a:t>
              </a:r>
              <a:r>
                <a:rPr lang="en-US" sz="500" b="1" dirty="0" smtClean="0">
                  <a:solidFill>
                    <a:srgbClr val="006666"/>
                  </a:solidFill>
                </a:rPr>
                <a:t>                                 </a:t>
              </a:r>
              <a:r>
                <a:rPr lang="en-US" b="1" dirty="0" smtClean="0">
                  <a:solidFill>
                    <a:srgbClr val="006666"/>
                  </a:solidFill>
                </a:rPr>
                <a:t>&amp;          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Ethnicity</a:t>
              </a:r>
              <a:endParaRPr lang="en-GB" b="1" dirty="0">
                <a:solidFill>
                  <a:srgbClr val="006666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47758">
            <a:off x="945215" y="5010550"/>
            <a:ext cx="1008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79591">
            <a:off x="3244447" y="3417721"/>
            <a:ext cx="896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315344"/>
            <a:ext cx="20571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315344"/>
            <a:ext cx="199208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765014">
            <a:off x="4983608" y="4385867"/>
            <a:ext cx="784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88271">
            <a:off x="1307124" y="3508335"/>
            <a:ext cx="67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8786668">
            <a:off x="2755894" y="4850116"/>
            <a:ext cx="108458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320889">
            <a:off x="5599622" y="3285184"/>
            <a:ext cx="616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3927096">
            <a:off x="6387783" y="4934449"/>
            <a:ext cx="108458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38307">
            <a:off x="7342676" y="3090294"/>
            <a:ext cx="99568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70" y="260648"/>
            <a:ext cx="2369250" cy="2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80728"/>
            <a:ext cx="2369250" cy="243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4" y="1071008"/>
            <a:ext cx="2369250" cy="2430000"/>
          </a:xfrm>
          <a:prstGeom prst="rect">
            <a:avLst/>
          </a:prstGeom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-324544" y="3212976"/>
            <a:ext cx="9649072" cy="1008112"/>
            <a:chOff x="-324544" y="3212976"/>
            <a:chExt cx="9649072" cy="1008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3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40" y="3230488"/>
              <a:ext cx="2941320" cy="990600"/>
            </a:xfrm>
            <a:prstGeom prst="rect">
              <a:avLst/>
            </a:prstGeom>
          </p:spPr>
        </p:pic>
        <p:sp>
          <p:nvSpPr>
            <p:cNvPr id="20" name="Title 1"/>
            <p:cNvSpPr txBox="1">
              <a:spLocks/>
            </p:cNvSpPr>
            <p:nvPr/>
          </p:nvSpPr>
          <p:spPr>
            <a:xfrm>
              <a:off x="-324544" y="3212976"/>
              <a:ext cx="9649072" cy="806489"/>
            </a:xfrm>
            <a:prstGeom prst="rect">
              <a:avLst/>
            </a:prstGeom>
          </p:spPr>
          <p:txBody>
            <a:bodyPr vert="horz" anchor="b">
              <a:normAutofit/>
            </a:bodyPr>
            <a:lstStyle>
              <a:lvl1pPr marL="484632" algn="r" rtl="0" eaLnBrk="1" latinLnBrk="0" hangingPunct="1">
                <a:spcBef>
                  <a:spcPct val="0"/>
                </a:spcBef>
                <a:buNone/>
                <a:defRPr kumimoji="0" sz="4400" kern="1200">
                  <a:ln w="6350">
                    <a:solidFill>
                      <a:schemeClr val="accent1">
                        <a:shade val="43000"/>
                      </a:schemeClr>
                    </a:solidFill>
                  </a:ln>
                  <a:solidFill>
                    <a:schemeClr val="accent1">
                      <a:tint val="83000"/>
                      <a:satMod val="150000"/>
                    </a:schemeClr>
                  </a:solidFill>
                  <a:effectLst>
                    <a:outerShdw blurRad="26000" dist="26000" dir="14500000" algn="tl" rotWithShape="0">
                      <a:srgbClr val="000000">
                        <a:alpha val="4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Team 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</a:t>
              </a:r>
              <a:r>
                <a:rPr lang="en-US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		 Members</a:t>
              </a:r>
              <a:endParaRPr lang="en-GB" b="1" dirty="0">
                <a:solidFill>
                  <a:srgbClr val="006666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23336"/>
            <a:ext cx="2369250" cy="243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2" y="4023336"/>
            <a:ext cx="2369250" cy="243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67" y="4365104"/>
            <a:ext cx="236925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367665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3" b="99548" l="8315" r="91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5" r="7479"/>
          <a:stretch/>
        </p:blipFill>
        <p:spPr>
          <a:xfrm>
            <a:off x="108080" y="2924944"/>
            <a:ext cx="5184000" cy="3960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1412776"/>
            <a:ext cx="8204448" cy="4431983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6666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ethnic group was more susceptible to COVID-19 in London? </a:t>
            </a:r>
          </a:p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[by sub-region]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1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2020 – March 2021</a:t>
            </a:r>
            <a:endParaRPr lang="en-GB" sz="31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6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367665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3" b="99548" l="8315" r="917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5" r="7479"/>
          <a:stretch/>
        </p:blipFill>
        <p:spPr>
          <a:xfrm>
            <a:off x="179513" y="1556792"/>
            <a:ext cx="4712727" cy="36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03762" y="980728"/>
            <a:ext cx="4860726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is made of 5 sub-regions, consisting of 32 Boroughs</a:t>
            </a:r>
          </a:p>
          <a:p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8" b="99239" l="0" r="98800">
                        <a14:backgroundMark x1="11200" y1="11929" x2="11200" y2="11929"/>
                        <a14:backgroundMark x1="74800" y1="9645" x2="74800" y2="9645"/>
                        <a14:backgroundMark x1="84600" y1="72081" x2="84600" y2="72081"/>
                        <a14:backgroundMark x1="58600" y1="96447" x2="58600" y2="96447"/>
                        <a14:backgroundMark x1="34200" y1="95178" x2="34200" y2="95178"/>
                        <a14:backgroundMark x1="14000" y1="78680" x2="14000" y2="78680"/>
                        <a14:backgroundMark x1="1600" y1="35533" x2="1600" y2="35533"/>
                        <a14:backgroundMark x1="1800" y1="45685" x2="1800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60" y="3069360"/>
            <a:ext cx="45685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04664"/>
            <a:ext cx="8062912" cy="769441"/>
          </a:xfrm>
        </p:spPr>
        <p:txBody>
          <a:bodyPr anchor="t" anchorCtr="0">
            <a:spAutoFit/>
          </a:bodyPr>
          <a:lstStyle/>
          <a:p>
            <a:pPr algn="ctr"/>
            <a:r>
              <a:rPr lang="en-US" dirty="0" smtClean="0"/>
              <a:t>Project Objectives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A698-4127-48BF-B611-500ABEF38442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76264" y="12687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800" dirty="0" smtClean="0"/>
              <a:t>Main Questions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395189" y="1721495"/>
            <a:ext cx="8353276" cy="51398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COVID-19 - </a:t>
            </a:r>
            <a:r>
              <a:rPr 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race is more susceptible to coronavirus in the London boroughs?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population structure for each region of London? (From 32 London Borough data)</a:t>
            </a:r>
          </a:p>
          <a:p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cases/deaths different between different ethnic groups in London?</a:t>
            </a:r>
          </a:p>
          <a:p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difference in ethnic minority demographics between London regions related to differences in Covid-19 number of deaths/cases/deaths within 28 days positive test?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this changed over time? </a:t>
            </a:r>
          </a:p>
          <a:p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vaccine uptake different between ethnic groups in London?</a:t>
            </a:r>
          </a:p>
          <a:p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 for forecasting/machine learning in this area potentially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7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131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PowerPoint Presentation</vt:lpstr>
      <vt:lpstr>PowerPoint Presentation</vt:lpstr>
      <vt:lpstr>PowerPoint Presentation</vt:lpstr>
      <vt:lpstr>PowerPoint Presentation</vt:lpstr>
      <vt:lpstr>Project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Cowell</dc:creator>
  <cp:lastModifiedBy>Yvonne Cowell</cp:lastModifiedBy>
  <cp:revision>27</cp:revision>
  <dcterms:created xsi:type="dcterms:W3CDTF">2022-10-10T08:19:08Z</dcterms:created>
  <dcterms:modified xsi:type="dcterms:W3CDTF">2022-10-15T07:46:21Z</dcterms:modified>
</cp:coreProperties>
</file>