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9" r:id="rId3"/>
    <p:sldId id="260" r:id="rId4"/>
    <p:sldId id="262" r:id="rId5"/>
    <p:sldId id="264" r:id="rId6"/>
    <p:sldId id="263" r:id="rId7"/>
    <p:sldId id="267" r:id="rId8"/>
    <p:sldId id="273" r:id="rId9"/>
    <p:sldId id="265" r:id="rId10"/>
    <p:sldId id="270" r:id="rId11"/>
    <p:sldId id="272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P YEONG CHERNG" initials="YYC" lastIdx="1" clrIdx="0">
    <p:extLst>
      <p:ext uri="{19B8F6BF-5375-455C-9EA6-DF929625EA0E}">
        <p15:presenceInfo xmlns:p15="http://schemas.microsoft.com/office/powerpoint/2012/main" userId="YAP YEONG CHER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4660"/>
  </p:normalViewPr>
  <p:slideViewPr>
    <p:cSldViewPr snapToGrid="0">
      <p:cViewPr varScale="1">
        <p:scale>
          <a:sx n="81" d="100"/>
          <a:sy n="81" d="100"/>
        </p:scale>
        <p:origin x="50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D5B8A-182A-46AD-9C38-FAD49786AA5C}" type="datetimeFigureOut">
              <a:rPr lang="en-SG" smtClean="0"/>
              <a:t>30/10/2021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06B877-7F22-4D73-9B5E-C72D6B6391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39363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Dataset: </a:t>
            </a:r>
            <a:r>
              <a:rPr lang="en-SG" dirty="0" err="1"/>
              <a:t>HDB_Resale_prices</a:t>
            </a:r>
            <a:r>
              <a:rPr lang="en-SG" dirty="0"/>
              <a:t> 2017-2021aug</a:t>
            </a:r>
          </a:p>
          <a:p>
            <a:r>
              <a:rPr lang="en-SG" dirty="0"/>
              <a:t>Kaggle: https://www.kaggle.com/laifookfatt/hdb-resale-prices-20172021aug/version/1?select=resale-flat-prices-based-on-registration-date-from-jan-2017-onwards.csv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06B877-7F22-4D73-9B5E-C72D6B639144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9931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06B877-7F22-4D73-9B5E-C72D6B639144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15026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06B877-7F22-4D73-9B5E-C72D6B639144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5483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7DC2-83FF-413D-98FE-83F23F23814D}" type="datetimeFigureOut">
              <a:rPr lang="en-SG" smtClean="0"/>
              <a:t>30/10/2021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495-19C0-463E-BC90-F184CB7320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97733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7DC2-83FF-413D-98FE-83F23F23814D}" type="datetimeFigureOut">
              <a:rPr lang="en-SG" smtClean="0"/>
              <a:t>30/10/2021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495-19C0-463E-BC90-F184CB7320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8134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7DC2-83FF-413D-98FE-83F23F23814D}" type="datetimeFigureOut">
              <a:rPr lang="en-SG" smtClean="0"/>
              <a:t>30/10/2021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495-19C0-463E-BC90-F184CB7320A4}" type="slidenum">
              <a:rPr lang="en-SG" smtClean="0"/>
              <a:t>‹#›</a:t>
            </a:fld>
            <a:endParaRPr lang="en-SG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0642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7DC2-83FF-413D-98FE-83F23F23814D}" type="datetimeFigureOut">
              <a:rPr lang="en-SG" smtClean="0"/>
              <a:t>30/10/2021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495-19C0-463E-BC90-F184CB7320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70322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7DC2-83FF-413D-98FE-83F23F23814D}" type="datetimeFigureOut">
              <a:rPr lang="en-SG" smtClean="0"/>
              <a:t>30/10/2021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495-19C0-463E-BC90-F184CB7320A4}" type="slidenum">
              <a:rPr lang="en-SG" smtClean="0"/>
              <a:t>‹#›</a:t>
            </a:fld>
            <a:endParaRPr lang="en-SG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67993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7DC2-83FF-413D-98FE-83F23F23814D}" type="datetimeFigureOut">
              <a:rPr lang="en-SG" smtClean="0"/>
              <a:t>30/10/2021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495-19C0-463E-BC90-F184CB7320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1641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7DC2-83FF-413D-98FE-83F23F23814D}" type="datetimeFigureOut">
              <a:rPr lang="en-SG" smtClean="0"/>
              <a:t>30/10/2021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495-19C0-463E-BC90-F184CB7320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630360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7DC2-83FF-413D-98FE-83F23F23814D}" type="datetimeFigureOut">
              <a:rPr lang="en-SG" smtClean="0"/>
              <a:t>30/10/2021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495-19C0-463E-BC90-F184CB7320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7214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7DC2-83FF-413D-98FE-83F23F23814D}" type="datetimeFigureOut">
              <a:rPr lang="en-SG" smtClean="0"/>
              <a:t>30/10/2021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495-19C0-463E-BC90-F184CB7320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9089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7DC2-83FF-413D-98FE-83F23F23814D}" type="datetimeFigureOut">
              <a:rPr lang="en-SG" smtClean="0"/>
              <a:t>30/10/2021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495-19C0-463E-BC90-F184CB7320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6845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7DC2-83FF-413D-98FE-83F23F23814D}" type="datetimeFigureOut">
              <a:rPr lang="en-SG" smtClean="0"/>
              <a:t>30/10/2021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495-19C0-463E-BC90-F184CB7320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3468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7DC2-83FF-413D-98FE-83F23F23814D}" type="datetimeFigureOut">
              <a:rPr lang="en-SG" smtClean="0"/>
              <a:t>30/10/2021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495-19C0-463E-BC90-F184CB7320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4698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7DC2-83FF-413D-98FE-83F23F23814D}" type="datetimeFigureOut">
              <a:rPr lang="en-SG" smtClean="0"/>
              <a:t>30/10/2021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495-19C0-463E-BC90-F184CB7320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7582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7DC2-83FF-413D-98FE-83F23F23814D}" type="datetimeFigureOut">
              <a:rPr lang="en-SG" smtClean="0"/>
              <a:t>30/10/2021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495-19C0-463E-BC90-F184CB7320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171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7DC2-83FF-413D-98FE-83F23F23814D}" type="datetimeFigureOut">
              <a:rPr lang="en-SG" smtClean="0"/>
              <a:t>30/10/2021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495-19C0-463E-BC90-F184CB7320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8737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7DC2-83FF-413D-98FE-83F23F23814D}" type="datetimeFigureOut">
              <a:rPr lang="en-SG" smtClean="0"/>
              <a:t>30/10/2021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495-19C0-463E-BC90-F184CB7320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02741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67DC2-83FF-413D-98FE-83F23F23814D}" type="datetimeFigureOut">
              <a:rPr lang="en-SG" smtClean="0"/>
              <a:t>30/10/2021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48BD495-19C0-463E-BC90-F184CB7320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9428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D320A-6C53-48F5-B867-F99F329532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Mini project 1: HDB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41059C-DAF9-470B-B3AB-1410A2E5F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19007"/>
          </a:xfrm>
        </p:spPr>
        <p:txBody>
          <a:bodyPr>
            <a:normAutofit/>
          </a:bodyPr>
          <a:lstStyle/>
          <a:p>
            <a:r>
              <a:rPr lang="en-US" dirty="0"/>
              <a:t>Presenter: Yap Yeong </a:t>
            </a:r>
            <a:r>
              <a:rPr lang="en-US" dirty="0" err="1"/>
              <a:t>Cherng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086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A2A5F-5EB5-4437-BF3C-14C3E5F57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4rm and 3rm 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A7144-46CF-4F5F-92D4-53AA7B54F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305992"/>
            <a:ext cx="3196576" cy="3627448"/>
          </a:xfrm>
        </p:spPr>
        <p:txBody>
          <a:bodyPr/>
          <a:lstStyle/>
          <a:p>
            <a:r>
              <a:rPr lang="en-US" dirty="0"/>
              <a:t>Resale Price vs Lease commence year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Increasing trend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BD7CC9-01BC-4899-BD57-6031CBFAB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030" y="3707992"/>
            <a:ext cx="7150851" cy="29759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AF311C-05A3-48E9-8463-71068CFEB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9030" y="609600"/>
            <a:ext cx="7081802" cy="29495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28575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B0DF4-67B9-449D-BD5A-A66D507E9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needed next 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6F6F8-B26C-46FA-8425-64710B3DF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8085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More EDA against other parameters </a:t>
            </a:r>
          </a:p>
          <a:p>
            <a:pPr lvl="1"/>
            <a:r>
              <a:rPr lang="en-US" dirty="0"/>
              <a:t>Floor level</a:t>
            </a:r>
          </a:p>
          <a:p>
            <a:pPr lvl="1"/>
            <a:r>
              <a:rPr lang="en-US" dirty="0"/>
              <a:t>Size of unit (Sqm)</a:t>
            </a:r>
          </a:p>
          <a:p>
            <a:pPr lvl="1"/>
            <a:r>
              <a:rPr lang="en-US" dirty="0"/>
              <a:t>Remaining lease date</a:t>
            </a:r>
          </a:p>
          <a:p>
            <a:endParaRPr lang="en-US" dirty="0"/>
          </a:p>
          <a:p>
            <a:r>
              <a:rPr lang="en-US" dirty="0"/>
              <a:t>More data</a:t>
            </a:r>
          </a:p>
          <a:p>
            <a:pPr lvl="1"/>
            <a:r>
              <a:rPr lang="en-US" dirty="0"/>
              <a:t>Add more years before 2017 </a:t>
            </a:r>
          </a:p>
          <a:p>
            <a:pPr lvl="1"/>
            <a:r>
              <a:rPr lang="en-US" dirty="0"/>
              <a:t>Previous occupancy years of stay</a:t>
            </a:r>
          </a:p>
          <a:p>
            <a:pPr lvl="1"/>
            <a:r>
              <a:rPr lang="en-US" dirty="0"/>
              <a:t>HDB Valuation</a:t>
            </a:r>
          </a:p>
          <a:p>
            <a:pPr lvl="1"/>
            <a:r>
              <a:rPr lang="en-US" dirty="0"/>
              <a:t>Loan interest rates</a:t>
            </a:r>
          </a:p>
          <a:p>
            <a:pPr lvl="1"/>
            <a:r>
              <a:rPr lang="en-US" dirty="0"/>
              <a:t>Amenities (ex. supermarkets, transportation, schools)</a:t>
            </a:r>
          </a:p>
          <a:p>
            <a:pPr lvl="1"/>
            <a:r>
              <a:rPr lang="en-US" dirty="0"/>
              <a:t>Incidents throughout the years (ex. recession, cooling measures, covid)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3764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8ECA4-CF46-4F84-B341-E22114100F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Q&amp;A</a:t>
            </a:r>
            <a:endParaRPr lang="en-SG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3BB9510-0AF7-4719-89B2-E83184925B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9457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BB70D-19C3-42B2-AD8F-424323595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9DA5B-BC93-4F99-9F2C-0D78207BD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1639251"/>
          </a:xfrm>
        </p:spPr>
        <p:txBody>
          <a:bodyPr/>
          <a:lstStyle/>
          <a:p>
            <a:r>
              <a:rPr lang="en-US" dirty="0"/>
              <a:t>Does HDB resale price follow an increasing trend ? </a:t>
            </a:r>
          </a:p>
          <a:p>
            <a:r>
              <a:rPr lang="en-US" dirty="0"/>
              <a:t>Can we predict this trend ?</a:t>
            </a:r>
          </a:p>
          <a:p>
            <a:pPr lvl="1"/>
            <a:r>
              <a:rPr lang="en-US" dirty="0"/>
              <a:t>resale value 5-10 years later ?</a:t>
            </a:r>
          </a:p>
          <a:p>
            <a:endParaRPr lang="en-SG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45673EF-FF49-45AA-9C80-977F69E7AC32}"/>
              </a:ext>
            </a:extLst>
          </p:cNvPr>
          <p:cNvSpPr txBox="1">
            <a:spLocks/>
          </p:cNvSpPr>
          <p:nvPr/>
        </p:nvSpPr>
        <p:spPr>
          <a:xfrm>
            <a:off x="677334" y="5872480"/>
            <a:ext cx="8596668" cy="955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200" dirty="0"/>
              <a:t>Dataset: </a:t>
            </a:r>
            <a:r>
              <a:rPr lang="en-SG" sz="1200" dirty="0" err="1"/>
              <a:t>HDB_Resale_prices</a:t>
            </a:r>
            <a:r>
              <a:rPr lang="en-SG" sz="1200" dirty="0"/>
              <a:t> 2017-2021aug</a:t>
            </a:r>
          </a:p>
          <a:p>
            <a:r>
              <a:rPr lang="en-SG" sz="1200" dirty="0"/>
              <a:t>Kaggle: https://www.kaggle.com/laifookfatt/hdb-resale-prices-20172021aug/version/1?select=resale-flat-prices-based-on-registration-date-from-jan-2017-onwards.csv</a:t>
            </a:r>
          </a:p>
          <a:p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707577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D564302-FD60-4B12-A1D2-636D37609068}"/>
              </a:ext>
            </a:extLst>
          </p:cNvPr>
          <p:cNvSpPr/>
          <p:nvPr/>
        </p:nvSpPr>
        <p:spPr>
          <a:xfrm>
            <a:off x="9156192" y="2304288"/>
            <a:ext cx="1327177" cy="3304032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09108D-3339-4DA3-B90F-71B7C6ED2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 types selection</a:t>
            </a:r>
            <a:endParaRPr lang="en-SG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CCEE911-CFEC-496E-960B-4FEECEC6541D}"/>
              </a:ext>
            </a:extLst>
          </p:cNvPr>
          <p:cNvSpPr txBox="1">
            <a:spLocks/>
          </p:cNvSpPr>
          <p:nvPr/>
        </p:nvSpPr>
        <p:spPr>
          <a:xfrm>
            <a:off x="411865" y="1563329"/>
            <a:ext cx="5012266" cy="504067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Initial data</a:t>
            </a:r>
          </a:p>
          <a:p>
            <a:r>
              <a:rPr lang="en-US" sz="2000" dirty="0"/>
              <a:t>3rm types:</a:t>
            </a:r>
          </a:p>
          <a:p>
            <a:pPr lvl="1"/>
            <a:r>
              <a:rPr lang="en-US" sz="1800" dirty="0"/>
              <a:t>'New Generation', 'Improved', 'Simplified', 'Model A', 'Standard’, 'Premium Apartment', 'DBSS', 'Terrace’</a:t>
            </a:r>
          </a:p>
          <a:p>
            <a:r>
              <a:rPr lang="en-SG" sz="2000" dirty="0"/>
              <a:t>4rm types:</a:t>
            </a:r>
          </a:p>
          <a:p>
            <a:pPr lvl="1"/>
            <a:r>
              <a:rPr lang="en-SG" sz="1800" dirty="0"/>
              <a:t>'New Generation', 'DBSS', 'Simplified', 'Improved', 'Model A’, 'Premium Apartment', 'Standard', 'Type S1', 'Model A2’, 'Adjoined flat', 'Terrace', 'Premium Apartment Loft’</a:t>
            </a:r>
          </a:p>
          <a:p>
            <a:r>
              <a:rPr lang="en-SG" sz="2000" dirty="0"/>
              <a:t>5rm types:</a:t>
            </a:r>
          </a:p>
          <a:p>
            <a:pPr lvl="1"/>
            <a:r>
              <a:rPr lang="en-SG" sz="1800" dirty="0"/>
              <a:t>Standard', 'Improved', 'DBSS', 'Adjoined flat', 'Model A’, 'Premium Apartment', 'Model A-Maisonette', 'Type S2’, 'Improved-Maisonette', 'Premium Apartment Loft'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EC15C8F-8F1D-47CF-88D1-6EDFF735C014}"/>
              </a:ext>
            </a:extLst>
          </p:cNvPr>
          <p:cNvSpPr txBox="1">
            <a:spLocks/>
          </p:cNvSpPr>
          <p:nvPr/>
        </p:nvSpPr>
        <p:spPr>
          <a:xfrm>
            <a:off x="5998465" y="1563329"/>
            <a:ext cx="4484904" cy="468507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Filtered data</a:t>
            </a:r>
          </a:p>
          <a:p>
            <a:r>
              <a:rPr lang="en-US" sz="1900" dirty="0"/>
              <a:t>3rm types:</a:t>
            </a:r>
          </a:p>
          <a:p>
            <a:pPr lvl="1"/>
            <a:r>
              <a:rPr lang="en-US" sz="1700" dirty="0"/>
              <a:t>'New Generation', 'Improved', 'Simplified', 'Model A', 'Standard’</a:t>
            </a:r>
          </a:p>
          <a:p>
            <a:r>
              <a:rPr lang="en-SG" sz="1900" dirty="0"/>
              <a:t>4rm types:</a:t>
            </a:r>
          </a:p>
          <a:p>
            <a:pPr lvl="1"/>
            <a:r>
              <a:rPr lang="en-SG" sz="1700" dirty="0"/>
              <a:t>'New Generation', 'Simplified', 'Improved', 'Model A, 'Standard', 'Model A2’, 'Adjoined flat’, </a:t>
            </a:r>
          </a:p>
          <a:p>
            <a:r>
              <a:rPr lang="en-SG" sz="1900" dirty="0"/>
              <a:t>5rm types:</a:t>
            </a:r>
          </a:p>
          <a:p>
            <a:pPr lvl="1"/>
            <a:r>
              <a:rPr lang="en-SG" sz="1700" dirty="0"/>
              <a:t>Standard', 'Improved, 'Adjoined flat', 'Model A’, 'Model A-Maisonette', 'Improved-Maisonette', </a:t>
            </a:r>
          </a:p>
        </p:txBody>
      </p:sp>
    </p:spTree>
    <p:extLst>
      <p:ext uri="{BB962C8B-B14F-4D97-AF65-F5344CB8AC3E}">
        <p14:creationId xmlns:p14="http://schemas.microsoft.com/office/powerpoint/2010/main" val="3334898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CB337-AE2B-46D5-909D-96C505FD1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Histogram Plot by year (4rm data)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B5AE54-E8BA-40F5-8A71-29F75C1A8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288" y="2740975"/>
            <a:ext cx="4755036" cy="36433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A7ECBAB-290C-4C99-962D-29538CC7B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741" y="2713108"/>
            <a:ext cx="4755035" cy="36990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C8A157A-BA63-4909-87F7-DE03B468D88D}"/>
              </a:ext>
            </a:extLst>
          </p:cNvPr>
          <p:cNvSpPr txBox="1">
            <a:spLocks/>
          </p:cNvSpPr>
          <p:nvPr/>
        </p:nvSpPr>
        <p:spPr>
          <a:xfrm>
            <a:off x="784288" y="2034619"/>
            <a:ext cx="5257800" cy="899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Right Skewed Distribution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7034366-8333-4FC1-9E70-1D35C7029ED1}"/>
              </a:ext>
            </a:extLst>
          </p:cNvPr>
          <p:cNvSpPr txBox="1">
            <a:spLocks/>
          </p:cNvSpPr>
          <p:nvPr/>
        </p:nvSpPr>
        <p:spPr>
          <a:xfrm>
            <a:off x="6296741" y="2034619"/>
            <a:ext cx="5257800" cy="899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Median shift from 2017 to 2019</a:t>
            </a:r>
          </a:p>
        </p:txBody>
      </p:sp>
    </p:spTree>
    <p:extLst>
      <p:ext uri="{BB962C8B-B14F-4D97-AF65-F5344CB8AC3E}">
        <p14:creationId xmlns:p14="http://schemas.microsoft.com/office/powerpoint/2010/main" val="4095332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4A07C-02DD-424A-B6E3-CAE3ADC12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2017 vs 2021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8D270-8F53-43D6-8503-79B1B0E63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3781"/>
            <a:ext cx="3530600" cy="1895603"/>
          </a:xfrm>
        </p:spPr>
        <p:txBody>
          <a:bodyPr>
            <a:normAutofit/>
          </a:bodyPr>
          <a:lstStyle/>
          <a:p>
            <a:r>
              <a:rPr lang="en-US" sz="1600" dirty="0"/>
              <a:t>2017 - 3rm vs 4rm vs 5rm</a:t>
            </a:r>
          </a:p>
          <a:p>
            <a:r>
              <a:rPr lang="en-US" sz="1600" dirty="0"/>
              <a:t>Median resale price</a:t>
            </a:r>
          </a:p>
          <a:p>
            <a:pPr lvl="1"/>
            <a:r>
              <a:rPr lang="en-US" sz="1400" dirty="0"/>
              <a:t>3rm: $300000 </a:t>
            </a:r>
          </a:p>
          <a:p>
            <a:pPr lvl="1"/>
            <a:r>
              <a:rPr lang="en-US" sz="1400" dirty="0"/>
              <a:t>4rm: $400000</a:t>
            </a:r>
          </a:p>
          <a:p>
            <a:pPr lvl="1"/>
            <a:r>
              <a:rPr lang="en-US" sz="1400" dirty="0"/>
              <a:t>5rm: $479000</a:t>
            </a:r>
            <a:endParaRPr lang="en-SG" sz="14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2CBC305-FA3F-4F80-AF57-F85E49C31F39}"/>
              </a:ext>
            </a:extLst>
          </p:cNvPr>
          <p:cNvSpPr txBox="1">
            <a:spLocks/>
          </p:cNvSpPr>
          <p:nvPr/>
        </p:nvSpPr>
        <p:spPr>
          <a:xfrm>
            <a:off x="677334" y="3778121"/>
            <a:ext cx="3530600" cy="1895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2021 - 3rm vs 4rm vs 5rm</a:t>
            </a:r>
          </a:p>
          <a:p>
            <a:r>
              <a:rPr lang="en-US" sz="1600" dirty="0"/>
              <a:t>Median resale price</a:t>
            </a:r>
          </a:p>
          <a:p>
            <a:pPr lvl="1"/>
            <a:r>
              <a:rPr lang="en-US" sz="1400" dirty="0"/>
              <a:t>3rm: $320000 (6.7% increase)</a:t>
            </a:r>
          </a:p>
          <a:p>
            <a:pPr lvl="1"/>
            <a:r>
              <a:rPr lang="en-US" sz="1400" dirty="0"/>
              <a:t>4rm: $450000 (12.5% increase)</a:t>
            </a:r>
          </a:p>
          <a:p>
            <a:pPr lvl="1"/>
            <a:r>
              <a:rPr lang="en-US" sz="1400" dirty="0"/>
              <a:t>5rm: $550000 (14.8% increase)</a:t>
            </a:r>
            <a:endParaRPr lang="en-SG" sz="1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6DF9D00-84B8-4E9D-B28B-118C92650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7934" y="161925"/>
            <a:ext cx="7854025" cy="31825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0CC518E-D9C0-41B7-BFCA-09F9FE5904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7934" y="3513501"/>
            <a:ext cx="7863434" cy="31549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6765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6A2B7-73CB-407D-8FBC-224CC7873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and violin plot 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243E3-0ABC-4647-9F0F-EA8C0018A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4915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Resale price data vs Year</a:t>
            </a:r>
            <a:endParaRPr lang="en-SG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E2A7D9-CA36-4D0F-A93B-EAF4A2D988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460"/>
          <a:stretch/>
        </p:blipFill>
        <p:spPr>
          <a:xfrm>
            <a:off x="838200" y="2903621"/>
            <a:ext cx="4728495" cy="35892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4B1A12-B19D-43BA-97B2-E1879EA1A7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740"/>
          <a:stretch/>
        </p:blipFill>
        <p:spPr>
          <a:xfrm>
            <a:off x="6096000" y="2903621"/>
            <a:ext cx="5048543" cy="36166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60530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752C7-909E-49CF-8D47-1E456DBBD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plotting 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AD72E-5431-4070-B970-2F837D869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152" y="2269529"/>
            <a:ext cx="3481711" cy="3880773"/>
          </a:xfrm>
        </p:spPr>
        <p:txBody>
          <a:bodyPr>
            <a:normAutofit/>
          </a:bodyPr>
          <a:lstStyle/>
          <a:p>
            <a:r>
              <a:rPr lang="en-US" sz="1800" dirty="0"/>
              <a:t>Town vs median resale price (3rm data) 2017-2021 </a:t>
            </a:r>
          </a:p>
          <a:p>
            <a:endParaRPr lang="en-SG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4E6570-D7BF-49EB-A514-05334DE1E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478" y="2968379"/>
            <a:ext cx="5357188" cy="36542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7DA99C-2A2F-4E84-B245-CD9681971F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189" y="2968379"/>
            <a:ext cx="5409247" cy="36542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F3C3ED4-A03D-41A7-A847-478DB7160100}"/>
              </a:ext>
            </a:extLst>
          </p:cNvPr>
          <p:cNvSpPr txBox="1">
            <a:spLocks/>
          </p:cNvSpPr>
          <p:nvPr/>
        </p:nvSpPr>
        <p:spPr>
          <a:xfrm>
            <a:off x="6096000" y="2269530"/>
            <a:ext cx="3481711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Town vs median resale price (4rm data) 2017-2021 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80591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475C6-27C7-41B4-882E-75CFC17BD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plotting 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9A6B8-C916-48F8-BCAE-47D6B3A0F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637559"/>
            <a:ext cx="8596668" cy="3403803"/>
          </a:xfrm>
        </p:spPr>
        <p:txBody>
          <a:bodyPr/>
          <a:lstStyle/>
          <a:p>
            <a:r>
              <a:rPr lang="en-US" sz="1800" dirty="0"/>
              <a:t>Town vs median resale price (5rm data) 2017-2021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85710C-161E-436A-BEB9-5D2D82031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213" y="3149397"/>
            <a:ext cx="6962645" cy="34038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95649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3A468-F6AB-4341-97B7-E98AD6049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graphing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2F399-0C17-49EB-8F21-5762E82CE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r>
              <a:rPr lang="en-US" sz="1800" dirty="0"/>
              <a:t>Location vs median resale price (2017-2021) </a:t>
            </a:r>
          </a:p>
          <a:p>
            <a:r>
              <a:rPr lang="en-US" sz="1800" dirty="0"/>
              <a:t>comparison between </a:t>
            </a:r>
            <a:r>
              <a:rPr lang="en-US" dirty="0"/>
              <a:t>3rm </a:t>
            </a:r>
            <a:r>
              <a:rPr lang="en-US" sz="1800" dirty="0"/>
              <a:t>vs 4rm vs 5rm </a:t>
            </a:r>
            <a:endParaRPr lang="en-SG" sz="1800" dirty="0"/>
          </a:p>
          <a:p>
            <a:endParaRPr lang="en-US" sz="18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A1AFD13-B901-4BE7-94CF-829109E08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451" y="2953210"/>
            <a:ext cx="9448800" cy="37242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727787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800</TotalTime>
  <Words>459</Words>
  <Application>Microsoft Office PowerPoint</Application>
  <PresentationFormat>Widescreen</PresentationFormat>
  <Paragraphs>71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Wingdings 3</vt:lpstr>
      <vt:lpstr>Facet</vt:lpstr>
      <vt:lpstr>Mini project 1: HDB</vt:lpstr>
      <vt:lpstr>Questions</vt:lpstr>
      <vt:lpstr>Rm types selection</vt:lpstr>
      <vt:lpstr>Histogram Plot by year (4rm data)</vt:lpstr>
      <vt:lpstr>2017 vs 2021</vt:lpstr>
      <vt:lpstr>Box and violin plot </vt:lpstr>
      <vt:lpstr>Scatter plotting </vt:lpstr>
      <vt:lpstr>Scatter plotting </vt:lpstr>
      <vt:lpstr>Data graphing</vt:lpstr>
      <vt:lpstr>4rm and 3rm </vt:lpstr>
      <vt:lpstr>What’s needed next ?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1</dc:title>
  <dc:creator>YAP YEONG CHERNG</dc:creator>
  <cp:lastModifiedBy>YAP YEONG CHERNG</cp:lastModifiedBy>
  <cp:revision>12</cp:revision>
  <dcterms:created xsi:type="dcterms:W3CDTF">2021-10-29T16:57:20Z</dcterms:created>
  <dcterms:modified xsi:type="dcterms:W3CDTF">2021-10-30T06:17:36Z</dcterms:modified>
</cp:coreProperties>
</file>