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3"/>
  </p:notesMasterIdLst>
  <p:sldIdLst>
    <p:sldId id="262" r:id="rId2"/>
    <p:sldId id="263" r:id="rId3"/>
    <p:sldId id="258" r:id="rId4"/>
    <p:sldId id="268" r:id="rId5"/>
    <p:sldId id="259" r:id="rId6"/>
    <p:sldId id="260" r:id="rId7"/>
    <p:sldId id="261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162" autoAdjust="0"/>
  </p:normalViewPr>
  <p:slideViewPr>
    <p:cSldViewPr snapToGrid="0">
      <p:cViewPr varScale="1">
        <p:scale>
          <a:sx n="47" d="100"/>
          <a:sy n="47" d="100"/>
        </p:scale>
        <p:origin x="7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E96FA-F268-4874-B6EE-3C82A98BC49F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B369-1A06-461C-9FB1-04FF526411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296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6B369-1A06-461C-9FB1-04FF5264111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9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https://www.cnbc.com/2021/01/27/credit-card-fraud-is-on-the-rise-due-to-covid-pandemic.html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https://www.kaggle.com/mlg-ulb/creditcardfraud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6B369-1A06-461C-9FB1-04FF5264111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673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https://www.kaggle.com/datasets/mlg-ulb/creditcardfraud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6B369-1A06-461C-9FB1-04FF5264111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11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Accuracy (all correct / all) </a:t>
            </a:r>
          </a:p>
          <a:p>
            <a:r>
              <a:rPr lang="en-SG" dirty="0"/>
              <a:t>= TP + TN / TP + TN + FP + FN</a:t>
            </a:r>
          </a:p>
          <a:p>
            <a:endParaRPr lang="en-SG" dirty="0"/>
          </a:p>
          <a:p>
            <a:r>
              <a:rPr lang="en-SG" dirty="0"/>
              <a:t>Misclassification (all incorrect / all) </a:t>
            </a:r>
          </a:p>
          <a:p>
            <a:r>
              <a:rPr lang="en-SG" dirty="0"/>
              <a:t>= FP + FN / TP + TN + FP + FN</a:t>
            </a:r>
          </a:p>
          <a:p>
            <a:endParaRPr lang="en-SG" dirty="0"/>
          </a:p>
          <a:p>
            <a:r>
              <a:rPr lang="en-SG" dirty="0"/>
              <a:t>Precision (true positives / predicted positives) </a:t>
            </a:r>
          </a:p>
          <a:p>
            <a:r>
              <a:rPr lang="en-SG" dirty="0"/>
              <a:t>= TP / TP + FP</a:t>
            </a:r>
          </a:p>
          <a:p>
            <a:endParaRPr lang="en-SG" dirty="0"/>
          </a:p>
          <a:p>
            <a:r>
              <a:rPr lang="en-SG" dirty="0"/>
              <a:t>Sensitivity aka Recall (true positives / all actual positives) </a:t>
            </a:r>
          </a:p>
          <a:p>
            <a:r>
              <a:rPr lang="en-SG" dirty="0"/>
              <a:t>= TP / TP + FN</a:t>
            </a:r>
          </a:p>
          <a:p>
            <a:endParaRPr lang="en-SG" dirty="0"/>
          </a:p>
          <a:p>
            <a:r>
              <a:rPr lang="en-SG" dirty="0"/>
              <a:t>Specificity (true negatives / all actual negatives) </a:t>
            </a:r>
          </a:p>
          <a:p>
            <a:r>
              <a:rPr lang="en-SG" dirty="0"/>
              <a:t>=TN / TN + FP</a:t>
            </a:r>
          </a:p>
          <a:p>
            <a:endParaRPr lang="en-SG" dirty="0"/>
          </a:p>
          <a:p>
            <a:endParaRPr lang="en-SG" dirty="0"/>
          </a:p>
          <a:p>
            <a:r>
              <a:rPr lang="en-SG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Layer (type) Output Shape Param # </a:t>
            </a:r>
          </a:p>
          <a:p>
            <a:r>
              <a:rPr lang="en-SG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================================================================= </a:t>
            </a:r>
          </a:p>
          <a:p>
            <a:r>
              <a:rPr lang="en-SG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dense (Dense) (None, 50) 1450 </a:t>
            </a:r>
          </a:p>
          <a:p>
            <a:r>
              <a:rPr lang="en-SG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dense_1 (Dense) (None, 30) 1530 </a:t>
            </a:r>
          </a:p>
          <a:p>
            <a:r>
              <a:rPr lang="en-SG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dense_2 (Dense) (None, 2) 62 </a:t>
            </a:r>
          </a:p>
          <a:p>
            <a:r>
              <a:rPr lang="en-SG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================================================================= </a:t>
            </a:r>
          </a:p>
          <a:p>
            <a:r>
              <a:rPr lang="en-SG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Total params: 3,042 Trainable params: 3,042 Non-trainable params: 0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6B369-1A06-461C-9FB1-04FF5264111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26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https://towardsdatascience.com/understanding-auc-roc-curve-68b2303cc9c5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6B369-1A06-461C-9FB1-04FF5264111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88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6B369-1A06-461C-9FB1-04FF5264111C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96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45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16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062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21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63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11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684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7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26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591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9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336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89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73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6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467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66B4-039D-478D-92D5-C468FBE841B9}" type="datetimeFigureOut">
              <a:rPr lang="en-SG" smtClean="0"/>
              <a:t>19/3/2022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86CA08-F82D-498D-9713-4F3614FABD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5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BD0D-2C85-4C13-8860-79B83AAD7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Capstone: </a:t>
            </a:r>
            <a:br>
              <a:rPr lang="en-SG" dirty="0"/>
            </a:br>
            <a:r>
              <a:rPr lang="en-SG" dirty="0"/>
              <a:t>Credit Card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81D5-0FD4-4464-9F31-14D3227A7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Presenter: Yap Yeong Cherng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829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4656-2EB3-4960-9800-E1810F62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E9D0-784E-46A5-BBEF-4545611A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772" y="2565942"/>
            <a:ext cx="5817476" cy="3901547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Challenges:</a:t>
            </a:r>
          </a:p>
          <a:p>
            <a:r>
              <a:rPr lang="en-SG" dirty="0"/>
              <a:t>Hidden column naming due to privacy</a:t>
            </a:r>
          </a:p>
          <a:p>
            <a:endParaRPr lang="en-SG" b="1" dirty="0"/>
          </a:p>
          <a:p>
            <a:endParaRPr lang="en-SG" b="1" dirty="0"/>
          </a:p>
          <a:p>
            <a:r>
              <a:rPr lang="en-SG" b="1" dirty="0"/>
              <a:t>Next Steps:</a:t>
            </a:r>
          </a:p>
          <a:p>
            <a:r>
              <a:rPr lang="en-SG"/>
              <a:t>Domain expert</a:t>
            </a:r>
            <a:endParaRPr lang="en-SG" dirty="0"/>
          </a:p>
          <a:p>
            <a:r>
              <a:rPr lang="en-SG" dirty="0"/>
              <a:t>To further test other classifiers and combinations</a:t>
            </a:r>
          </a:p>
          <a:p>
            <a:r>
              <a:rPr lang="en-SG" dirty="0"/>
              <a:t>Increase number of actual fraud data</a:t>
            </a:r>
          </a:p>
          <a:p>
            <a:r>
              <a:rPr lang="en-SG" dirty="0"/>
              <a:t>Once model is better trained, it can be used to warn the financial institutes of potential future fraud cases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8F3D9-4EAF-45E9-AC07-9E7A927E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" y="2381114"/>
            <a:ext cx="2571256" cy="3282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99057-9BB7-4CDD-8BE7-5DD58A608E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841"/>
          <a:stretch/>
        </p:blipFill>
        <p:spPr>
          <a:xfrm>
            <a:off x="2704043" y="3105807"/>
            <a:ext cx="2710286" cy="255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86C659-A2C1-4360-B68B-14B0A16E31E1}"/>
              </a:ext>
            </a:extLst>
          </p:cNvPr>
          <p:cNvSpPr txBox="1">
            <a:spLocks/>
          </p:cNvSpPr>
          <p:nvPr/>
        </p:nvSpPr>
        <p:spPr>
          <a:xfrm>
            <a:off x="2964979" y="2737424"/>
            <a:ext cx="2527738" cy="399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Actual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0FB8B6-0831-4FDF-AE9C-6B9D6DF9BA37}"/>
              </a:ext>
            </a:extLst>
          </p:cNvPr>
          <p:cNvSpPr txBox="1">
            <a:spLocks/>
          </p:cNvSpPr>
          <p:nvPr/>
        </p:nvSpPr>
        <p:spPr>
          <a:xfrm>
            <a:off x="2438399" y="1304815"/>
            <a:ext cx="5639840" cy="309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Voting Classifier provided the best results </a:t>
            </a:r>
          </a:p>
          <a:p>
            <a:r>
              <a:rPr lang="en-SG" dirty="0"/>
              <a:t>Able to predict majority of fraud cases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642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575C-63DA-4A9A-B7AD-5D07CE32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EF7A2-32E2-4D21-A831-26A7BDB1E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30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F39E-C98E-4782-AA36-DE98C1F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54B2-0B8D-4254-9D92-25B38694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REC Solar Pte Ltd</a:t>
            </a:r>
          </a:p>
          <a:p>
            <a:pPr lvl="1"/>
            <a:r>
              <a:rPr lang="en-SG" dirty="0"/>
              <a:t>Industrialization, Process Engineer</a:t>
            </a:r>
          </a:p>
          <a:p>
            <a:endParaRPr lang="en-SG" dirty="0"/>
          </a:p>
          <a:p>
            <a:r>
              <a:rPr lang="en-SG" dirty="0"/>
              <a:t>Student in Institute of Data</a:t>
            </a:r>
          </a:p>
          <a:p>
            <a:pPr lvl="1"/>
            <a:r>
              <a:rPr lang="en-SG" dirty="0"/>
              <a:t>Looking to involve data science into future career</a:t>
            </a:r>
          </a:p>
          <a:p>
            <a:endParaRPr lang="en-SG" dirty="0"/>
          </a:p>
          <a:p>
            <a:r>
              <a:rPr lang="en-SG" dirty="0"/>
              <a:t>University of Technology, Sydney</a:t>
            </a:r>
          </a:p>
          <a:p>
            <a:pPr lvl="1"/>
            <a:r>
              <a:rPr lang="en-SG" dirty="0"/>
              <a:t>Bachelor of Science (Physics and Advanced Materials)</a:t>
            </a:r>
          </a:p>
          <a:p>
            <a:r>
              <a:rPr lang="en-SG" dirty="0"/>
              <a:t>Republic Polytechnic</a:t>
            </a:r>
          </a:p>
          <a:p>
            <a:pPr lvl="1"/>
            <a:r>
              <a:rPr lang="en-SG" dirty="0"/>
              <a:t>Diploma in Material Science</a:t>
            </a:r>
          </a:p>
        </p:txBody>
      </p:sp>
    </p:spTree>
    <p:extLst>
      <p:ext uri="{BB962C8B-B14F-4D97-AF65-F5344CB8AC3E}">
        <p14:creationId xmlns:p14="http://schemas.microsoft.com/office/powerpoint/2010/main" val="380107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3119-615B-4E94-861A-C1DCEAD4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Context / Data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42BA-A12F-445E-8D55-480892F4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Credit card fraud</a:t>
            </a:r>
          </a:p>
          <a:p>
            <a:r>
              <a:rPr lang="en-SG" dirty="0"/>
              <a:t>In 2019, fraud losses reached $28 billion with USA alone, responsible for more than a third of total global loss. </a:t>
            </a:r>
          </a:p>
          <a:p>
            <a:r>
              <a:rPr lang="en-SG" dirty="0"/>
              <a:t>With the Coronavirus pandemic and fraud attacks becoming more successful, there is a fuelling growth in card fraud and this trend is expected to grow over the coming years.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Can we use a model to predict who would likely become targets of fraud ?</a:t>
            </a:r>
          </a:p>
        </p:txBody>
      </p:sp>
    </p:spTree>
    <p:extLst>
      <p:ext uri="{BB962C8B-B14F-4D97-AF65-F5344CB8AC3E}">
        <p14:creationId xmlns:p14="http://schemas.microsoft.com/office/powerpoint/2010/main" val="30190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7E1F-F0FE-446B-A924-1E681AA8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F5137-C8F6-4065-8E66-8CC11AE36D96}"/>
              </a:ext>
            </a:extLst>
          </p:cNvPr>
          <p:cNvSpPr txBox="1"/>
          <p:nvPr/>
        </p:nvSpPr>
        <p:spPr>
          <a:xfrm>
            <a:off x="659585" y="3537544"/>
            <a:ext cx="2233449" cy="584775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1)Data Cleaning 2)EDA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C35B8-1539-4356-96B9-1619EE246C47}"/>
              </a:ext>
            </a:extLst>
          </p:cNvPr>
          <p:cNvSpPr txBox="1"/>
          <p:nvPr/>
        </p:nvSpPr>
        <p:spPr>
          <a:xfrm>
            <a:off x="3329847" y="2317312"/>
            <a:ext cx="2553852" cy="1815882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1) Decision Tree</a:t>
            </a:r>
          </a:p>
          <a:p>
            <a:r>
              <a:rPr lang="en-SG" sz="1600" dirty="0"/>
              <a:t>2) Random Forest</a:t>
            </a:r>
          </a:p>
          <a:p>
            <a:r>
              <a:rPr lang="en-SG" sz="1600" dirty="0"/>
              <a:t>3) AdaBoost</a:t>
            </a:r>
          </a:p>
          <a:p>
            <a:r>
              <a:rPr lang="en-SG" sz="1600" dirty="0"/>
              <a:t>4) Sequential</a:t>
            </a:r>
          </a:p>
          <a:p>
            <a:r>
              <a:rPr lang="en-SG" sz="1600" dirty="0"/>
              <a:t>5) Voting </a:t>
            </a:r>
          </a:p>
          <a:p>
            <a:r>
              <a:rPr lang="en-SG" sz="1600" dirty="0"/>
              <a:t>	(Decision Tree / 	Random Forest)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C5A512-BEDD-4675-B1F2-2BFBE080ACC4}"/>
              </a:ext>
            </a:extLst>
          </p:cNvPr>
          <p:cNvSpPr/>
          <p:nvPr/>
        </p:nvSpPr>
        <p:spPr>
          <a:xfrm>
            <a:off x="1950440" y="4212682"/>
            <a:ext cx="1852529" cy="266659"/>
          </a:xfrm>
          <a:prstGeom prst="rightArrow">
            <a:avLst>
              <a:gd name="adj1" fmla="val 50000"/>
              <a:gd name="adj2" fmla="val 207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C0E2A8-3B21-4D9D-B5A1-5D2AF8F835EC}"/>
              </a:ext>
            </a:extLst>
          </p:cNvPr>
          <p:cNvSpPr/>
          <p:nvPr/>
        </p:nvSpPr>
        <p:spPr>
          <a:xfrm>
            <a:off x="4957434" y="4212681"/>
            <a:ext cx="1852529" cy="266659"/>
          </a:xfrm>
          <a:prstGeom prst="rightArrow">
            <a:avLst>
              <a:gd name="adj1" fmla="val 50000"/>
              <a:gd name="adj2" fmla="val 207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537E45-0D15-45E7-8C77-1791D7CC9FB5}"/>
              </a:ext>
            </a:extLst>
          </p:cNvPr>
          <p:cNvSpPr/>
          <p:nvPr/>
        </p:nvSpPr>
        <p:spPr>
          <a:xfrm>
            <a:off x="7588892" y="4215467"/>
            <a:ext cx="1852529" cy="266659"/>
          </a:xfrm>
          <a:prstGeom prst="rightArrow">
            <a:avLst>
              <a:gd name="adj1" fmla="val 50000"/>
              <a:gd name="adj2" fmla="val 207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85A73-6500-4826-9A76-24033409228A}"/>
              </a:ext>
            </a:extLst>
          </p:cNvPr>
          <p:cNvSpPr txBox="1"/>
          <p:nvPr/>
        </p:nvSpPr>
        <p:spPr>
          <a:xfrm>
            <a:off x="6130251" y="2152520"/>
            <a:ext cx="2609380" cy="2062103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1)Forward Feature 	Selection</a:t>
            </a:r>
          </a:p>
          <a:p>
            <a:r>
              <a:rPr lang="en-SG" sz="1600" dirty="0"/>
              <a:t>2)Check model 	performance</a:t>
            </a:r>
          </a:p>
          <a:p>
            <a:r>
              <a:rPr lang="en-SG" sz="1600" dirty="0"/>
              <a:t>	- Confusion Matrix </a:t>
            </a:r>
          </a:p>
          <a:p>
            <a:r>
              <a:rPr lang="en-SG" sz="1600" dirty="0"/>
              <a:t>	-ROC curve</a:t>
            </a:r>
          </a:p>
          <a:p>
            <a:r>
              <a:rPr lang="en-SG" sz="1600" dirty="0"/>
              <a:t>3)Hyperparameters 	tuning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FF480-2CE2-43B7-8552-0170CBE8D97E}"/>
              </a:ext>
            </a:extLst>
          </p:cNvPr>
          <p:cNvSpPr txBox="1"/>
          <p:nvPr/>
        </p:nvSpPr>
        <p:spPr>
          <a:xfrm>
            <a:off x="9662139" y="3548419"/>
            <a:ext cx="1886605" cy="830997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1) Best Model 	testing</a:t>
            </a:r>
          </a:p>
          <a:p>
            <a:r>
              <a:rPr lang="en-SG" sz="1600" dirty="0"/>
              <a:t>2) Verification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B9017-3EA4-49A7-B92E-B7ADF6EC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553" y="4763861"/>
            <a:ext cx="6962775" cy="15430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3B4498-FDA5-439E-A84A-EE21B44876CB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7434941" y="4214623"/>
            <a:ext cx="0" cy="54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0E9E5820-6C4E-43D7-972D-0BAF791DECBC}"/>
              </a:ext>
            </a:extLst>
          </p:cNvPr>
          <p:cNvSpPr/>
          <p:nvPr/>
        </p:nvSpPr>
        <p:spPr>
          <a:xfrm flipH="1">
            <a:off x="3918856" y="1638300"/>
            <a:ext cx="2879268" cy="5388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1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C90C-A2F4-4770-8F18-B24C28A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/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13FFC-AF6B-40AD-B17C-0B23608E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5021"/>
            <a:ext cx="8915400" cy="4807653"/>
          </a:xfrm>
        </p:spPr>
        <p:txBody>
          <a:bodyPr>
            <a:normAutofit/>
          </a:bodyPr>
          <a:lstStyle/>
          <a:p>
            <a:r>
              <a:rPr lang="en-SG" dirty="0"/>
              <a:t>Credit card fraud dataset from Kaggle</a:t>
            </a:r>
          </a:p>
          <a:p>
            <a:r>
              <a:rPr lang="en-SG" dirty="0"/>
              <a:t>28 features (V1-V28)</a:t>
            </a:r>
          </a:p>
          <a:p>
            <a:pPr lvl="1"/>
            <a:r>
              <a:rPr lang="en-SG" dirty="0"/>
              <a:t>Standardised</a:t>
            </a:r>
          </a:p>
          <a:p>
            <a:r>
              <a:rPr lang="en-SG" dirty="0"/>
              <a:t>284807 rows , 31 columns</a:t>
            </a:r>
          </a:p>
          <a:p>
            <a:endParaRPr lang="en-SG" dirty="0"/>
          </a:p>
          <a:p>
            <a:r>
              <a:rPr lang="en-SG" dirty="0"/>
              <a:t>Fraud: 492</a:t>
            </a:r>
          </a:p>
          <a:p>
            <a:r>
              <a:rPr lang="en-SG" dirty="0"/>
              <a:t>No Fraud: 284315</a:t>
            </a:r>
          </a:p>
          <a:p>
            <a:pPr lvl="1"/>
            <a:r>
              <a:rPr lang="en-SG" dirty="0"/>
              <a:t>Split train test with test size 0.2</a:t>
            </a:r>
          </a:p>
          <a:p>
            <a:endParaRPr lang="en-SG" dirty="0"/>
          </a:p>
          <a:p>
            <a:r>
              <a:rPr lang="en-SG" dirty="0"/>
              <a:t>Split / randomise into smaller data set</a:t>
            </a:r>
          </a:p>
          <a:p>
            <a:r>
              <a:rPr lang="en-SG" dirty="0"/>
              <a:t>Fraud: 164</a:t>
            </a:r>
          </a:p>
          <a:p>
            <a:r>
              <a:rPr lang="en-SG" dirty="0"/>
              <a:t>No Fraud: 500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E291C-F2CC-4C0B-A0ED-3C2A801A6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219" y="261937"/>
            <a:ext cx="30861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A1BE-88F6-497E-8AEC-C30CDA36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9011" y="640152"/>
            <a:ext cx="1157453" cy="1280890"/>
          </a:xfrm>
        </p:spPr>
        <p:txBody>
          <a:bodyPr/>
          <a:lstStyle/>
          <a:p>
            <a:r>
              <a:rPr lang="en-SG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CE9E-35DF-4E31-9722-2F96C377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937" y="1921042"/>
            <a:ext cx="3785128" cy="3777622"/>
          </a:xfrm>
        </p:spPr>
        <p:txBody>
          <a:bodyPr/>
          <a:lstStyle/>
          <a:p>
            <a:r>
              <a:rPr lang="en-SG" dirty="0"/>
              <a:t>Attempted to remove outliers with original dataset</a:t>
            </a:r>
          </a:p>
          <a:p>
            <a:pPr lvl="1"/>
            <a:r>
              <a:rPr lang="en-SG" dirty="0"/>
              <a:t>Resulted in removal of majority of fraud data</a:t>
            </a:r>
          </a:p>
          <a:p>
            <a:endParaRPr lang="en-SG" dirty="0"/>
          </a:p>
          <a:p>
            <a:r>
              <a:rPr lang="en-SG" dirty="0"/>
              <a:t>Features comparison against no fraud (0) and fraud (1)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896601-CA36-4BDC-96D3-8B18199E1CD0}"/>
              </a:ext>
            </a:extLst>
          </p:cNvPr>
          <p:cNvGrpSpPr/>
          <p:nvPr/>
        </p:nvGrpSpPr>
        <p:grpSpPr>
          <a:xfrm>
            <a:off x="146957" y="114300"/>
            <a:ext cx="8187851" cy="6687266"/>
            <a:chOff x="2977453" y="0"/>
            <a:chExt cx="818785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B024ED-C1C0-451D-A48E-E552FFF08632}"/>
                </a:ext>
              </a:extLst>
            </p:cNvPr>
            <p:cNvSpPr/>
            <p:nvPr/>
          </p:nvSpPr>
          <p:spPr>
            <a:xfrm>
              <a:off x="2977453" y="0"/>
              <a:ext cx="8187851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5D194E-3113-4D76-91AF-359178A97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6388" y="0"/>
              <a:ext cx="8138916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749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054B-D1F7-49C3-B478-32F8EFAB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04" y="463747"/>
            <a:ext cx="2300249" cy="1280890"/>
          </a:xfrm>
        </p:spPr>
        <p:txBody>
          <a:bodyPr/>
          <a:lstStyle/>
          <a:p>
            <a:r>
              <a:rPr lang="en-SG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016D-BB67-42D3-9F29-6FDAFC49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787" y="1170878"/>
            <a:ext cx="2432956" cy="5409536"/>
          </a:xfrm>
        </p:spPr>
        <p:txBody>
          <a:bodyPr>
            <a:normAutofit lnSpcReduction="10000"/>
          </a:bodyPr>
          <a:lstStyle/>
          <a:p>
            <a:r>
              <a:rPr lang="en-SG" dirty="0"/>
              <a:t>Training on smaller dataset</a:t>
            </a:r>
          </a:p>
          <a:p>
            <a:pPr lvl="1"/>
            <a:r>
              <a:rPr lang="en-SG" dirty="0"/>
              <a:t>Random forest</a:t>
            </a:r>
          </a:p>
          <a:p>
            <a:pPr lvl="1"/>
            <a:r>
              <a:rPr lang="en-SG" dirty="0"/>
              <a:t>Decision Tree</a:t>
            </a:r>
          </a:p>
          <a:p>
            <a:pPr lvl="1"/>
            <a:r>
              <a:rPr lang="en-SG" dirty="0"/>
              <a:t>AdaBoost</a:t>
            </a:r>
          </a:p>
          <a:p>
            <a:pPr lvl="1"/>
            <a:r>
              <a:rPr lang="en-SG" dirty="0"/>
              <a:t>Sequential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Testing on larger dataset</a:t>
            </a:r>
          </a:p>
          <a:p>
            <a:r>
              <a:rPr lang="en-SG" dirty="0"/>
              <a:t>Misclassification:</a:t>
            </a:r>
          </a:p>
          <a:p>
            <a:pPr lvl="1"/>
            <a:r>
              <a:rPr lang="en-SG" dirty="0"/>
              <a:t>Random Forest</a:t>
            </a:r>
          </a:p>
          <a:p>
            <a:r>
              <a:rPr lang="en-SG" dirty="0"/>
              <a:t>Precision:</a:t>
            </a:r>
          </a:p>
          <a:p>
            <a:pPr lvl="1"/>
            <a:r>
              <a:rPr lang="en-SG" dirty="0"/>
              <a:t>Sequential</a:t>
            </a:r>
          </a:p>
          <a:p>
            <a:r>
              <a:rPr lang="en-SG" dirty="0"/>
              <a:t>Sensitivity:</a:t>
            </a:r>
          </a:p>
          <a:p>
            <a:pPr lvl="1"/>
            <a:r>
              <a:rPr lang="en-SG" dirty="0"/>
              <a:t>Decision Tree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25171-70CB-4F42-81D7-912EAEEDD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643"/>
            <a:ext cx="2390792" cy="3120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EE910-8B2C-4D76-B5E7-C0A8BEA2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588" y="241642"/>
            <a:ext cx="2414078" cy="3120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B9696-7F7F-4807-843E-E0700F431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113" y="3605149"/>
            <a:ext cx="2443011" cy="2967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52CB4A-9ACA-4D13-A1C5-0E80A127E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605149"/>
            <a:ext cx="2390792" cy="2967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8EA20C-F2B1-4D0C-A4EF-142BC0E82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5525" y="241642"/>
            <a:ext cx="2467425" cy="3120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B712D-72A7-4488-8932-A028A7B75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4445" y="3605149"/>
            <a:ext cx="2429586" cy="2967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1E80A9-73A2-42E5-A4BB-B515F4FAD0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1809" y="241642"/>
            <a:ext cx="2397991" cy="3120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F130C1-1A12-4E2C-8915-AC02D4F11C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4352" y="3605148"/>
            <a:ext cx="2414861" cy="2967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41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A1CE-D6BC-4582-A2CD-493DE312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ROC curve comparison between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A364-33C6-4BFD-B712-7D2DDD5F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367" y="2133600"/>
            <a:ext cx="3587246" cy="3777622"/>
          </a:xfrm>
        </p:spPr>
        <p:txBody>
          <a:bodyPr/>
          <a:lstStyle/>
          <a:p>
            <a:r>
              <a:rPr lang="en-SG" dirty="0"/>
              <a:t>3 out of 4 classifiers showing above 0.9 score</a:t>
            </a:r>
          </a:p>
          <a:p>
            <a:pPr lvl="1"/>
            <a:r>
              <a:rPr lang="en-SG" dirty="0"/>
              <a:t>Better at distinguishing positive / negative class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r>
              <a:rPr lang="en-SG" dirty="0"/>
              <a:t>AdaBoost showing lowest score for ROC curve of 0.78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D4C1E-A7B0-4F61-81F0-1CBFE057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57" y="2133600"/>
            <a:ext cx="72961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33A7-7932-4308-BE3F-01DFB5EB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Voting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B55E-25E6-43AB-9439-3F378AA2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594624"/>
            <a:ext cx="8911687" cy="4316598"/>
          </a:xfrm>
        </p:spPr>
        <p:txBody>
          <a:bodyPr/>
          <a:lstStyle/>
          <a:p>
            <a:r>
              <a:rPr lang="en-SG" dirty="0"/>
              <a:t>Voting Classifier</a:t>
            </a:r>
          </a:p>
          <a:p>
            <a:pPr lvl="1"/>
            <a:r>
              <a:rPr lang="en-SG" dirty="0"/>
              <a:t>(Decision Tree and Random Forest)</a:t>
            </a:r>
          </a:p>
          <a:p>
            <a:r>
              <a:rPr lang="en-SG" dirty="0"/>
              <a:t>Lowest misclassification </a:t>
            </a:r>
          </a:p>
          <a:p>
            <a:r>
              <a:rPr lang="en-SG" dirty="0"/>
              <a:t>High specificity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ABAE0-ADF9-4D6E-8771-2393B7CC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3" y="3521360"/>
            <a:ext cx="2571256" cy="3289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5EEC6-90B9-40F6-8B09-0243477C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013" y="3521360"/>
            <a:ext cx="2571256" cy="3282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E4CB6-D902-4A45-87F0-433DD25B2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909" y="3521360"/>
            <a:ext cx="5831505" cy="3279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50157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1202</TotalTime>
  <Words>602</Words>
  <Application>Microsoft Office PowerPoint</Application>
  <PresentationFormat>Widescreen</PresentationFormat>
  <Paragraphs>127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3</vt:lpstr>
      <vt:lpstr>Wisp</vt:lpstr>
      <vt:lpstr>Capstone:  Credit Card Fraud detection</vt:lpstr>
      <vt:lpstr>Biography</vt:lpstr>
      <vt:lpstr>Business Context / Data Question</vt:lpstr>
      <vt:lpstr>Design</vt:lpstr>
      <vt:lpstr>Data / EDA</vt:lpstr>
      <vt:lpstr>EDA</vt:lpstr>
      <vt:lpstr>Models</vt:lpstr>
      <vt:lpstr>ROC curve comparison between models</vt:lpstr>
      <vt:lpstr>Voting Classifier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Captone:  Credit Card Fraud detection</dc:title>
  <dc:creator>YAP YEONG CHERNG</dc:creator>
  <cp:lastModifiedBy>YAP YEONG CHERNG</cp:lastModifiedBy>
  <cp:revision>18</cp:revision>
  <dcterms:created xsi:type="dcterms:W3CDTF">2022-03-17T13:10:49Z</dcterms:created>
  <dcterms:modified xsi:type="dcterms:W3CDTF">2022-03-19T06:44:41Z</dcterms:modified>
</cp:coreProperties>
</file>