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0829" autoAdjust="0"/>
  </p:normalViewPr>
  <p:slideViewPr>
    <p:cSldViewPr snapToGrid="0">
      <p:cViewPr>
        <p:scale>
          <a:sx n="75" d="100"/>
          <a:sy n="75" d="100"/>
        </p:scale>
        <p:origin x="97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6F5A5-111E-4167-A5A1-BA371F5DB486}" type="datetimeFigureOut">
              <a:rPr lang="en-SG" smtClean="0"/>
              <a:t>19/2/2022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84079-DE18-4CC7-B586-0FF9A02A5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2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terms of ratio in this dataset, we can see that females have a higher occurrence of heart disease than males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84079-DE18-4CC7-B586-0FF9A02A5B2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854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TN , FP</a:t>
            </a:r>
          </a:p>
          <a:p>
            <a:r>
              <a:rPr lang="en-US" dirty="0"/>
              <a:t>FN, TP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84079-DE18-4CC7-B586-0FF9A02A5B2B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897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077C-3C50-4876-B369-9F8AC36C1986}" type="datetimeFigureOut">
              <a:rPr lang="en-SG" smtClean="0"/>
              <a:t>18/2/2022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E8C9-B793-44DC-8F36-CC7522CBE340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30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077C-3C50-4876-B369-9F8AC36C1986}" type="datetimeFigureOut">
              <a:rPr lang="en-SG" smtClean="0"/>
              <a:t>18/2/2022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E8C9-B793-44DC-8F36-CC7522CBE3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388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077C-3C50-4876-B369-9F8AC36C1986}" type="datetimeFigureOut">
              <a:rPr lang="en-SG" smtClean="0"/>
              <a:t>18/2/2022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E8C9-B793-44DC-8F36-CC7522CBE3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139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077C-3C50-4876-B369-9F8AC36C1986}" type="datetimeFigureOut">
              <a:rPr lang="en-SG" smtClean="0"/>
              <a:t>18/2/2022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E8C9-B793-44DC-8F36-CC7522CBE3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984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077C-3C50-4876-B369-9F8AC36C1986}" type="datetimeFigureOut">
              <a:rPr lang="en-SG" smtClean="0"/>
              <a:t>18/2/2022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E8C9-B793-44DC-8F36-CC7522CBE340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05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077C-3C50-4876-B369-9F8AC36C1986}" type="datetimeFigureOut">
              <a:rPr lang="en-SG" smtClean="0"/>
              <a:t>18/2/2022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E8C9-B793-44DC-8F36-CC7522CBE3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104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077C-3C50-4876-B369-9F8AC36C1986}" type="datetimeFigureOut">
              <a:rPr lang="en-SG" smtClean="0"/>
              <a:t>18/2/2022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E8C9-B793-44DC-8F36-CC7522CBE3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153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077C-3C50-4876-B369-9F8AC36C1986}" type="datetimeFigureOut">
              <a:rPr lang="en-SG" smtClean="0"/>
              <a:t>18/2/2022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E8C9-B793-44DC-8F36-CC7522CBE3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777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077C-3C50-4876-B369-9F8AC36C1986}" type="datetimeFigureOut">
              <a:rPr lang="en-SG" smtClean="0"/>
              <a:t>18/2/2022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E8C9-B793-44DC-8F36-CC7522CBE3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507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82077C-3C50-4876-B369-9F8AC36C1986}" type="datetimeFigureOut">
              <a:rPr lang="en-SG" smtClean="0"/>
              <a:t>18/2/2022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E2E8C9-B793-44DC-8F36-CC7522CBE3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95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077C-3C50-4876-B369-9F8AC36C1986}" type="datetimeFigureOut">
              <a:rPr lang="en-SG" smtClean="0"/>
              <a:t>18/2/2022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E8C9-B793-44DC-8F36-CC7522CBE3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08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82077C-3C50-4876-B369-9F8AC36C1986}" type="datetimeFigureOut">
              <a:rPr lang="en-SG" smtClean="0"/>
              <a:t>18/2/2022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E2E8C9-B793-44DC-8F36-CC7522CBE340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9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onitf/heart-disease-uci" TargetMode="External"/><Relationship Id="rId2" Type="http://schemas.openxmlformats.org/officeDocument/2006/relationships/hyperlink" Target="https://www.kaggle.com/fedesoriano/heart-failure-predi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8416-0245-442B-A76C-33E2F1216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9D796-248A-4A7F-A6BA-860EBBA21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Heart Disease prediction</a:t>
            </a:r>
          </a:p>
          <a:p>
            <a:endParaRPr lang="en-US" dirty="0"/>
          </a:p>
          <a:p>
            <a:r>
              <a:rPr lang="en-US" dirty="0"/>
              <a:t>Yap Yeong Cherng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5007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8553-EE8B-4808-9EA3-E47189CC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/ Dataset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62E1E-30A5-47D1-9747-D63B6856C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8074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Heart diseases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Taking an estimated 17.9million lives each year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Can we predict who is likely to have heart failure 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 early health care to possibly prevent or provide early healthcare</a:t>
            </a:r>
          </a:p>
          <a:p>
            <a:pPr marL="0" indent="0">
              <a:buNone/>
            </a:pPr>
            <a:endParaRPr lang="en-SG" dirty="0">
              <a:hlinkClick r:id="rId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SG" dirty="0">
              <a:hlinkClick r:id="rId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SG" dirty="0">
              <a:hlinkClick r:id="rId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SG" dirty="0">
              <a:hlinkClick r:id="rId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SG" dirty="0">
                <a:hlinkClick r:id="rId3"/>
              </a:rPr>
              <a:t>https://www.kaggle.com/ronitf/heart-disease-uci</a:t>
            </a:r>
            <a:endParaRPr lang="en-SG" dirty="0"/>
          </a:p>
          <a:p>
            <a:pPr>
              <a:buFont typeface="Wingdings" panose="05000000000000000000" pitchFamily="2" charset="2"/>
              <a:buChar char="§"/>
            </a:pPr>
            <a:r>
              <a:rPr lang="en-SG" dirty="0"/>
              <a:t>https://www.who.int/health-topics/cardiovascular-diseases#tab=tab_1</a:t>
            </a:r>
          </a:p>
        </p:txBody>
      </p:sp>
    </p:spTree>
    <p:extLst>
      <p:ext uri="{BB962C8B-B14F-4D97-AF65-F5344CB8AC3E}">
        <p14:creationId xmlns:p14="http://schemas.microsoft.com/office/powerpoint/2010/main" val="298014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A42C-874E-48BD-A903-A7A1B3E7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S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ACBDEE-726B-4B3E-B8D9-B1B52CFCC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63640" cy="402336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SG" sz="1200" dirty="0"/>
              <a:t>age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SG" sz="1200" dirty="0"/>
              <a:t>sex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SG" sz="1200" dirty="0"/>
              <a:t>chest pain type (4 values)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SG" sz="1200" dirty="0"/>
              <a:t>resting blood pressure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SG" sz="1200" dirty="0"/>
              <a:t>serum </a:t>
            </a:r>
            <a:r>
              <a:rPr lang="en-SG" sz="1200" dirty="0" err="1"/>
              <a:t>cholestoral</a:t>
            </a:r>
            <a:r>
              <a:rPr lang="en-SG" sz="1200" dirty="0"/>
              <a:t> in mg/dl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SG" sz="1200" dirty="0"/>
              <a:t>fasting blood sugar &gt; 120 mg/dl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SG" sz="1200" dirty="0"/>
              <a:t>resting electrocardiographic results (values 0,1,2)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SG" sz="1200" dirty="0"/>
              <a:t>maximum heart rate achieved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SG" sz="1200" dirty="0"/>
              <a:t>exercise induced angina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SG" sz="1200" dirty="0" err="1"/>
              <a:t>oldpeak</a:t>
            </a:r>
            <a:r>
              <a:rPr lang="en-SG" sz="1200" dirty="0"/>
              <a:t> = ST depression induced by exercise relative to rest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SG" sz="1200" dirty="0"/>
              <a:t>the slope of the peak exercise ST segment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SG" sz="1200" dirty="0"/>
              <a:t>number of major vessels (0-3) </a:t>
            </a:r>
            <a:r>
              <a:rPr lang="en-SG" sz="1200" dirty="0" err="1"/>
              <a:t>colored</a:t>
            </a:r>
            <a:r>
              <a:rPr lang="en-SG" sz="1200" dirty="0"/>
              <a:t> by </a:t>
            </a:r>
            <a:r>
              <a:rPr lang="en-SG" sz="1200" dirty="0" err="1"/>
              <a:t>flourosopy</a:t>
            </a:r>
            <a:endParaRPr lang="en-SG" sz="12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SG" sz="1200" dirty="0" err="1"/>
              <a:t>thal</a:t>
            </a:r>
            <a:r>
              <a:rPr lang="en-SG" sz="1200" dirty="0"/>
              <a:t>: 3 = normal; 6 = fixed defect; 7 = reversable defect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SG" sz="1200" dirty="0"/>
              <a:t>Target: 0 = no heart disease; 1 = heart disease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F43C6F-6D45-4B03-AA22-3813DEDE8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199" y="1855580"/>
            <a:ext cx="3644805" cy="434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7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E58E-594A-404A-B497-E0BB43E5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D0E1C-1952-4FFB-9B19-1FC648528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261360" cy="402336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SG" dirty="0" err="1"/>
              <a:t>Standardscaler</a:t>
            </a:r>
            <a:r>
              <a:rPr lang="en-SG" dirty="0"/>
              <a:t> used to standardize the data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SG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SG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SG" dirty="0"/>
              <a:t>Males account for most of the patients in this data set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30F74-34D2-4340-B08E-582BFBAF4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680" y="73111"/>
            <a:ext cx="7467600" cy="67848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8B41C7-AADD-41F3-84F3-BBA8C48B9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" y="3889039"/>
            <a:ext cx="3227070" cy="21053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016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AD54-4A03-4E85-9BD5-FA5ADD89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fitting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7236C-C080-4508-85B1-154438921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920" y="5933440"/>
            <a:ext cx="10058400" cy="406400"/>
          </a:xfrm>
        </p:spPr>
        <p:txBody>
          <a:bodyPr/>
          <a:lstStyle/>
          <a:p>
            <a:r>
              <a:rPr lang="en-SG" dirty="0"/>
              <a:t>Accuracy: 0.7895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FCC2333-CCD7-4E90-95CB-F23F27D19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7525"/>
            <a:ext cx="12192000" cy="419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54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09E2-BB21-4852-BFBE-CF6FE21C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54523"/>
            <a:ext cx="10058400" cy="1450757"/>
          </a:xfrm>
        </p:spPr>
        <p:txBody>
          <a:bodyPr/>
          <a:lstStyle/>
          <a:p>
            <a:r>
              <a:rPr lang="en-US" dirty="0"/>
              <a:t>Confusion matrix with other classifiers</a:t>
            </a:r>
            <a:endParaRPr lang="en-SG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90F98D8-007B-4A7F-8B2F-468EC0EE2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87" y="2092960"/>
            <a:ext cx="3115641" cy="25777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9EFA52F-2056-4DB9-B87A-53EF47DC1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218" y="2103120"/>
            <a:ext cx="2774560" cy="25777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0EB318B-8572-4C29-9974-3F4D63C95C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25" y="2110424"/>
            <a:ext cx="2540859" cy="25936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19A5B3C4-8822-4C40-AA17-F216859E0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713" y="2113280"/>
            <a:ext cx="2877687" cy="25879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2ABB95-40A8-4CAD-97E0-2B4FAB040DA6}"/>
              </a:ext>
            </a:extLst>
          </p:cNvPr>
          <p:cNvSpPr txBox="1">
            <a:spLocks/>
          </p:cNvSpPr>
          <p:nvPr/>
        </p:nvSpPr>
        <p:spPr>
          <a:xfrm>
            <a:off x="1097280" y="5496560"/>
            <a:ext cx="10058400" cy="3725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Average 81% accuracy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7632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3663-5A40-4D20-8D7F-0AC05A0F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8C67E-4A95-4F53-A177-F55E12C60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current sample size and current models, an average accuracy of 81%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Larger samples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Other features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Yearly sample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Reevaluate / combine models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6F50FA-B0AC-4994-8763-2B718AD4246B}"/>
              </a:ext>
            </a:extLst>
          </p:cNvPr>
          <p:cNvSpPr txBox="1">
            <a:spLocks/>
          </p:cNvSpPr>
          <p:nvPr/>
        </p:nvSpPr>
        <p:spPr>
          <a:xfrm>
            <a:off x="1076960" y="218652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What’s next to improve model</a:t>
            </a:r>
            <a:endParaRPr lang="en-S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7880BA-68D1-4F92-9F14-8DD331C676E6}"/>
              </a:ext>
            </a:extLst>
          </p:cNvPr>
          <p:cNvCxnSpPr/>
          <p:nvPr/>
        </p:nvCxnSpPr>
        <p:spPr>
          <a:xfrm>
            <a:off x="1107440" y="3545840"/>
            <a:ext cx="10078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3972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8315</TotalTime>
  <Words>262</Words>
  <Application>Microsoft Office PowerPoint</Application>
  <PresentationFormat>Widescreen</PresentationFormat>
  <Paragraphs>58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Project 3</vt:lpstr>
      <vt:lpstr>Question / Dataset</vt:lpstr>
      <vt:lpstr>Dataset</vt:lpstr>
      <vt:lpstr>Dataset EDA</vt:lpstr>
      <vt:lpstr>Decision Tree fitting</vt:lpstr>
      <vt:lpstr>Confusion matrix with other classifiers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YAP YEONG CHERNG</dc:creator>
  <cp:lastModifiedBy>YAP YEONG CHERNG</cp:lastModifiedBy>
  <cp:revision>2</cp:revision>
  <dcterms:created xsi:type="dcterms:W3CDTF">2022-02-18T15:29:16Z</dcterms:created>
  <dcterms:modified xsi:type="dcterms:W3CDTF">2022-02-24T10:04:30Z</dcterms:modified>
</cp:coreProperties>
</file>