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8" r:id="rId6"/>
    <p:sldId id="259" r:id="rId7"/>
    <p:sldId id="260" r:id="rId8"/>
    <p:sldId id="269" r:id="rId9"/>
    <p:sldId id="262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014067"/>
    <a:srgbClr val="014E7D"/>
    <a:srgbClr val="013657"/>
    <a:srgbClr val="01456F"/>
    <a:srgbClr val="014B79"/>
    <a:srgbClr val="0937C9"/>
    <a:srgbClr val="002774"/>
    <a:srgbClr val="929A4A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74" autoAdjust="0"/>
  </p:normalViewPr>
  <p:slideViewPr>
    <p:cSldViewPr snapToGrid="0" showGuides="1">
      <p:cViewPr varScale="1">
        <p:scale>
          <a:sx n="56" d="100"/>
          <a:sy n="56" d="100"/>
        </p:scale>
        <p:origin x="570" y="114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bg1"/>
                </a:solidFill>
              </a:rPr>
              <a:t>Chart Title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8181975" cy="5191125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10/29/2025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xmlns="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xmlns="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xmlns="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xmlns="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xmlns="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xmlns="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xmlns="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xmlns="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xmlns="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xmlns="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xmlns="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xmlns="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xmlns="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xmlns="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xmlns="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xmlns="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xmlns="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xmlns="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xmlns="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xmlns="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xmlns="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xmlns="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xmlns="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xmlns="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xmlns="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xmlns="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xmlns="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xmlns="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xmlns="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xmlns="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xmlns="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xmlns="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xmlns="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xmlns="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xmlns="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xmlns="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xmlns="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xmlns="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xmlns="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xmlns="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xmlns="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xmlns="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xmlns="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xmlns="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xmlns="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xmlns="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xmlns="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xmlns="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xmlns="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xmlns="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xmlns="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xmlns="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xmlns="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xmlns="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xmlns="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xmlns="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xmlns="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xmlns="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xmlns="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xmlns="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xmlns="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xmlns="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xmlns="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xmlns="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xmlns="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xmlns="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xmlns="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xmlns="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Building image">
            <a:extLst>
              <a:ext uri="{FF2B5EF4-FFF2-40B4-BE49-F238E27FC236}">
                <a16:creationId xmlns:a16="http://schemas.microsoft.com/office/drawing/2014/main" xmlns="" id="{257F6BCE-75BB-4ECD-BEA5-21C36A9CC0E9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/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xmlns="" id="{0E6B042D-E9CB-40E0-AAE9-6AD11F53E0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xmlns="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1683089" cy="1118752"/>
            <a:chOff x="2955850" y="2902286"/>
            <a:chExt cx="1683089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25386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P1</a:t>
              </a:r>
              <a:endParaRPr lang="en-U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683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PHASE ONE PROJECT</a:t>
              </a:r>
              <a:endParaRPr lang="en-US" sz="1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Aviation Safety Analysis</a:t>
            </a:r>
            <a:endParaRPr lang="en-US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Business Understanding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uilding image">
            <a:extLst>
              <a:ext uri="{FF2B5EF4-FFF2-40B4-BE49-F238E27FC236}">
                <a16:creationId xmlns:a16="http://schemas.microsoft.com/office/drawing/2014/main" xmlns="" id="{2D599535-C841-457B-BE92-EECA801ED76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810" r="20810"/>
          <a:stretch>
            <a:fillRect/>
          </a:stretch>
        </p:blipFill>
        <p:spPr/>
      </p:pic>
      <p:sp>
        <p:nvSpPr>
          <p:cNvPr id="10" name="Hexagon 9">
            <a:extLst>
              <a:ext uri="{FF2B5EF4-FFF2-40B4-BE49-F238E27FC236}">
                <a16:creationId xmlns:a16="http://schemas.microsoft.com/office/drawing/2014/main" xmlns="" id="{84367257-921F-4C31-9DD7-8B0616248F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 descr="Company initials and name grouped block">
            <a:extLst>
              <a:ext uri="{FF2B5EF4-FFF2-40B4-BE49-F238E27FC236}">
                <a16:creationId xmlns:a16="http://schemas.microsoft.com/office/drawing/2014/main" xmlns="" id="{91C1EA1C-1F3E-4109-905A-96F1DC0515BC}"/>
              </a:ext>
            </a:extLst>
          </p:cNvPr>
          <p:cNvGrpSpPr/>
          <p:nvPr/>
        </p:nvGrpSpPr>
        <p:grpSpPr>
          <a:xfrm>
            <a:off x="2955850" y="2855631"/>
            <a:ext cx="1706366" cy="1118752"/>
            <a:chOff x="2955850" y="2902286"/>
            <a:chExt cx="1706366" cy="111875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4835BE9C-E4C1-41B7-ACD8-7ABEC8DF5F24}"/>
                </a:ext>
              </a:extLst>
            </p:cNvPr>
            <p:cNvSpPr txBox="1"/>
            <p:nvPr/>
          </p:nvSpPr>
          <p:spPr>
            <a:xfrm>
              <a:off x="3238428" y="2902286"/>
              <a:ext cx="142378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latin typeface="Arial Black" panose="020B0A04020102020204" pitchFamily="34" charset="0"/>
                </a:rPr>
                <a:t>BO</a:t>
              </a:r>
              <a:endParaRPr lang="en-US" sz="6000" b="1" dirty="0">
                <a:latin typeface="Arial Black" panose="020B0A040201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64052DBB-CC72-4F59-92CE-00AB25EFF3F6}"/>
                </a:ext>
              </a:extLst>
            </p:cNvPr>
            <p:cNvSpPr txBox="1"/>
            <p:nvPr/>
          </p:nvSpPr>
          <p:spPr>
            <a:xfrm>
              <a:off x="2955850" y="3713261"/>
              <a:ext cx="15919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Calibri Light" panose="020F0302020204030204" pitchFamily="34" charset="0"/>
                  <a:cs typeface="Calibri Light" panose="020F0302020204030204" pitchFamily="34" charset="0"/>
                </a:rPr>
                <a:t>Business Objectives</a:t>
              </a:r>
              <a:endParaRPr lang="en-US" sz="14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MAIN</a:t>
            </a:r>
            <a:r>
              <a:rPr lang="en-US" b="0" dirty="0" smtClean="0"/>
              <a:t> OBJECTIVES</a:t>
            </a:r>
            <a:endParaRPr lang="en-US" b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- Determine which aircraft makes and models are associated with the fewest accidents.</a:t>
            </a:r>
          </a:p>
          <a:p>
            <a:r>
              <a:rPr lang="en-US" dirty="0"/>
              <a:t>- Identify safety trends across time, category, and injury severity.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Overview</a:t>
            </a:r>
            <a:endParaRPr lang="en-US" b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 smtClean="0"/>
              <a:t>**</a:t>
            </a:r>
            <a:r>
              <a:rPr lang="en-US" b="1" dirty="0"/>
              <a:t>airline_accidents.csv file**</a:t>
            </a:r>
            <a:r>
              <a:rPr lang="en-US" dirty="0"/>
              <a:t> and explore its structure.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398808"/>
            <a:ext cx="4942829" cy="2957542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**Key Questions:**</a:t>
            </a:r>
            <a:endParaRPr lang="en-US" dirty="0"/>
          </a:p>
          <a:p>
            <a:r>
              <a:rPr lang="en-US" dirty="0"/>
              <a:t>1. Which aircraft makes have the lowest accident rates?</a:t>
            </a:r>
          </a:p>
          <a:p>
            <a:r>
              <a:rPr lang="en-US" dirty="0"/>
              <a:t>2. What are the most common causes or conditions associated with accidents?</a:t>
            </a:r>
          </a:p>
          <a:p>
            <a:r>
              <a:rPr lang="en-US" dirty="0"/>
              <a:t>3. How have accident trends changed over </a:t>
            </a:r>
            <a:r>
              <a:rPr lang="en-US" dirty="0" smtClean="0"/>
              <a:t>time?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xmlns="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xmlns="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1241109"/>
            <a:ext cx="5817664" cy="12155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Analysis and Visualization</a:t>
            </a:r>
            <a:endParaRPr lang="en-US" b="0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xmlns="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Data exploration summary</a:t>
            </a:r>
            <a:endParaRPr lang="en-US" dirty="0"/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xmlns="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Top Aircraft Makes by Accident Count</a:t>
            </a:r>
          </a:p>
          <a:p>
            <a:pPr lvl="0"/>
            <a:endParaRPr lang="en-US" dirty="0"/>
          </a:p>
          <a:p>
            <a:pPr marL="0" indent="0">
              <a:buNone/>
            </a:pPr>
            <a:r>
              <a:rPr lang="en-US" dirty="0"/>
              <a:t>2. Aviation Accidents Over Time</a:t>
            </a:r>
          </a:p>
          <a:p>
            <a:pPr marL="0" lv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Distribution of Injury Severity</a:t>
            </a:r>
          </a:p>
          <a:p>
            <a:pPr mar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xmlns="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35" name="Footer Placeholder 34">
            <a:extLst>
              <a:ext uri="{FF2B5EF4-FFF2-40B4-BE49-F238E27FC236}">
                <a16:creationId xmlns:a16="http://schemas.microsoft.com/office/drawing/2014/main" xmlns="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3222" cy="653614"/>
          </a:xfrm>
        </p:spPr>
        <p:txBody>
          <a:bodyPr/>
          <a:lstStyle/>
          <a:p>
            <a:r>
              <a:rPr lang="en-US" b="0" dirty="0" smtClean="0"/>
              <a:t>Chart and Explanation</a:t>
            </a:r>
            <a:endParaRPr lang="en-US" b="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1. Top Aircraft Makes by Accident Count</a:t>
            </a:r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698" y="2500116"/>
            <a:ext cx="5475290" cy="385960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/>
              <a:t># Top 10 Aircraft Makes by Accident Count</a:t>
            </a:r>
          </a:p>
          <a:p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904731" y="2886075"/>
            <a:ext cx="4707225" cy="3232150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30049" y="590739"/>
            <a:ext cx="5475600" cy="781188"/>
          </a:xfrm>
        </p:spPr>
        <p:txBody>
          <a:bodyPr/>
          <a:lstStyle/>
          <a:p>
            <a:r>
              <a:rPr lang="en-US" dirty="0" smtClean="0"/>
              <a:t>Observation and interpretation</a:t>
            </a:r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xmlns="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86713" y="1985828"/>
            <a:ext cx="5475600" cy="4132398"/>
          </a:xfrm>
        </p:spPr>
        <p:txBody>
          <a:bodyPr/>
          <a:lstStyle/>
          <a:p>
            <a:r>
              <a:rPr lang="en-US" dirty="0"/>
              <a:t>Observation: Cessna and Piper dominate the number of recorded accidents, followed by Beech, Bell, and Boeing.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Interpretation: These brands have high accident counts primarily because they manufacture large fleets of small general aviation aircraft. This doesn’t necessarily mean they are unsafe — rather, they are the most widely used.</a:t>
            </a:r>
          </a:p>
          <a:p>
            <a:pPr marL="0" indent="0">
              <a:buClr>
                <a:schemeClr val="accent2"/>
              </a:buClr>
              <a:buNone/>
            </a:pPr>
            <a:endParaRPr lang="en-US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xmlns="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xmlns="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xmlns="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2. Aviation Accidents Over Time</a:t>
            </a:r>
            <a:br>
              <a:rPr lang="en-US" b="0" dirty="0"/>
            </a:br>
            <a:endParaRPr lang="en-US" b="0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xmlns="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Observation and interpretation</a:t>
            </a:r>
          </a:p>
          <a:p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xmlns="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Observation: Accident rates peaked in the late 1960s–1970s, followed by a steady decline.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Interpretation: This trend aligns with technological advances, better training, and stricter safety regulations.</a:t>
            </a:r>
          </a:p>
          <a:p>
            <a:pPr>
              <a:buClr>
                <a:schemeClr val="accent2"/>
              </a:buClr>
            </a:pPr>
            <a:endParaRPr lang="en-US" dirty="0"/>
          </a:p>
        </p:txBody>
      </p:sp>
      <p:graphicFrame>
        <p:nvGraphicFramePr>
          <p:cNvPr id="34" name="Chart Placeholder 24" descr="Cylindrical chart">
            <a:extLst>
              <a:ext uri="{FF2B5EF4-FFF2-40B4-BE49-F238E27FC236}">
                <a16:creationId xmlns:a16="http://schemas.microsoft.com/office/drawing/2014/main" xmlns="" id="{71FC94C7-3179-A442-AB05-74D7AFF60709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20933254"/>
              </p:ext>
            </p:extLst>
          </p:nvPr>
        </p:nvGraphicFramePr>
        <p:xfrm>
          <a:off x="5934974" y="1340797"/>
          <a:ext cx="6221146" cy="4657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xmlns="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493" y="228963"/>
            <a:ext cx="8333222" cy="1147969"/>
          </a:xfrm>
        </p:spPr>
        <p:txBody>
          <a:bodyPr>
            <a:normAutofit fontScale="90000"/>
          </a:bodyPr>
          <a:lstStyle/>
          <a:p>
            <a:r>
              <a:rPr lang="en-US" b="0" dirty="0"/>
              <a:t>3. Distribution of Injury Severity</a:t>
            </a:r>
            <a:br>
              <a:rPr lang="en-US" b="0" dirty="0"/>
            </a:br>
            <a:endParaRPr lang="en-US" b="0" dirty="0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xmlns="" id="{FAA9D8EA-A7CA-4ED0-94D3-29382CDEBB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493" y="2131381"/>
            <a:ext cx="4845137" cy="3493041"/>
          </a:xfrm>
        </p:spPr>
        <p:txBody>
          <a:bodyPr/>
          <a:lstStyle/>
          <a:p>
            <a:r>
              <a:rPr lang="en-US" dirty="0"/>
              <a:t>Observation: Most reported cases fall into “No Injury” or “Minor Injury” categories.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Interpretation: While accidents occur, fatal outcomes are relatively rare, emphasizing improved aircraft safety designs and response systems.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457" y="1138687"/>
            <a:ext cx="5814202" cy="5095425"/>
          </a:xfrm>
          <a:prstGeom prst="rect">
            <a:avLst/>
          </a:prstGeom>
        </p:spPr>
      </p:pic>
      <p:sp>
        <p:nvSpPr>
          <p:cNvPr id="11" name="Text Placeholder 18">
            <a:extLst>
              <a:ext uri="{FF2B5EF4-FFF2-40B4-BE49-F238E27FC236}">
                <a16:creationId xmlns:a16="http://schemas.microsoft.com/office/drawing/2014/main" xmlns="" id="{FAA9D8EA-A7CA-4ED0-94D3-29382CDEBB32}"/>
              </a:ext>
            </a:extLst>
          </p:cNvPr>
          <p:cNvSpPr txBox="1">
            <a:spLocks/>
          </p:cNvSpPr>
          <p:nvPr/>
        </p:nvSpPr>
        <p:spPr>
          <a:xfrm>
            <a:off x="520493" y="1138687"/>
            <a:ext cx="4845137" cy="55209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92D050"/>
                </a:solidFill>
              </a:rPr>
              <a:t>Observation and Interpretation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707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9229" y="-207035"/>
            <a:ext cx="8333222" cy="277770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Business Insights</a:t>
            </a:r>
            <a:br>
              <a:rPr lang="en-US" dirty="0" smtClean="0"/>
            </a:br>
            <a:r>
              <a:rPr lang="en-US" b="0" dirty="0"/>
              <a:t>The aviation industry has become significantly safer over time, suggesting that modern aircraft models are much lower-risk.</a:t>
            </a:r>
            <a:br>
              <a:rPr lang="en-US" b="0" dirty="0"/>
            </a:br>
            <a:endParaRPr lang="en-US" dirty="0"/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359229" y="2967487"/>
            <a:ext cx="8485622" cy="3071003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vert="horz" lIns="288000" tIns="45720" rIns="91440" bIns="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Business Recommendations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Invest in newer aircraft models — Data indicates accident frequency and severity have declined significantly in recent years.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Avoid older or overused aircraft types, especially small private planes (like older Cessna and Piper models) until condition and maintenance history are verified.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Partner with manufacturers that emphasize safety and maintenance — brands with strong safety records (modern Boeing, Airbus) are lower-risk investments</a:t>
            </a:r>
          </a:p>
        </p:txBody>
      </p:sp>
    </p:spTree>
    <p:extLst>
      <p:ext uri="{BB962C8B-B14F-4D97-AF65-F5344CB8AC3E}">
        <p14:creationId xmlns:p14="http://schemas.microsoft.com/office/powerpoint/2010/main" val="2009224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b="0" dirty="0"/>
              <a:t>You.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Victor Onyango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7A3FB895-3D21-4707-8EDE-3F825906D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+254706465235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victor.onyango4@student.moringaschool.com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40343A-75DB-4E03-95EA-4A75BA0D7FF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C3589D-EF2D-4AF3-8B55-088F4B14D6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0</TotalTime>
  <Words>245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Office Theme</vt:lpstr>
      <vt:lpstr>Aviation Safety Analysis</vt:lpstr>
      <vt:lpstr>TWO MAIN OBJECTIVES</vt:lpstr>
      <vt:lpstr>Dataset Overview</vt:lpstr>
      <vt:lpstr>Data Analysis and Visualization</vt:lpstr>
      <vt:lpstr>Chart and Explanation</vt:lpstr>
      <vt:lpstr>2. Aviation Accidents Over Time </vt:lpstr>
      <vt:lpstr>3. Distribution of Injury Severity </vt:lpstr>
      <vt:lpstr>Business Insights The aviation industry has become significantly safer over time, suggesting that modern aircraft models are much lower-risk. </vt:lpstr>
      <vt:lpstr>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2025-10-29T02:57:26Z</dcterms:created>
  <dcterms:modified xsi:type="dcterms:W3CDTF">2025-10-29T20:26:47Z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