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57A61-9CFC-4D6F-9CA0-CC0606561A46}" v="15" dt="2019-05-29T07:14:53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Janse van Rensburg" userId="a78ed18837b6bde2" providerId="Windows Live" clId="Web-{3674D733-3D35-4CCD-BD33-F1994275156C}"/>
    <pc:docChg chg="modSld">
      <pc:chgData name="Jason Janse van Rensburg" userId="a78ed18837b6bde2" providerId="Windows Live" clId="Web-{3674D733-3D35-4CCD-BD33-F1994275156C}" dt="2019-05-28T21:49:29.690" v="3" actId="20577"/>
      <pc:docMkLst>
        <pc:docMk/>
      </pc:docMkLst>
      <pc:sldChg chg="modSp">
        <pc:chgData name="Jason Janse van Rensburg" userId="a78ed18837b6bde2" providerId="Windows Live" clId="Web-{3674D733-3D35-4CCD-BD33-F1994275156C}" dt="2019-05-28T21:49:29.690" v="3" actId="20577"/>
        <pc:sldMkLst>
          <pc:docMk/>
          <pc:sldMk cId="0" sldId="258"/>
        </pc:sldMkLst>
        <pc:spChg chg="mod">
          <ac:chgData name="Jason Janse van Rensburg" userId="a78ed18837b6bde2" providerId="Windows Live" clId="Web-{3674D733-3D35-4CCD-BD33-F1994275156C}" dt="2019-05-28T21:49:29.690" v="3" actId="20577"/>
          <ac:spMkLst>
            <pc:docMk/>
            <pc:sldMk cId="0" sldId="258"/>
            <ac:spMk id="111" creationId="{00000000-0000-0000-0000-000000000000}"/>
          </ac:spMkLst>
        </pc:spChg>
      </pc:sldChg>
    </pc:docChg>
  </pc:docChgLst>
  <pc:docChgLst>
    <pc:chgData name="Jason Janse van Rensburg" userId="a78ed18837b6bde2" providerId="LiveId" clId="{C7257A61-9CFC-4D6F-9CA0-CC0606561A46}"/>
    <pc:docChg chg="undo modSld">
      <pc:chgData name="Jason Janse van Rensburg" userId="a78ed18837b6bde2" providerId="LiveId" clId="{C7257A61-9CFC-4D6F-9CA0-CC0606561A46}" dt="2019-05-29T07:14:53.649" v="13" actId="20577"/>
      <pc:docMkLst>
        <pc:docMk/>
      </pc:docMkLst>
      <pc:sldChg chg="modSp">
        <pc:chgData name="Jason Janse van Rensburg" userId="a78ed18837b6bde2" providerId="LiveId" clId="{C7257A61-9CFC-4D6F-9CA0-CC0606561A46}" dt="2019-05-28T21:54:34.720" v="1" actId="1076"/>
        <pc:sldMkLst>
          <pc:docMk/>
          <pc:sldMk cId="0" sldId="260"/>
        </pc:sldMkLst>
        <pc:spChg chg="mod">
          <ac:chgData name="Jason Janse van Rensburg" userId="a78ed18837b6bde2" providerId="LiveId" clId="{C7257A61-9CFC-4D6F-9CA0-CC0606561A46}" dt="2019-05-28T21:54:34.720" v="1" actId="1076"/>
          <ac:spMkLst>
            <pc:docMk/>
            <pc:sldMk cId="0" sldId="260"/>
            <ac:spMk id="119" creationId="{00000000-0000-0000-0000-000000000000}"/>
          </ac:spMkLst>
        </pc:spChg>
      </pc:sldChg>
      <pc:sldChg chg="modSp">
        <pc:chgData name="Jason Janse van Rensburg" userId="a78ed18837b6bde2" providerId="LiveId" clId="{C7257A61-9CFC-4D6F-9CA0-CC0606561A46}" dt="2019-05-29T07:14:53.649" v="13" actId="20577"/>
        <pc:sldMkLst>
          <pc:docMk/>
          <pc:sldMk cId="0" sldId="262"/>
        </pc:sldMkLst>
        <pc:spChg chg="mod">
          <ac:chgData name="Jason Janse van Rensburg" userId="a78ed18837b6bde2" providerId="LiveId" clId="{C7257A61-9CFC-4D6F-9CA0-CC0606561A46}" dt="2019-05-29T07:14:53.649" v="13" actId="20577"/>
          <ac:spMkLst>
            <pc:docMk/>
            <pc:sldMk cId="0" sldId="262"/>
            <ac:spMk id="12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0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6F751B6-56DC-4A00-8326-77C2443D263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CC9FEBA-BC6A-4911-8329-6C23431DD4CA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7361A4A-1C63-4D8A-A435-C696A32F05D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81277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7960" y="3995640"/>
            <a:ext cx="81277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2800" y="161532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7960" y="399564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2800" y="399564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261684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56200" y="1615320"/>
            <a:ext cx="261684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04080" y="1615320"/>
            <a:ext cx="261684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7960" y="3995640"/>
            <a:ext cx="261684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56200" y="3995640"/>
            <a:ext cx="261684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04080" y="3995640"/>
            <a:ext cx="261684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507960" y="1615320"/>
            <a:ext cx="8127720" cy="4556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8127720" cy="4556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3966120" cy="4556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2800" y="1615320"/>
            <a:ext cx="3966120" cy="4556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507960" y="734400"/>
            <a:ext cx="8127720" cy="2824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2800" y="1615320"/>
            <a:ext cx="3966120" cy="4556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7960" y="399564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7960" y="1615320"/>
            <a:ext cx="8127720" cy="4556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3966120" cy="4556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2800" y="161532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2800" y="399564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2800" y="161532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07960" y="3995640"/>
            <a:ext cx="81277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81277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7960" y="3995640"/>
            <a:ext cx="81277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2800" y="161532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7960" y="399564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672800" y="399564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261684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256200" y="1615320"/>
            <a:ext cx="261684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04080" y="1615320"/>
            <a:ext cx="261684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507960" y="3995640"/>
            <a:ext cx="261684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3256200" y="3995640"/>
            <a:ext cx="261684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6004080" y="3995640"/>
            <a:ext cx="261684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8127720" cy="4556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3966120" cy="4556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2800" y="1615320"/>
            <a:ext cx="3966120" cy="4556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07960" y="734400"/>
            <a:ext cx="8127720" cy="2824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2800" y="1615320"/>
            <a:ext cx="3966120" cy="4556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7960" y="399564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3966120" cy="4556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2800" y="161532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2800" y="399564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r"/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7960" y="161532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2800" y="1615320"/>
            <a:ext cx="39661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7960" y="3995640"/>
            <a:ext cx="8127720" cy="21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 hidden="1"/>
          <p:cNvSpPr/>
          <p:nvPr/>
        </p:nvSpPr>
        <p:spPr>
          <a:xfrm>
            <a:off x="6230160" y="234720"/>
            <a:ext cx="1839240" cy="227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" name="Line 2"/>
          <p:cNvSpPr/>
          <p:nvPr/>
        </p:nvSpPr>
        <p:spPr>
          <a:xfrm>
            <a:off x="0" y="6432480"/>
            <a:ext cx="9144000" cy="0"/>
          </a:xfrm>
          <a:prstGeom prst="line">
            <a:avLst/>
          </a:prstGeom>
          <a:ln w="936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2"/>
          <p:cNvPicPr/>
          <p:nvPr/>
        </p:nvPicPr>
        <p:blipFill>
          <a:blip r:embed="rId14"/>
          <a:stretch/>
        </p:blipFill>
        <p:spPr>
          <a:xfrm>
            <a:off x="8035920" y="80640"/>
            <a:ext cx="606240" cy="320400"/>
          </a:xfrm>
          <a:prstGeom prst="rect">
            <a:avLst/>
          </a:prstGeom>
          <a:ln>
            <a:noFill/>
          </a:ln>
        </p:spPr>
      </p:pic>
      <p:sp>
        <p:nvSpPr>
          <p:cNvPr id="3" name="Line 3"/>
          <p:cNvSpPr/>
          <p:nvPr/>
        </p:nvSpPr>
        <p:spPr>
          <a:xfrm>
            <a:off x="0" y="441000"/>
            <a:ext cx="9144000" cy="0"/>
          </a:xfrm>
          <a:prstGeom prst="line">
            <a:avLst/>
          </a:prstGeom>
          <a:ln w="936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 hidden="1"/>
          <p:cNvSpPr/>
          <p:nvPr/>
        </p:nvSpPr>
        <p:spPr>
          <a:xfrm>
            <a:off x="835920" y="232560"/>
            <a:ext cx="1747800" cy="227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Fachgebiet Augmented Reality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5" name="Picture 11"/>
          <p:cNvPicPr/>
          <p:nvPr/>
        </p:nvPicPr>
        <p:blipFill>
          <a:blip r:embed="rId15"/>
          <a:stretch/>
        </p:blipFill>
        <p:spPr>
          <a:xfrm>
            <a:off x="508320" y="90360"/>
            <a:ext cx="320400" cy="320400"/>
          </a:xfrm>
          <a:prstGeom prst="rect">
            <a:avLst/>
          </a:prstGeom>
          <a:ln>
            <a:noFill/>
          </a:ln>
        </p:spPr>
      </p:pic>
      <p:sp>
        <p:nvSpPr>
          <p:cNvPr id="6" name="CustomShape 5"/>
          <p:cNvSpPr/>
          <p:nvPr/>
        </p:nvSpPr>
        <p:spPr>
          <a:xfrm>
            <a:off x="6230160" y="227520"/>
            <a:ext cx="1839240" cy="227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" name="Line 6"/>
          <p:cNvSpPr/>
          <p:nvPr/>
        </p:nvSpPr>
        <p:spPr>
          <a:xfrm>
            <a:off x="0" y="433800"/>
            <a:ext cx="9144000" cy="0"/>
          </a:xfrm>
          <a:prstGeom prst="line">
            <a:avLst/>
          </a:prstGeom>
          <a:ln w="936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7"/>
          <p:cNvSpPr/>
          <p:nvPr/>
        </p:nvSpPr>
        <p:spPr>
          <a:xfrm>
            <a:off x="0" y="6432480"/>
            <a:ext cx="9144000" cy="0"/>
          </a:xfrm>
          <a:prstGeom prst="line">
            <a:avLst/>
          </a:prstGeom>
          <a:ln w="936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2"/>
          <p:cNvPicPr/>
          <p:nvPr/>
        </p:nvPicPr>
        <p:blipFill>
          <a:blip r:embed="rId14"/>
          <a:stretch/>
        </p:blipFill>
        <p:spPr>
          <a:xfrm>
            <a:off x="8035920" y="73440"/>
            <a:ext cx="606240" cy="32040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495360" y="1828800"/>
            <a:ext cx="8127720" cy="12949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9"/>
          <p:cNvSpPr>
            <a:spLocks noGrp="1"/>
          </p:cNvSpPr>
          <p:nvPr>
            <p:ph type="ftr"/>
          </p:nvPr>
        </p:nvSpPr>
        <p:spPr>
          <a:xfrm>
            <a:off x="507960" y="6508800"/>
            <a:ext cx="8152920" cy="3045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&lt;Student Name&gt;: &lt;Thesis Title&gt;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2" name="Picture 2"/>
          <p:cNvPicPr/>
          <p:nvPr/>
        </p:nvPicPr>
        <p:blipFill>
          <a:blip r:embed="rId16"/>
          <a:stretch/>
        </p:blipFill>
        <p:spPr>
          <a:xfrm>
            <a:off x="4212000" y="4149000"/>
            <a:ext cx="719640" cy="719640"/>
          </a:xfrm>
          <a:prstGeom prst="rect">
            <a:avLst/>
          </a:prstGeom>
          <a:ln>
            <a:noFill/>
          </a:ln>
        </p:spPr>
      </p:pic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230160" y="234720"/>
            <a:ext cx="1839240" cy="227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1" name="Line 2"/>
          <p:cNvSpPr/>
          <p:nvPr/>
        </p:nvSpPr>
        <p:spPr>
          <a:xfrm>
            <a:off x="0" y="6432480"/>
            <a:ext cx="9144000" cy="0"/>
          </a:xfrm>
          <a:prstGeom prst="line">
            <a:avLst/>
          </a:prstGeom>
          <a:ln w="936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Picture 2"/>
          <p:cNvPicPr/>
          <p:nvPr/>
        </p:nvPicPr>
        <p:blipFill>
          <a:blip r:embed="rId14"/>
          <a:stretch/>
        </p:blipFill>
        <p:spPr>
          <a:xfrm>
            <a:off x="8035920" y="80640"/>
            <a:ext cx="606240" cy="320400"/>
          </a:xfrm>
          <a:prstGeom prst="rect">
            <a:avLst/>
          </a:prstGeom>
          <a:ln>
            <a:noFill/>
          </a:ln>
        </p:spPr>
      </p:pic>
      <p:sp>
        <p:nvSpPr>
          <p:cNvPr id="53" name="Line 3"/>
          <p:cNvSpPr/>
          <p:nvPr/>
        </p:nvSpPr>
        <p:spPr>
          <a:xfrm>
            <a:off x="0" y="441000"/>
            <a:ext cx="9144000" cy="0"/>
          </a:xfrm>
          <a:prstGeom prst="line">
            <a:avLst/>
          </a:prstGeom>
          <a:ln w="936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835920" y="232560"/>
            <a:ext cx="1747800" cy="227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Fachgebiet Augmented Reality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55" name="Picture 11"/>
          <p:cNvPicPr/>
          <p:nvPr/>
        </p:nvPicPr>
        <p:blipFill>
          <a:blip r:embed="rId15"/>
          <a:stretch/>
        </p:blipFill>
        <p:spPr>
          <a:xfrm>
            <a:off x="508320" y="90360"/>
            <a:ext cx="320400" cy="320400"/>
          </a:xfrm>
          <a:prstGeom prst="rect">
            <a:avLst/>
          </a:prstGeom>
          <a:ln>
            <a:noFill/>
          </a:ln>
        </p:spPr>
      </p:pic>
      <p:sp>
        <p:nvSpPr>
          <p:cNvPr id="56" name="PlaceHolder 5"/>
          <p:cNvSpPr>
            <a:spLocks noGrp="1"/>
          </p:cNvSpPr>
          <p:nvPr>
            <p:ph type="title"/>
          </p:nvPr>
        </p:nvSpPr>
        <p:spPr>
          <a:xfrm>
            <a:off x="507960" y="734400"/>
            <a:ext cx="8127720" cy="6091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507960" y="1615320"/>
            <a:ext cx="8127720" cy="4556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156204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198108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dt"/>
          </p:nvPr>
        </p:nvSpPr>
        <p:spPr>
          <a:xfrm>
            <a:off x="507960" y="6508800"/>
            <a:ext cx="1904760" cy="304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3EB851E-3CEB-45D5-920D-2AF2728915FC}" type="datetime1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5/28/2019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ftr"/>
          </p:nvPr>
        </p:nvSpPr>
        <p:spPr>
          <a:xfrm>
            <a:off x="2590920" y="6508800"/>
            <a:ext cx="3962160" cy="304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&lt;Student Name&gt;: &lt;Thesis Title&gt;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sldNum"/>
          </p:nvPr>
        </p:nvSpPr>
        <p:spPr>
          <a:xfrm>
            <a:off x="6730920" y="6508800"/>
            <a:ext cx="1904760" cy="304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57E9202-C1E1-4B27-A812-F1C3B725F04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BPNeurorobotics/Unity3D-Client" TargetMode="External"/><Relationship Id="rId2" Type="http://schemas.openxmlformats.org/officeDocument/2006/relationships/hyperlink" Target="https://wiki.tum.de/display/~no68tap/Finished+Topics?preview=/145457363/185533264/ba-haudenschild-vr_embodiment_discrepancies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l.vive.com/Tracker/Guideline/HTC_Vive_Tracker(2018)_Developer+Guidelines_v1.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95360" y="1828800"/>
            <a:ext cx="8127720" cy="1294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Virtual Embodiment of Human Legs in the Neurorobotics Platform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7960" y="3429000"/>
            <a:ext cx="8127720" cy="241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Jason Janse van Rensburg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29.5.2019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Kickoff: Bachelor Games Engineering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Supervisor: Sandro Weber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95000" y="5970240"/>
            <a:ext cx="790560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7960" y="734400"/>
            <a:ext cx="8127720" cy="6091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Introduction / Motivation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7960" y="1615320"/>
            <a:ext cx="8127720" cy="455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Neurorobotics Platform Unity3D Client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Physically Simulated Robots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Add real human interaction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Virtual embodiment easily compromised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--&gt; Handle discrepancies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1645920" y="6508800"/>
            <a:ext cx="49071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Jason Janse van Rensburg: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Virtual Embodiment of Human Legs in the Neurorobotics Platform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6730920" y="6508800"/>
            <a:ext cx="19047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A14BF83-3711-4BCB-A939-776978E3BD9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7960" y="734400"/>
            <a:ext cx="8127720" cy="6091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Problem Description: Issues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7960" y="1615320"/>
            <a:ext cx="8127720" cy="4556520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43535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err="1">
                <a:solidFill>
                  <a:srgbClr val="000000"/>
                </a:solidFill>
                <a:latin typeface="Arial"/>
                <a:ea typeface="ＭＳ Ｐゴシック"/>
              </a:rPr>
              <a:t>Physical</a:t>
            </a: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 Simulation on NRP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742950" lvl="1" indent="-28511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Simulated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 Pose !=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Tracked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 Pose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2950" lvl="1" indent="-28511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Loss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of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 Sense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of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 Embodiment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535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Make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user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aware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discrepancies</a:t>
            </a:r>
            <a:endParaRPr lang="de-DE" sz="2400" b="0" strike="noStrike" spc="-1" dirty="0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6730920" y="6508800"/>
            <a:ext cx="19047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EA9DE1-2439-49A0-9BDB-A2DD15554C6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1646280" y="6524640"/>
            <a:ext cx="49071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Jason Janse van Rensburg: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Virtual Embodiment of Human Legs in the Neurorobotics Platform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7960" y="734400"/>
            <a:ext cx="8127720" cy="6091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Existing Solutions / Related Work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7960" y="1615320"/>
            <a:ext cx="8127720" cy="455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BA Jonathan Haudenschild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Virtual Embodiment: Dealing with Discrepancies 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between Virtual and the Real Body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Tracking Hands &amp; Head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Various Feedback Mechanisms for Discrepancies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Optical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Auditory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Haptic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Unity3D Client for NRP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Scene Sync to Client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VR Avatar Inverse Kinematics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Sync Client Pose to Server (WIP by Sandro)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6730920" y="6508800"/>
            <a:ext cx="19047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46AB595-7288-44EE-85DA-F05437E75A9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1646280" y="6524640"/>
            <a:ext cx="49071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Jason Janse van Rensburg: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Virtual Embodiment of Human Legs in the Neurorobotics Platform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7960" y="734400"/>
            <a:ext cx="8127720" cy="6091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Goals of this Thesis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7960" y="1615320"/>
            <a:ext cx="8127720" cy="455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Evaluate and implement feedback mechanisms for discrepancies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Existing for Head &amp; Hands (BA Haudenschild)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New or Similar for Feet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Test and evaluate various combinations in scenes running on NRP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To what degree do tracked feet enhance the sense of embodiment?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Which feedback mechanisms work best for feet?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6730920" y="6508800"/>
            <a:ext cx="19047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1EA1A4C-9855-4472-ACD8-4CB4A6FB3E5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1" name="TextShape 4"/>
          <p:cNvSpPr txBox="1"/>
          <p:nvPr/>
        </p:nvSpPr>
        <p:spPr>
          <a:xfrm>
            <a:off x="1646280" y="6524640"/>
            <a:ext cx="49071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Jason Janse van Rensburg: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Virtual Embodiment of Human Legs in the Neurorobotics Platform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7960" y="734400"/>
            <a:ext cx="8127720" cy="6091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Proposed Work / Approach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7960" y="1615320"/>
            <a:ext cx="8127720" cy="455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sngStrike" spc="-1" dirty="0">
                <a:solidFill>
                  <a:srgbClr val="000000"/>
                </a:solidFill>
                <a:latin typeface="Arial"/>
                <a:ea typeface="ＭＳ Ｐゴシック"/>
              </a:rPr>
              <a:t>[Get VR Avatar Sync working]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Implement most effective feedback mechanisms for head &amp; hands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Add feedback mechanisms for feet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Create Environments in NRP 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Situations which make use of tracked feet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Situations which encourage discrepancies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Conduct User Study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6730920" y="6508800"/>
            <a:ext cx="19047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5493CAE-B377-4736-8855-9F6AEAD7BA7A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1646280" y="6524640"/>
            <a:ext cx="49071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Jason Janse van Rensburg: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Virtual Embodiment of Human Legs in the Neurorobotics Platform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7960" y="734400"/>
            <a:ext cx="8127720" cy="6091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Discussion of Potential Issues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7960" y="1615320"/>
            <a:ext cx="8127720" cy="455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Unsure how NRP Physics will react to fast movements (eg. Kicking a ball)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Feet usually not in view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--&gt; Purely visual feedback probably insufficient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No vibration motors in Vive Trackers</a:t>
            </a:r>
            <a:b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</a:br>
            <a:r>
              <a:rPr lang="de-DE" sz="2400" spc="-1" dirty="0">
                <a:solidFill>
                  <a:srgbClr val="000000"/>
                </a:solidFill>
                <a:ea typeface="ＭＳ Ｐゴシック"/>
              </a:rPr>
              <a:t>--&gt; Most effective feedback mechanism for hands not easily available for feet</a:t>
            </a:r>
            <a:br>
              <a:rPr lang="de-DE" sz="2400" spc="-1" dirty="0">
                <a:solidFill>
                  <a:srgbClr val="000000"/>
                </a:solidFill>
              </a:rPr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--&gt; Possibly can be added &amp; controlled with "Pogo Pins"</a:t>
            </a:r>
            <a:br>
              <a:rPr dirty="0"/>
            </a:b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6730920" y="6508800"/>
            <a:ext cx="19047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2C13D05-D67E-4985-8E38-ACE52A4EC0A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9" name="TextShape 4"/>
          <p:cNvSpPr txBox="1"/>
          <p:nvPr/>
        </p:nvSpPr>
        <p:spPr>
          <a:xfrm>
            <a:off x="1646280" y="6524640"/>
            <a:ext cx="49071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Jason Janse van Rensburg: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Virtual Embodiment of Human Legs in the Neurorobotics Platform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7960" y="734400"/>
            <a:ext cx="8127720" cy="6091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Time Line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7960" y="1615320"/>
            <a:ext cx="8127720" cy="455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--&gt; 15. June: Implementation of Feedback Mechanisms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--&gt; 1. July: Create User Study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Test Environments on NRP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Questionnaire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--&gt; 15. July: Do User Study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--&gt; 30. July: Finish Writing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--&gt; 15. August: Hand-In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6730920" y="6508800"/>
            <a:ext cx="19047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F2E4FC8-90AC-4A07-94BD-F649F11DA53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1646280" y="6524640"/>
            <a:ext cx="49071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Jason Janse van Rensburg: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Virtual Embodiment of Human Legs in the Neurorobotics Platform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7960" y="734400"/>
            <a:ext cx="8127720" cy="6091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List of References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7960" y="1615320"/>
            <a:ext cx="8127720" cy="455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BA Jonathan Haudenschild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Virtual Embodiment: Dealing with Discrepancies between Virtual and the Real Body</a:t>
            </a:r>
            <a:br>
              <a:rPr dirty="0"/>
            </a:br>
            <a:r>
              <a:rPr lang="de-DE" sz="2400" b="0" u="sng" strike="noStrike" spc="-1" dirty="0">
                <a:solidFill>
                  <a:srgbClr val="DAD7CB"/>
                </a:solidFill>
                <a:uFillTx/>
                <a:latin typeface="Arial"/>
                <a:ea typeface="ＭＳ Ｐゴシック"/>
                <a:hlinkClick r:id="rId2"/>
              </a:rPr>
              <a:t>https://wiki.tum.de/display/~no68tap/Finished+Topics?preview=/145457363/185533264/ba-haudenschild-vr_embodiment_discrepancies.pdf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Unity3D-Client for NRP (develop Branch)</a:t>
            </a:r>
            <a:br>
              <a:rPr dirty="0"/>
            </a:br>
            <a:r>
              <a:rPr lang="de-DE" sz="2400" b="0" u="sng" strike="noStrike" spc="-1" dirty="0">
                <a:solidFill>
                  <a:srgbClr val="DAD7CB"/>
                </a:solidFill>
                <a:uFillTx/>
                <a:latin typeface="Arial"/>
                <a:ea typeface="ＭＳ Ｐゴシック"/>
                <a:hlinkClick r:id="rId3"/>
              </a:rPr>
              <a:t>https://github.com/HBPNeurorobotics/Unity3D-Client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Vive Tracker Developer Guidelines</a:t>
            </a:r>
            <a:br>
              <a:rPr dirty="0"/>
            </a:br>
            <a:r>
              <a:rPr lang="de-DE" sz="2400" b="0" u="sng" strike="noStrike" spc="-1" dirty="0">
                <a:solidFill>
                  <a:srgbClr val="DAD7CB"/>
                </a:solidFill>
                <a:uFillTx/>
                <a:latin typeface="Arial"/>
                <a:ea typeface="Arial"/>
                <a:hlinkClick r:id="rId4"/>
              </a:rPr>
              <a:t>https://dl.vive.com/Tracker/Guideline/HTC_Vive_Tracker(2018)_Developer+Guidelines_v1.0.pdf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6730920" y="6508800"/>
            <a:ext cx="19047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07BD9CE-B844-45C3-9129-D88C628EA76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1646280" y="6524640"/>
            <a:ext cx="4907160" cy="3045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Jason Janse van Rensburg: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Virtual Embodiment of Human Legs in the Neurorobotics Platform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ARVIDA-TUMFAR-Folie</Template>
  <TotalTime>0</TotalTime>
  <Words>249</Words>
  <Application>Microsoft Office PowerPoint</Application>
  <PresentationFormat>On-screen Show (4:3)</PresentationFormat>
  <Paragraphs>77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Gudrun Klinker</dc:creator>
  <dc:description/>
  <cp:lastModifiedBy>Jason Janse van Rensburg</cp:lastModifiedBy>
  <cp:revision>30</cp:revision>
  <dcterms:created xsi:type="dcterms:W3CDTF">2013-09-19T08:44:11Z</dcterms:created>
  <dcterms:modified xsi:type="dcterms:W3CDTF">2019-05-29T07:18:21Z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2</vt:i4>
  </property>
  <property fmtid="{D5CDD505-2E9C-101B-9397-08002B2CF9AE}" pid="7" name="PresentationFormat">
    <vt:lpwstr>On-screen Show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9</vt:i4>
  </property>
</Properties>
</file>