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43"/>
  </p:notesMasterIdLst>
  <p:sldIdLst>
    <p:sldId id="256" r:id="rId5"/>
    <p:sldId id="261" r:id="rId6"/>
    <p:sldId id="273" r:id="rId7"/>
    <p:sldId id="274" r:id="rId8"/>
    <p:sldId id="278" r:id="rId9"/>
    <p:sldId id="279" r:id="rId10"/>
    <p:sldId id="280" r:id="rId11"/>
    <p:sldId id="282" r:id="rId12"/>
    <p:sldId id="283" r:id="rId13"/>
    <p:sldId id="284" r:id="rId14"/>
    <p:sldId id="281" r:id="rId15"/>
    <p:sldId id="285" r:id="rId16"/>
    <p:sldId id="286" r:id="rId17"/>
    <p:sldId id="287" r:id="rId18"/>
    <p:sldId id="288" r:id="rId19"/>
    <p:sldId id="289" r:id="rId20"/>
    <p:sldId id="275" r:id="rId21"/>
    <p:sldId id="293" r:id="rId22"/>
    <p:sldId id="297" r:id="rId23"/>
    <p:sldId id="294" r:id="rId24"/>
    <p:sldId id="295" r:id="rId25"/>
    <p:sldId id="296" r:id="rId26"/>
    <p:sldId id="299" r:id="rId27"/>
    <p:sldId id="301" r:id="rId28"/>
    <p:sldId id="302" r:id="rId29"/>
    <p:sldId id="303" r:id="rId30"/>
    <p:sldId id="276" r:id="rId31"/>
    <p:sldId id="304" r:id="rId32"/>
    <p:sldId id="305" r:id="rId33"/>
    <p:sldId id="306" r:id="rId34"/>
    <p:sldId id="307" r:id="rId35"/>
    <p:sldId id="277" r:id="rId36"/>
    <p:sldId id="308" r:id="rId37"/>
    <p:sldId id="309" r:id="rId38"/>
    <p:sldId id="311" r:id="rId39"/>
    <p:sldId id="312" r:id="rId40"/>
    <p:sldId id="313" r:id="rId41"/>
    <p:sldId id="260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EC1C77-37C4-43FC-84A7-57F4679D9177}">
          <p14:sldIdLst>
            <p14:sldId id="256"/>
            <p14:sldId id="261"/>
            <p14:sldId id="273"/>
          </p14:sldIdLst>
        </p14:section>
        <p14:section name="What is cloud?" id="{070CB735-ACFC-4D73-8EA7-B7D194BFFEE5}">
          <p14:sldIdLst>
            <p14:sldId id="274"/>
            <p14:sldId id="278"/>
            <p14:sldId id="279"/>
            <p14:sldId id="280"/>
            <p14:sldId id="282"/>
            <p14:sldId id="283"/>
            <p14:sldId id="284"/>
            <p14:sldId id="281"/>
            <p14:sldId id="285"/>
            <p14:sldId id="286"/>
            <p14:sldId id="287"/>
            <p14:sldId id="288"/>
            <p14:sldId id="289"/>
          </p14:sldIdLst>
        </p14:section>
        <p14:section name="Web app services" id="{E15DDB17-2EC6-4A2A-8BEA-48C50728EDAE}">
          <p14:sldIdLst>
            <p14:sldId id="275"/>
            <p14:sldId id="293"/>
            <p14:sldId id="297"/>
            <p14:sldId id="294"/>
            <p14:sldId id="295"/>
            <p14:sldId id="296"/>
            <p14:sldId id="299"/>
            <p14:sldId id="301"/>
            <p14:sldId id="302"/>
            <p14:sldId id="303"/>
          </p14:sldIdLst>
        </p14:section>
        <p14:section name="Serverless" id="{3D8C778C-92CE-460B-A9D5-0DA647D4E80A}">
          <p14:sldIdLst>
            <p14:sldId id="276"/>
            <p14:sldId id="304"/>
            <p14:sldId id="305"/>
            <p14:sldId id="306"/>
            <p14:sldId id="307"/>
          </p14:sldIdLst>
        </p14:section>
        <p14:section name="Cognitive services" id="{8560512D-CB43-40BA-83F4-95F4FD2D6A5E}">
          <p14:sldIdLst>
            <p14:sldId id="277"/>
            <p14:sldId id="308"/>
          </p14:sldIdLst>
        </p14:section>
        <p14:section name="Recap" id="{ED0C84DD-EDCF-411B-BF27-6D0A9DEE369D}">
          <p14:sldIdLst>
            <p14:sldId id="309"/>
            <p14:sldId id="311"/>
            <p14:sldId id="312"/>
            <p14:sldId id="31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505050"/>
    <a:srgbClr val="00ABEC"/>
    <a:srgbClr val="A5CE00"/>
    <a:srgbClr val="00BCF2"/>
    <a:srgbClr val="007FB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43"/>
  </p:normalViewPr>
  <p:slideViewPr>
    <p:cSldViewPr snapToGrid="0" snapToObjects="1">
      <p:cViewPr varScale="1">
        <p:scale>
          <a:sx n="153" d="100"/>
          <a:sy n="153" d="100"/>
        </p:scale>
        <p:origin x="420" y="150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01799-8362-4C30-A931-A1D4DA13762F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4D0B-96A3-4299-8562-10EEC2631B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41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praktyczny?</a:t>
            </a:r>
            <a:br>
              <a:rPr lang="pl-PL" dirty="0"/>
            </a:br>
            <a:r>
              <a:rPr lang="pl-PL" dirty="0"/>
              <a:t>Jeden z zespołów, biorących udział w konkursie </a:t>
            </a:r>
            <a:r>
              <a:rPr lang="pl-PL" dirty="0" err="1"/>
              <a:t>Imagine</a:t>
            </a:r>
            <a:r>
              <a:rPr lang="pl-PL" dirty="0"/>
              <a:t> </a:t>
            </a:r>
            <a:r>
              <a:rPr lang="pl-PL" dirty="0" err="1"/>
              <a:t>Cup</a:t>
            </a:r>
            <a:r>
              <a:rPr lang="pl-PL" dirty="0"/>
              <a:t> używał mocy obliczeniowej MS </a:t>
            </a:r>
            <a:r>
              <a:rPr lang="pl-PL" dirty="0" err="1"/>
              <a:t>Azure</a:t>
            </a:r>
            <a:r>
              <a:rPr lang="pl-PL" dirty="0"/>
              <a:t> do </a:t>
            </a:r>
            <a:r>
              <a:rPr lang="pl-PL" dirty="0" err="1"/>
              <a:t>renderowania</a:t>
            </a:r>
            <a:r>
              <a:rPr lang="pl-PL" dirty="0"/>
              <a:t> filmów w ich aplikacji.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4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Czyli pełnoprawny </a:t>
            </a:r>
            <a:r>
              <a:rPr lang="pl-PL" dirty="0" err="1"/>
              <a:t>frontend</a:t>
            </a:r>
            <a:r>
              <a:rPr lang="pl-PL" dirty="0"/>
              <a:t> + </a:t>
            </a:r>
            <a:r>
              <a:rPr lang="pl-PL" dirty="0" err="1"/>
              <a:t>backend</a:t>
            </a:r>
            <a:r>
              <a:rPr lang="pl-PL" dirty="0"/>
              <a:t>, z bazą danych itp..</a:t>
            </a:r>
          </a:p>
          <a:p>
            <a:r>
              <a:rPr lang="pl-PL" dirty="0"/>
              <a:t>NIE będzie pokazane podpinanie bazy danych, jedynie stworzenie aplikacji z </a:t>
            </a:r>
            <a:r>
              <a:rPr lang="pl-PL" dirty="0" err="1"/>
              <a:t>template’u</a:t>
            </a:r>
            <a:r>
              <a:rPr lang="pl-PL" dirty="0"/>
              <a:t> ASP.NET </a:t>
            </a:r>
            <a:r>
              <a:rPr lang="pl-PL" dirty="0" err="1"/>
              <a:t>Core</a:t>
            </a:r>
            <a:r>
              <a:rPr lang="pl-PL" dirty="0"/>
              <a:t> 2 MVC i szybki </a:t>
            </a:r>
            <a:r>
              <a:rPr lang="pl-PL" dirty="0" err="1"/>
              <a:t>deploy</a:t>
            </a:r>
            <a:r>
              <a:rPr lang="pl-PL" dirty="0"/>
              <a:t> do </a:t>
            </a:r>
            <a:r>
              <a:rPr lang="pl-PL" dirty="0" err="1"/>
              <a:t>WebApp</a:t>
            </a:r>
            <a:r>
              <a:rPr lang="pl-PL" dirty="0"/>
              <a:t> na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08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8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3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80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Chodzi nam tylko o kod, który wykona się w przypadku jakieś wydarzenia. Nie potrzebujemy serwera, nie potrzebujemy nawet aplikacji. Chcemy tak naprawdę tylko wywołać jedną funkcję.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3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Case: chcemy ‚inteligentną’ stronę przekierowującą. W zależności od daty będzie przekierowywała do strony najbliższego wydarzenia znalezionego w bazie danych. (patrz: Facebook, wydarzenia cykliczne i link do biletów)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45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70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Statyczna = bez żadnego </a:t>
            </a:r>
            <a:r>
              <a:rPr lang="pl-PL" dirty="0" err="1"/>
              <a:t>backendu</a:t>
            </a:r>
            <a:r>
              <a:rPr lang="pl-PL" dirty="0"/>
              <a:t>, za każdym razem posiadająca taką samą zawartość. Tak naprawdę chodzi tylko o trzymanie gdzieś plików i dostęp do nich z zewnątrz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75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Internet obecnie jest szybki i dostępny bez większych problemów. Szybciej jest wysłać przez niego zapytanie i poczekać chwilę na odpowiedź niż np. przetwarzać ogromne ilości danych na swoim i5 z 4GB RAM-u.</a:t>
            </a:r>
          </a:p>
          <a:p>
            <a:r>
              <a:rPr lang="pl-PL" dirty="0"/>
              <a:t>Korzystanie z usług w chmurze nie jest darmowe, jednak najczęściej płaci się za nie w formie </a:t>
            </a:r>
            <a:r>
              <a:rPr lang="pl-PL" dirty="0" err="1"/>
              <a:t>Pay</a:t>
            </a:r>
            <a:r>
              <a:rPr lang="pl-PL" dirty="0"/>
              <a:t>-as-</a:t>
            </a:r>
            <a:r>
              <a:rPr lang="pl-PL" dirty="0" err="1"/>
              <a:t>you</a:t>
            </a:r>
            <a:r>
              <a:rPr lang="pl-PL" dirty="0"/>
              <a:t>-go, czyli tylko za to, z czego się korzysta. Suma summarum wychodzi to taniej niż stawianie całej infrastruktury w swojej piwnicy, dbanie o aktualizacje wszystkich części systemu, pilnowanie właściwych warunków w serwerowni i pokrycie wszelkich innych kosztów.</a:t>
            </a:r>
            <a:br>
              <a:rPr lang="pl-PL" dirty="0"/>
            </a:br>
            <a:r>
              <a:rPr lang="pl-PL" dirty="0"/>
              <a:t>Podczas gdy można korzystać z maszyn wirtualnych i stawiać na nich wszystko samemu, wszystkie chmury publiczne dają dostęp do różnych usług, które pokrywają najczęstsze zastosowania i pozwalają od razu np. postawić stronę internetową, bez martwienia się o konfigurację serwera, routingu, otwierania portów itp..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3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16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9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8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Strona koła również stoi na </a:t>
            </a:r>
            <a:r>
              <a:rPr lang="pl-PL" dirty="0" err="1"/>
              <a:t>WordPressie</a:t>
            </a:r>
            <a:r>
              <a:rPr lang="pl-PL" dirty="0"/>
              <a:t> :)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2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https://codex.wordpress.org/Installing_WordPress#Famous_5-Minute_Installation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16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39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646B-16BC-453C-B3BE-7670C5DADA5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2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60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 (sl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509" y="2317358"/>
            <a:ext cx="6203373" cy="50878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D3F2CA6B-2D26-4ED4-920A-065DCD1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0683"/>
            <a:ext cx="7886700" cy="994172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Symbol zastępczy numeru slajdu 15">
            <a:extLst>
              <a:ext uri="{FF2B5EF4-FFF2-40B4-BE49-F238E27FC236}">
                <a16:creationId xmlns:a16="http://schemas.microsoft.com/office/drawing/2014/main" id="{1F54C169-F9F2-4839-8035-2BD6558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38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akoń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6379F-1B07-4C07-8052-72F8589B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808853B7-044F-4923-8DF0-8EE28E068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768624"/>
            <a:ext cx="4378896" cy="342972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b="1" i="1"/>
            </a:lvl1pPr>
          </a:lstStyle>
          <a:p>
            <a:pPr lvl="0"/>
            <a:r>
              <a:rPr lang="pl-PL" dirty="0"/>
              <a:t>Imię i nazwisko</a:t>
            </a:r>
          </a:p>
        </p:txBody>
      </p:sp>
      <p:sp>
        <p:nvSpPr>
          <p:cNvPr id="16" name="Symbol zastępczy tekstu 8">
            <a:extLst>
              <a:ext uri="{FF2B5EF4-FFF2-40B4-BE49-F238E27FC236}">
                <a16:creationId xmlns:a16="http://schemas.microsoft.com/office/drawing/2014/main" id="{F8EEC73C-3A9A-4A8A-AA11-C2F89D2584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176632"/>
            <a:ext cx="4378896" cy="342972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Mail</a:t>
            </a:r>
          </a:p>
        </p:txBody>
      </p:sp>
      <p:sp>
        <p:nvSpPr>
          <p:cNvPr id="17" name="Symbol zastępczy tekstu 8">
            <a:extLst>
              <a:ext uri="{FF2B5EF4-FFF2-40B4-BE49-F238E27FC236}">
                <a16:creationId xmlns:a16="http://schemas.microsoft.com/office/drawing/2014/main" id="{E0E0CE71-C3A0-40D5-B21D-A66DCF7D16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4575958"/>
            <a:ext cx="4378896" cy="342972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i="1"/>
            </a:lvl1pPr>
          </a:lstStyle>
          <a:p>
            <a:pPr lvl="0"/>
            <a:r>
              <a:rPr lang="pl-PL" dirty="0"/>
              <a:t>Twitter/LinkedIn/GitHub/Web/Inne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9232BA1A-E9C1-40FD-85FB-92A836A6D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403" y="1988344"/>
            <a:ext cx="7278095" cy="754856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4500" kern="1200" noProof="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Kliknij, aby dodać tekst</a:t>
            </a:r>
          </a:p>
        </p:txBody>
      </p:sp>
    </p:spTree>
    <p:extLst>
      <p:ext uri="{BB962C8B-B14F-4D97-AF65-F5344CB8AC3E}">
        <p14:creationId xmlns:p14="http://schemas.microsoft.com/office/powerpoint/2010/main" val="20355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room.fb.com/" TargetMode="External"/><Relationship Id="rId3" Type="http://schemas.openxmlformats.org/officeDocument/2006/relationships/hyperlink" Target="https://techcrunch.com/" TargetMode="External"/><Relationship Id="rId7" Type="http://schemas.openxmlformats.org/officeDocument/2006/relationships/hyperlink" Target="https://blog.ted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.eu.playstation.com/" TargetMode="External"/><Relationship Id="rId5" Type="http://schemas.openxmlformats.org/officeDocument/2006/relationships/hyperlink" Target="http://usainbolt.com/" TargetMode="External"/><Relationship Id="rId4" Type="http://schemas.openxmlformats.org/officeDocument/2006/relationships/hyperlink" Target="http://www.bbcameric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Installing_WordPress#Famous_5-Minute_Install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" TargetMode="External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odu/Workshops" TargetMode="External"/><Relationship Id="rId4" Type="http://schemas.openxmlformats.org/officeDocument/2006/relationships/hyperlink" Target="https://www.microsoft.com/en-us/p/intelligent-kiosk/9nblggh5qd84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qNYf2Ox75gQ?t=95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30" y="1445133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pl-PL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r>
              <a:rPr lang="pl-PL" sz="6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pl-PL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</a:t>
            </a:r>
            <a:r>
              <a:rPr lang="pl-P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pl-P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out!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10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8650"/>
            <a:ext cx="7886700" cy="994172"/>
          </a:xfrm>
        </p:spPr>
        <p:txBody>
          <a:bodyPr/>
          <a:lstStyle/>
          <a:p>
            <a:pPr algn="ctr"/>
            <a:r>
              <a:rPr lang="pl-PL" b="1" dirty="0"/>
              <a:t>Just </a:t>
            </a:r>
            <a:r>
              <a:rPr lang="pl-PL" b="1" dirty="0" err="1"/>
              <a:t>ask</a:t>
            </a:r>
            <a:r>
              <a:rPr lang="pl-PL" b="1" dirty="0"/>
              <a:t>!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9F00E74-507E-49A6-9577-C56D6135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630065"/>
            <a:ext cx="1028700" cy="10287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E23655-B9F6-4A87-BA04-6DA0C8A8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6" y="1622181"/>
            <a:ext cx="949569" cy="94956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1190739-0C83-40A6-83C6-C0D5D61E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630065"/>
            <a:ext cx="1028700" cy="1028700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1924FBB-0CAE-4578-A36F-22DED428170E}"/>
              </a:ext>
            </a:extLst>
          </p:cNvPr>
          <p:cNvCxnSpPr/>
          <p:nvPr/>
        </p:nvCxnSpPr>
        <p:spPr>
          <a:xfrm flipV="1">
            <a:off x="2183907" y="1887115"/>
            <a:ext cx="1702293" cy="742950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3A7774-C50F-46D0-92A1-7F100AA71C13}"/>
              </a:ext>
            </a:extLst>
          </p:cNvPr>
          <p:cNvCxnSpPr>
            <a:cxnSpLocks/>
          </p:cNvCxnSpPr>
          <p:nvPr/>
        </p:nvCxnSpPr>
        <p:spPr>
          <a:xfrm>
            <a:off x="5257800" y="1887115"/>
            <a:ext cx="1714500" cy="684635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40CEF4B-EBDC-48AD-9221-E3983DE15D8B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2229432"/>
            <a:ext cx="1702293" cy="685218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DC1D5077-0C0E-4150-B134-162B8AB3520F}"/>
              </a:ext>
            </a:extLst>
          </p:cNvPr>
          <p:cNvCxnSpPr>
            <a:cxnSpLocks/>
          </p:cNvCxnSpPr>
          <p:nvPr/>
        </p:nvCxnSpPr>
        <p:spPr>
          <a:xfrm flipH="1">
            <a:off x="2183907" y="2229432"/>
            <a:ext cx="1702293" cy="742368"/>
          </a:xfrm>
          <a:prstGeom prst="straightConnector1">
            <a:avLst/>
          </a:prstGeom>
          <a:ln w="38100">
            <a:solidFill>
              <a:srgbClr val="652C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031260C0-C0F4-49B4-86C1-BE84FD063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45" y="283487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11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b="1" dirty="0" err="1"/>
              <a:t>Why</a:t>
            </a:r>
            <a:r>
              <a:rPr lang="pl-PL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22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66D9B-18F2-4FD6-A0B4-5F0A0D89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714375"/>
            <a:ext cx="7886700" cy="371475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l-PL" sz="3300" dirty="0" err="1">
                <a:latin typeface="+mj-lt"/>
                <a:ea typeface="+mj-ea"/>
                <a:cs typeface="+mj-cs"/>
              </a:rPr>
              <a:t>Sending</a:t>
            </a:r>
            <a:r>
              <a:rPr lang="pl-PL" sz="3300" dirty="0">
                <a:latin typeface="+mj-lt"/>
                <a:ea typeface="+mj-ea"/>
                <a:cs typeface="+mj-cs"/>
              </a:rPr>
              <a:t> a </a:t>
            </a:r>
            <a:r>
              <a:rPr lang="pl-PL" sz="3300" dirty="0" err="1">
                <a:latin typeface="+mj-lt"/>
                <a:ea typeface="+mj-ea"/>
                <a:cs typeface="+mj-cs"/>
              </a:rPr>
              <a:t>request</a:t>
            </a:r>
            <a:br>
              <a:rPr lang="pl-PL" sz="3300" dirty="0">
                <a:latin typeface="+mj-lt"/>
                <a:ea typeface="+mj-ea"/>
                <a:cs typeface="+mj-cs"/>
              </a:rPr>
            </a:br>
            <a:r>
              <a:rPr lang="pl-PL" sz="3300" b="1" dirty="0">
                <a:latin typeface="+mj-lt"/>
                <a:ea typeface="+mj-ea"/>
                <a:cs typeface="+mj-cs"/>
              </a:rPr>
              <a:t>VS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dirty="0" err="1">
                <a:latin typeface="+mj-lt"/>
                <a:ea typeface="+mj-ea"/>
                <a:cs typeface="+mj-cs"/>
              </a:rPr>
              <a:t>processing</a:t>
            </a:r>
            <a:r>
              <a:rPr lang="pl-PL" sz="3300" dirty="0">
                <a:latin typeface="+mj-lt"/>
                <a:ea typeface="+mj-ea"/>
                <a:cs typeface="+mj-cs"/>
              </a:rPr>
              <a:t> </a:t>
            </a:r>
            <a:r>
              <a:rPr lang="pl-PL" sz="3300" dirty="0" err="1">
                <a:latin typeface="+mj-lt"/>
                <a:ea typeface="+mj-ea"/>
                <a:cs typeface="+mj-cs"/>
              </a:rPr>
              <a:t>locally</a:t>
            </a:r>
            <a:endParaRPr lang="pl-PL" sz="33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pl-PL" sz="3300" b="1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pl-PL" sz="3300" dirty="0" err="1">
                <a:latin typeface="+mj-lt"/>
                <a:ea typeface="+mj-ea"/>
                <a:cs typeface="+mj-cs"/>
              </a:rPr>
              <a:t>Cloud</a:t>
            </a:r>
            <a:r>
              <a:rPr lang="pl-PL" sz="3300" dirty="0">
                <a:latin typeface="+mj-lt"/>
                <a:ea typeface="+mj-ea"/>
                <a:cs typeface="+mj-cs"/>
              </a:rPr>
              <a:t> service </a:t>
            </a:r>
            <a:r>
              <a:rPr lang="pl-PL" sz="3300" dirty="0" err="1">
                <a:latin typeface="+mj-lt"/>
                <a:ea typeface="+mj-ea"/>
                <a:cs typeface="+mj-cs"/>
              </a:rPr>
              <a:t>cost</a:t>
            </a:r>
            <a:r>
              <a:rPr lang="pl-PL" sz="3300" dirty="0">
                <a:latin typeface="+mj-lt"/>
                <a:ea typeface="+mj-ea"/>
                <a:cs typeface="+mj-cs"/>
              </a:rPr>
              <a:t> (</a:t>
            </a:r>
            <a:r>
              <a:rPr lang="pl-PL" sz="3300" dirty="0" err="1">
                <a:latin typeface="+mj-lt"/>
                <a:ea typeface="+mj-ea"/>
                <a:cs typeface="+mj-cs"/>
              </a:rPr>
              <a:t>pay</a:t>
            </a:r>
            <a:r>
              <a:rPr lang="pl-PL" sz="3300" dirty="0">
                <a:latin typeface="+mj-lt"/>
                <a:ea typeface="+mj-ea"/>
                <a:cs typeface="+mj-cs"/>
              </a:rPr>
              <a:t>-as-</a:t>
            </a:r>
            <a:r>
              <a:rPr lang="pl-PL" sz="3300" dirty="0" err="1">
                <a:latin typeface="+mj-lt"/>
                <a:ea typeface="+mj-ea"/>
                <a:cs typeface="+mj-cs"/>
              </a:rPr>
              <a:t>you</a:t>
            </a:r>
            <a:r>
              <a:rPr lang="pl-PL" sz="3300" dirty="0">
                <a:latin typeface="+mj-lt"/>
                <a:ea typeface="+mj-ea"/>
                <a:cs typeface="+mj-cs"/>
              </a:rPr>
              <a:t>-go)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b="1" dirty="0">
                <a:latin typeface="+mj-lt"/>
                <a:ea typeface="+mj-ea"/>
                <a:cs typeface="+mj-cs"/>
              </a:rPr>
              <a:t>VS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dirty="0" err="1">
                <a:latin typeface="+mj-lt"/>
                <a:ea typeface="+mj-ea"/>
                <a:cs typeface="+mj-cs"/>
              </a:rPr>
              <a:t>Cost</a:t>
            </a:r>
            <a:r>
              <a:rPr lang="pl-PL" sz="3300" dirty="0">
                <a:latin typeface="+mj-lt"/>
                <a:ea typeface="+mj-ea"/>
                <a:cs typeface="+mj-cs"/>
              </a:rPr>
              <a:t> of </a:t>
            </a:r>
            <a:r>
              <a:rPr lang="pl-PL" sz="3300" dirty="0" err="1">
                <a:latin typeface="+mj-lt"/>
                <a:ea typeface="+mj-ea"/>
                <a:cs typeface="+mj-cs"/>
              </a:rPr>
              <a:t>infrastructure</a:t>
            </a:r>
            <a:r>
              <a:rPr lang="pl-PL" sz="3300" dirty="0">
                <a:latin typeface="+mj-lt"/>
                <a:ea typeface="+mj-ea"/>
                <a:cs typeface="+mj-cs"/>
              </a:rPr>
              <a:t>-in-</a:t>
            </a:r>
            <a:r>
              <a:rPr lang="pl-PL" sz="3300" dirty="0" err="1">
                <a:latin typeface="+mj-lt"/>
                <a:ea typeface="+mj-ea"/>
                <a:cs typeface="+mj-cs"/>
              </a:rPr>
              <a:t>basement</a:t>
            </a:r>
            <a:endParaRPr lang="pl-PL" sz="33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pl-PL" sz="3300" b="1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pl-PL" sz="3300" dirty="0">
                <a:latin typeface="+mj-lt"/>
                <a:ea typeface="+mj-ea"/>
                <a:cs typeface="+mj-cs"/>
              </a:rPr>
              <a:t>Using </a:t>
            </a:r>
            <a:r>
              <a:rPr lang="pl-PL" sz="3300" dirty="0" err="1">
                <a:latin typeface="+mj-lt"/>
                <a:ea typeface="+mj-ea"/>
                <a:cs typeface="+mj-cs"/>
              </a:rPr>
              <a:t>ready-made</a:t>
            </a:r>
            <a:r>
              <a:rPr lang="pl-PL" sz="3300" dirty="0">
                <a:latin typeface="+mj-lt"/>
                <a:ea typeface="+mj-ea"/>
                <a:cs typeface="+mj-cs"/>
              </a:rPr>
              <a:t> services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b="1" dirty="0">
                <a:latin typeface="+mj-lt"/>
                <a:ea typeface="+mj-ea"/>
                <a:cs typeface="+mj-cs"/>
              </a:rPr>
              <a:t>VS</a:t>
            </a:r>
            <a:br>
              <a:rPr lang="pl-PL" sz="3300" b="1" dirty="0">
                <a:latin typeface="+mj-lt"/>
                <a:ea typeface="+mj-ea"/>
                <a:cs typeface="+mj-cs"/>
              </a:rPr>
            </a:br>
            <a:r>
              <a:rPr lang="pl-PL" sz="3300" dirty="0" err="1">
                <a:latin typeface="+mj-lt"/>
                <a:ea typeface="+mj-ea"/>
                <a:cs typeface="+mj-cs"/>
              </a:rPr>
              <a:t>Coding</a:t>
            </a:r>
            <a:r>
              <a:rPr lang="pl-PL" sz="3300" dirty="0">
                <a:latin typeface="+mj-lt"/>
                <a:ea typeface="+mj-ea"/>
                <a:cs typeface="+mj-cs"/>
              </a:rPr>
              <a:t> </a:t>
            </a:r>
            <a:r>
              <a:rPr lang="pl-PL" sz="3300" dirty="0" err="1">
                <a:latin typeface="+mj-lt"/>
                <a:ea typeface="+mj-ea"/>
                <a:cs typeface="+mj-cs"/>
              </a:rPr>
              <a:t>everything</a:t>
            </a:r>
            <a:r>
              <a:rPr lang="pl-PL" sz="3300" dirty="0">
                <a:latin typeface="+mj-lt"/>
                <a:ea typeface="+mj-ea"/>
                <a:cs typeface="+mj-cs"/>
              </a:rPr>
              <a:t> on </a:t>
            </a:r>
            <a:r>
              <a:rPr lang="pl-PL" sz="3300" dirty="0" err="1">
                <a:latin typeface="+mj-lt"/>
                <a:ea typeface="+mj-ea"/>
                <a:cs typeface="+mj-cs"/>
              </a:rPr>
              <a:t>your</a:t>
            </a:r>
            <a:r>
              <a:rPr lang="pl-PL" sz="3300" dirty="0">
                <a:latin typeface="+mj-lt"/>
                <a:ea typeface="+mj-ea"/>
                <a:cs typeface="+mj-cs"/>
              </a:rPr>
              <a:t> </a:t>
            </a:r>
            <a:r>
              <a:rPr lang="pl-PL" sz="3300" dirty="0" err="1">
                <a:latin typeface="+mj-lt"/>
                <a:ea typeface="+mj-ea"/>
                <a:cs typeface="+mj-cs"/>
              </a:rPr>
              <a:t>own</a:t>
            </a:r>
            <a:endParaRPr lang="pl-PL" sz="3300" dirty="0">
              <a:latin typeface="+mj-lt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57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13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b="1" dirty="0" err="1"/>
              <a:t>What</a:t>
            </a:r>
            <a:r>
              <a:rPr lang="pl-PL" b="1" dirty="0"/>
              <a:t> services </a:t>
            </a:r>
            <a:r>
              <a:rPr lang="pl-PL" b="1" dirty="0" err="1"/>
              <a:t>are</a:t>
            </a:r>
            <a:r>
              <a:rPr lang="pl-PL" b="1" dirty="0"/>
              <a:t> on Microsoft </a:t>
            </a:r>
            <a:r>
              <a:rPr lang="pl-PL" b="1" dirty="0" err="1"/>
              <a:t>Azure</a:t>
            </a:r>
            <a:r>
              <a:rPr lang="pl-PL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49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400050"/>
            <a:ext cx="7886700" cy="4134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Virtual </a:t>
            </a:r>
            <a:r>
              <a:rPr lang="pl-PL" dirty="0" err="1"/>
              <a:t>Machines</a:t>
            </a:r>
            <a:r>
              <a:rPr lang="pl-PL" dirty="0"/>
              <a:t> (Windows &amp; </a:t>
            </a:r>
            <a:r>
              <a:rPr lang="pl-PL" dirty="0" err="1"/>
              <a:t>Ubuntu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/>
              <a:t>Databases (SQL &amp; </a:t>
            </a:r>
            <a:r>
              <a:rPr lang="pl-PL" dirty="0" err="1"/>
              <a:t>NoSQL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Cognitive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/>
              <a:t>Machine Learning Studio</a:t>
            </a:r>
          </a:p>
          <a:p>
            <a:pPr marL="0" indent="0">
              <a:buNone/>
            </a:pPr>
            <a:r>
              <a:rPr lang="pl-PL" dirty="0" err="1"/>
              <a:t>Serverless</a:t>
            </a:r>
            <a:r>
              <a:rPr lang="pl-PL" dirty="0"/>
              <a:t> services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Continuous</a:t>
            </a:r>
            <a:r>
              <a:rPr lang="pl-PL" dirty="0"/>
              <a:t> Integration &amp; </a:t>
            </a:r>
            <a:r>
              <a:rPr lang="pl-PL" dirty="0" err="1"/>
              <a:t>Continuous</a:t>
            </a:r>
            <a:r>
              <a:rPr lang="pl-PL" dirty="0"/>
              <a:t> Delivery</a:t>
            </a:r>
          </a:p>
          <a:p>
            <a:pPr marL="0" indent="0">
              <a:buNone/>
            </a:pPr>
            <a:r>
              <a:rPr lang="pl-PL" dirty="0" err="1"/>
              <a:t>IoT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/>
              <a:t>... and </a:t>
            </a:r>
            <a:r>
              <a:rPr lang="pl-PL" dirty="0" err="1"/>
              <a:t>more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73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15</a:t>
            </a:fld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3239ED1-BEC4-42BA-AA2E-8A02F96F2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36" y="-57150"/>
            <a:ext cx="9335871" cy="5257800"/>
          </a:xfrm>
        </p:spPr>
      </p:pic>
    </p:spTree>
    <p:extLst>
      <p:ext uri="{BB962C8B-B14F-4D97-AF65-F5344CB8AC3E}">
        <p14:creationId xmlns:p14="http://schemas.microsoft.com/office/powerpoint/2010/main" val="38525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1EEF614-DE6F-4790-997A-1BC7DA45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400050"/>
            <a:ext cx="7886700" cy="4134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Virtual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Machines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(Windows &amp;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Ubuntu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Databases (SQL &amp;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NoSQL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dirty="0" err="1"/>
              <a:t>Cognitive</a:t>
            </a:r>
            <a:r>
              <a:rPr lang="pl-PL" dirty="0"/>
              <a:t> Services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Machine Learning Studio</a:t>
            </a:r>
          </a:p>
          <a:p>
            <a:pPr marL="0" indent="0">
              <a:buNone/>
            </a:pPr>
            <a:r>
              <a:rPr lang="pl-PL" dirty="0" err="1"/>
              <a:t>Serverless</a:t>
            </a:r>
            <a:r>
              <a:rPr lang="pl-PL" dirty="0"/>
              <a:t> services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Continuous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Integration &amp;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Continuous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Delivery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IoT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 services</a:t>
            </a:r>
          </a:p>
          <a:p>
            <a:pPr marL="0" indent="0">
              <a:buNone/>
            </a:pPr>
            <a:r>
              <a:rPr lang="pl-PL" dirty="0">
                <a:solidFill>
                  <a:schemeClr val="bg1">
                    <a:lumMod val="95000"/>
                  </a:schemeClr>
                </a:solidFill>
              </a:rPr>
              <a:t>... and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</a:rPr>
              <a:t>more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/>
              <a:t>Web </a:t>
            </a:r>
            <a:r>
              <a:rPr lang="pl-PL" sz="4000" dirty="0" err="1"/>
              <a:t>app</a:t>
            </a:r>
            <a:r>
              <a:rPr lang="pl-PL" sz="4000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8343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18</a:t>
            </a:fld>
            <a:endParaRPr lang="pl-PL" dirty="0"/>
          </a:p>
        </p:txBody>
      </p:sp>
      <p:sp>
        <p:nvSpPr>
          <p:cNvPr id="6" name="Tytuł 4">
            <a:extLst>
              <a:ext uri="{FF2B5EF4-FFF2-40B4-BE49-F238E27FC236}">
                <a16:creationId xmlns:a16="http://schemas.microsoft.com/office/drawing/2014/main" id="{EAB79D3F-A407-4524-B0C4-1ABCB9E35136}"/>
              </a:ext>
            </a:extLst>
          </p:cNvPr>
          <p:cNvSpPr txBox="1">
            <a:spLocks/>
          </p:cNvSpPr>
          <p:nvPr/>
        </p:nvSpPr>
        <p:spPr>
          <a:xfrm>
            <a:off x="3143250" y="2074664"/>
            <a:ext cx="537729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is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everywhere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19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2074664"/>
            <a:ext cx="5377295" cy="99417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Wordpress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9862B76-58CB-4427-A528-83C8EED112DF}"/>
              </a:ext>
            </a:extLst>
          </p:cNvPr>
          <p:cNvSpPr txBox="1"/>
          <p:nvPr/>
        </p:nvSpPr>
        <p:spPr>
          <a:xfrm>
            <a:off x="3552956" y="2934766"/>
            <a:ext cx="2319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TechCrunch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BBC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America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Usain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Bolt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PlayStation Blog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TED Blog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Facebook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Newsroom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50FEDDC-8E3A-4173-B44F-3C4208EA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?</a:t>
            </a:r>
          </a:p>
          <a:p>
            <a:pPr>
              <a:lnSpc>
                <a:spcPct val="100000"/>
              </a:lnSpc>
            </a:pPr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services 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Serverless</a:t>
            </a:r>
            <a:endParaRPr lang="pl-PL" dirty="0"/>
          </a:p>
          <a:p>
            <a:pPr>
              <a:lnSpc>
                <a:spcPct val="100000"/>
              </a:lnSpc>
            </a:pPr>
            <a:r>
              <a:rPr lang="pl-PL" dirty="0" err="1"/>
              <a:t>Cognitive</a:t>
            </a:r>
            <a:r>
              <a:rPr lang="pl-PL" dirty="0"/>
              <a:t> services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Recap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B2654F27-BFF3-440C-9384-7E654F91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</p:spPr>
        <p:txBody>
          <a:bodyPr>
            <a:normAutofit fontScale="90000"/>
          </a:bodyPr>
          <a:lstStyle/>
          <a:p>
            <a:r>
              <a:rPr lang="pl-P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6678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hlinkClick r:id="rId3"/>
            <a:extLst>
              <a:ext uri="{FF2B5EF4-FFF2-40B4-BE49-F238E27FC236}">
                <a16:creationId xmlns:a16="http://schemas.microsoft.com/office/drawing/2014/main" id="{92AA9BFE-E9D9-45F1-8E57-D29721D6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371600"/>
            <a:ext cx="1476375" cy="1476375"/>
          </a:xfrm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20</a:t>
            </a:fld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76BEE98-E826-4420-AF4D-C8A83CFBB62D}"/>
              </a:ext>
            </a:extLst>
          </p:cNvPr>
          <p:cNvSpPr txBox="1"/>
          <p:nvPr/>
        </p:nvSpPr>
        <p:spPr>
          <a:xfrm>
            <a:off x="3550263" y="2738438"/>
            <a:ext cx="205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</p:spTree>
    <p:extLst>
      <p:ext uri="{BB962C8B-B14F-4D97-AF65-F5344CB8AC3E}">
        <p14:creationId xmlns:p14="http://schemas.microsoft.com/office/powerpoint/2010/main" val="7220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180707C-53C6-4E78-9B02-0536D6FC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21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9B020F5-9BF6-4A07-95DC-E8624B5D8DDB}"/>
              </a:ext>
            </a:extLst>
          </p:cNvPr>
          <p:cNvSpPr txBox="1"/>
          <p:nvPr/>
        </p:nvSpPr>
        <p:spPr>
          <a:xfrm>
            <a:off x="5292403" y="1844628"/>
            <a:ext cx="2252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Domain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  <a:p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Permissions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setup</a:t>
            </a:r>
          </a:p>
          <a:p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+ 5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minutes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Symbol zastępczy zawartości 6">
            <a:hlinkClick r:id="rId3"/>
            <a:extLst>
              <a:ext uri="{FF2B5EF4-FFF2-40B4-BE49-F238E27FC236}">
                <a16:creationId xmlns:a16="http://schemas.microsoft.com/office/drawing/2014/main" id="{6494D9CF-E3E6-4089-93FE-167139F6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40" y="1371600"/>
            <a:ext cx="1476375" cy="14763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4C859D88-0D69-4577-874A-56B37F4224B1}"/>
              </a:ext>
            </a:extLst>
          </p:cNvPr>
          <p:cNvSpPr txBox="1"/>
          <p:nvPr/>
        </p:nvSpPr>
        <p:spPr>
          <a:xfrm>
            <a:off x="1452729" y="2738438"/>
            <a:ext cx="205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Famous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5-Minute</a:t>
            </a:r>
          </a:p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Installation”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45D7032F-C16F-4EF5-873B-DEF2E20A1587}"/>
              </a:ext>
            </a:extLst>
          </p:cNvPr>
          <p:cNvSpPr/>
          <p:nvPr/>
        </p:nvSpPr>
        <p:spPr>
          <a:xfrm>
            <a:off x="3851598" y="2395538"/>
            <a:ext cx="971550" cy="342900"/>
          </a:xfrm>
          <a:prstGeom prst="rightArrow">
            <a:avLst>
              <a:gd name="adj1" fmla="val 50000"/>
              <a:gd name="adj2" fmla="val 93299"/>
            </a:avLst>
          </a:prstGeom>
          <a:solidFill>
            <a:srgbClr val="652C90"/>
          </a:solidFill>
          <a:ln>
            <a:solidFill>
              <a:srgbClr val="652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249973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4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23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Static</a:t>
            </a:r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website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46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/>
          <a:lstStyle/>
          <a:p>
            <a:pPr algn="ctr"/>
            <a:r>
              <a:rPr lang="pl-P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</a:t>
            </a:r>
            <a:r>
              <a:rPr lang="pl-P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</a:t>
            </a:r>
            <a:endParaRPr lang="pl-PL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Serverless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7939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1832EE8-E6DA-4D29-851A-AF457B18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0" y="2317358"/>
            <a:ext cx="8244610" cy="508785"/>
          </a:xfrm>
        </p:spPr>
        <p:txBody>
          <a:bodyPr>
            <a:normAutofit/>
          </a:bodyPr>
          <a:lstStyle/>
          <a:p>
            <a:r>
              <a:rPr lang="pl-PL" dirty="0" err="1"/>
              <a:t>There’s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. Here we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it</a:t>
            </a:r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7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29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3" y="2171700"/>
            <a:ext cx="5453001" cy="1714500"/>
          </a:xfr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6DBB29F4-1E43-4CB5-8807-37D28CBB93B8}"/>
              </a:ext>
            </a:extLst>
          </p:cNvPr>
          <p:cNvSpPr/>
          <p:nvPr/>
        </p:nvSpPr>
        <p:spPr>
          <a:xfrm>
            <a:off x="1771650" y="2057400"/>
            <a:ext cx="16002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1F78781-84E3-47E7-83B9-706CB2D8F5DC}"/>
              </a:ext>
            </a:extLst>
          </p:cNvPr>
          <p:cNvSpPr/>
          <p:nvPr/>
        </p:nvSpPr>
        <p:spPr>
          <a:xfrm>
            <a:off x="3374859" y="2057400"/>
            <a:ext cx="1882942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EA7AF8C-3D5A-43A1-AAD4-521BAC7144C4}"/>
              </a:ext>
            </a:extLst>
          </p:cNvPr>
          <p:cNvSpPr/>
          <p:nvPr/>
        </p:nvSpPr>
        <p:spPr>
          <a:xfrm>
            <a:off x="5257800" y="2057400"/>
            <a:ext cx="222885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558294A-121E-4B9B-BED2-3FA9B89A5783}"/>
              </a:ext>
            </a:extLst>
          </p:cNvPr>
          <p:cNvSpPr/>
          <p:nvPr/>
        </p:nvSpPr>
        <p:spPr>
          <a:xfrm>
            <a:off x="1460150" y="1714500"/>
            <a:ext cx="5843115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5833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53A4A9-F707-42FE-B5D7-C337CE0A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400" dirty="0"/>
              <a:t>Piotr Ładoński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3rd </a:t>
            </a:r>
            <a:r>
              <a:rPr lang="pl-PL" sz="2400" dirty="0" err="1"/>
              <a:t>year</a:t>
            </a:r>
            <a:r>
              <a:rPr lang="pl-PL" sz="2400" dirty="0"/>
              <a:t> student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Lodz</a:t>
            </a:r>
            <a:r>
              <a:rPr lang="pl-PL" sz="2400" dirty="0"/>
              <a:t> Uni of Technology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President of .NET student </a:t>
            </a:r>
            <a:r>
              <a:rPr lang="pl-PL" sz="2400" dirty="0" err="1"/>
              <a:t>union</a:t>
            </a:r>
            <a:endParaRPr lang="pl-PL" sz="2400" dirty="0"/>
          </a:p>
          <a:p>
            <a:pPr>
              <a:lnSpc>
                <a:spcPct val="100000"/>
              </a:lnSpc>
            </a:pPr>
            <a:r>
              <a:rPr lang="pl-PL" sz="2400" dirty="0"/>
              <a:t>Senior Microsoft Student Partner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Software developer @ </a:t>
            </a:r>
            <a:r>
              <a:rPr lang="pl-PL" sz="2400" dirty="0" err="1"/>
              <a:t>Lodz</a:t>
            </a:r>
            <a:r>
              <a:rPr lang="pl-PL" sz="2400" dirty="0"/>
              <a:t> Solar Team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23688090-49EA-4640-ABF0-52F37651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60E7AF-A38C-4274-B40C-36FDE42866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6AF42C4F-01CF-4077-8471-FA2F2731172D}" type="slidenum">
              <a:rPr lang="pl-PL" smtClean="0"/>
              <a:t>3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275C94E-605D-480B-AA2B-9EE945FE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485900"/>
            <a:ext cx="1943100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30</a:t>
            </a:fld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E0E972B-64D0-4F93-B4DE-CCEB3CAD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3" y="2171700"/>
            <a:ext cx="5453001" cy="1714500"/>
          </a:xfrm>
        </p:spPr>
      </p:pic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0683"/>
            <a:ext cx="7886700" cy="994172"/>
          </a:xfrm>
        </p:spPr>
        <p:txBody>
          <a:bodyPr/>
          <a:lstStyle/>
          <a:p>
            <a:pPr algn="ctr"/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Azure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Functions</a:t>
            </a:r>
            <a:endParaRPr lang="pl-PL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5F4A5BA-8724-48F2-9400-59D8737D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64" y="1714500"/>
            <a:ext cx="4120998" cy="171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2EF86-75A7-4580-9BB6-B69ED2A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11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Cognitive</a:t>
            </a:r>
            <a:r>
              <a:rPr lang="pl-PL" sz="4000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7946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33</a:t>
            </a:fld>
            <a:endParaRPr lang="pl-PL" dirty="0"/>
          </a:p>
        </p:txBody>
      </p:sp>
      <p:sp>
        <p:nvSpPr>
          <p:cNvPr id="14" name="Tytuł 4">
            <a:extLst>
              <a:ext uri="{FF2B5EF4-FFF2-40B4-BE49-F238E27FC236}">
                <a16:creationId xmlns:a16="http://schemas.microsoft.com/office/drawing/2014/main" id="{D9C6333E-2E74-45C4-9C1A-3A7CFE99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620683"/>
            <a:ext cx="7886700" cy="994172"/>
          </a:xfrm>
        </p:spPr>
        <p:txBody>
          <a:bodyPr/>
          <a:lstStyle/>
          <a:p>
            <a:pPr algn="ctr"/>
            <a:r>
              <a:rPr lang="pl-PL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Cognitive</a:t>
            </a:r>
            <a:r>
              <a:rPr lang="pl-PL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Services?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FD1A1F-B6BD-4358-BEB2-870240C7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635" y="1828800"/>
            <a:ext cx="7498730" cy="237193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D5FC78F-13D9-41E8-AF49-2F23A7C9E671}"/>
              </a:ext>
            </a:extLst>
          </p:cNvPr>
          <p:cNvSpPr/>
          <p:nvPr/>
        </p:nvSpPr>
        <p:spPr>
          <a:xfrm>
            <a:off x="822636" y="1828800"/>
            <a:ext cx="3463615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BF03626-ADB7-4131-BFF5-5F4F265E7E6A}"/>
              </a:ext>
            </a:extLst>
          </p:cNvPr>
          <p:cNvSpPr/>
          <p:nvPr/>
        </p:nvSpPr>
        <p:spPr>
          <a:xfrm>
            <a:off x="4636971" y="1847449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CE57BDB-9C83-4BB4-9B94-3EE131D78CC7}"/>
              </a:ext>
            </a:extLst>
          </p:cNvPr>
          <p:cNvSpPr/>
          <p:nvPr/>
        </p:nvSpPr>
        <p:spPr>
          <a:xfrm>
            <a:off x="857250" y="2768957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8DC9B07-B860-48F3-986E-CC24DB3F9CE1}"/>
              </a:ext>
            </a:extLst>
          </p:cNvPr>
          <p:cNvSpPr/>
          <p:nvPr/>
        </p:nvSpPr>
        <p:spPr>
          <a:xfrm>
            <a:off x="4484495" y="2754708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73CF039-B883-42DE-92F4-4AF9A97C9D7E}"/>
              </a:ext>
            </a:extLst>
          </p:cNvPr>
          <p:cNvSpPr/>
          <p:nvPr/>
        </p:nvSpPr>
        <p:spPr>
          <a:xfrm>
            <a:off x="758127" y="3484844"/>
            <a:ext cx="3592630" cy="742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4681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Recap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92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35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pl-PL" sz="2400" dirty="0" err="1"/>
              <a:t>Thanks</a:t>
            </a:r>
            <a:r>
              <a:rPr lang="pl-PL" sz="2400" dirty="0"/>
              <a:t> to </a:t>
            </a:r>
            <a:r>
              <a:rPr lang="pl-PL" sz="2400" dirty="0" err="1"/>
              <a:t>cloud</a:t>
            </a:r>
            <a:r>
              <a:rPr lang="pl-PL" sz="2400" dirty="0"/>
              <a:t> services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speed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 err="1"/>
              <a:t>up</a:t>
            </a:r>
            <a:r>
              <a:rPr lang="pl-PL" sz="2400" dirty="0"/>
              <a:t> </a:t>
            </a:r>
            <a:r>
              <a:rPr lang="pl-PL" sz="2400" dirty="0" err="1"/>
              <a:t>various</a:t>
            </a:r>
            <a:r>
              <a:rPr lang="pl-PL" sz="2400" dirty="0"/>
              <a:t> </a:t>
            </a:r>
            <a:r>
              <a:rPr lang="pl-PL" sz="2400" dirty="0" err="1"/>
              <a:t>aspects</a:t>
            </a:r>
            <a:r>
              <a:rPr lang="pl-PL" sz="2400" dirty="0"/>
              <a:t> of </a:t>
            </a:r>
            <a:r>
              <a:rPr lang="pl-PL" sz="2400" dirty="0" err="1"/>
              <a:t>app</a:t>
            </a:r>
            <a:r>
              <a:rPr lang="pl-PL" sz="2400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22415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E4EA9A2-AE9A-42A6-A46F-031ACC2E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25" dirty="0" err="1"/>
              <a:t>Azure</a:t>
            </a:r>
            <a:r>
              <a:rPr lang="pl-PL" sz="1725" dirty="0"/>
              <a:t> 4 </a:t>
            </a:r>
            <a:r>
              <a:rPr lang="pl-PL" sz="1725" dirty="0" err="1"/>
              <a:t>students</a:t>
            </a:r>
            <a:r>
              <a:rPr lang="pl-PL" sz="1725" dirty="0"/>
              <a:t>- </a:t>
            </a:r>
            <a:r>
              <a:rPr lang="pl-PL" sz="1725" dirty="0">
                <a:hlinkClick r:id="rId2"/>
              </a:rPr>
              <a:t>https://azure.microsoft.com/en-us/free/students/</a:t>
            </a:r>
            <a:endParaRPr lang="pl-PL" sz="1725" dirty="0"/>
          </a:p>
          <a:p>
            <a:r>
              <a:rPr lang="pl-PL" sz="1725" dirty="0"/>
              <a:t>Microsoft </a:t>
            </a:r>
            <a:r>
              <a:rPr lang="pl-PL" sz="1725" dirty="0" err="1"/>
              <a:t>Learn</a:t>
            </a:r>
            <a:r>
              <a:rPr lang="pl-PL" sz="1725" dirty="0"/>
              <a:t> - </a:t>
            </a:r>
            <a:r>
              <a:rPr lang="pl-PL" sz="1725" dirty="0">
                <a:hlinkClick r:id="rId3"/>
              </a:rPr>
              <a:t>https://docs.microsoft.com/en-us/learn/</a:t>
            </a:r>
            <a:endParaRPr lang="pl-PL" sz="1725" dirty="0"/>
          </a:p>
          <a:p>
            <a:endParaRPr lang="pl-PL" sz="1725" dirty="0"/>
          </a:p>
          <a:p>
            <a:r>
              <a:rPr lang="pl-PL" sz="1725" dirty="0" err="1"/>
              <a:t>Intelligent</a:t>
            </a:r>
            <a:r>
              <a:rPr lang="pl-PL" sz="1725" dirty="0"/>
              <a:t> Kiosk - </a:t>
            </a:r>
            <a:r>
              <a:rPr lang="pl-PL" sz="1800" dirty="0">
                <a:hlinkClick r:id="rId4"/>
              </a:rPr>
              <a:t>https://www.microsoft.com/en-us/p/intelligent-kiosk/9nblggh5qd84</a:t>
            </a:r>
            <a:endParaRPr lang="pl-PL" sz="1725" dirty="0"/>
          </a:p>
          <a:p>
            <a:r>
              <a:rPr lang="pl-PL" sz="1725" dirty="0"/>
              <a:t>GitHub with </a:t>
            </a:r>
            <a:r>
              <a:rPr lang="pl-PL" sz="1725" dirty="0" err="1"/>
              <a:t>code</a:t>
            </a:r>
            <a:r>
              <a:rPr lang="pl-PL" sz="1725" dirty="0"/>
              <a:t> &amp; </a:t>
            </a:r>
            <a:r>
              <a:rPr lang="pl-PL" sz="1725" dirty="0" err="1"/>
              <a:t>presentation</a:t>
            </a:r>
            <a:r>
              <a:rPr lang="pl-PL" sz="1725" dirty="0"/>
              <a:t> - </a:t>
            </a:r>
            <a:r>
              <a:rPr lang="pl-PL" sz="1725" dirty="0">
                <a:hlinkClick r:id="rId5"/>
              </a:rPr>
              <a:t>https://github.com/Voodu/Workshops</a:t>
            </a:r>
            <a:endParaRPr lang="pl-PL" sz="1725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70B268-E167-4F15-8B56-8DC97D6A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Useful</a:t>
            </a:r>
            <a:r>
              <a:rPr lang="pl-PL" dirty="0"/>
              <a:t> </a:t>
            </a:r>
            <a:r>
              <a:rPr lang="pl-PL" dirty="0" err="1"/>
              <a:t>links</a:t>
            </a:r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32D4E40B-7519-436B-8E5E-24FB820F84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6AF42C4F-01CF-4077-8471-FA2F2731172D}" type="slidenum">
              <a:rPr lang="pl-PL" smtClean="0"/>
              <a:t>36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936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FAA4FE-4DBA-44BC-82A2-B81E8BAE5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37</a:t>
            </a:fld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95616B80-F4EA-468D-9F11-602C547DC0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8302" y="3210035"/>
            <a:ext cx="1867397" cy="3429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l-PL" i="0" dirty="0"/>
              <a:t>Piotr Ładoński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7DFBC0F-C56B-4148-B9CB-1CB6FC5F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attention</a:t>
            </a:r>
            <a:r>
              <a:rPr lang="pl-PL" dirty="0"/>
              <a:t>!</a:t>
            </a: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8DD262E-E5F6-42B8-989E-7916B2856B7A}"/>
              </a:ext>
            </a:extLst>
          </p:cNvPr>
          <p:cNvGrpSpPr/>
          <p:nvPr/>
        </p:nvGrpSpPr>
        <p:grpSpPr>
          <a:xfrm>
            <a:off x="3867274" y="3630833"/>
            <a:ext cx="1451612" cy="1242972"/>
            <a:chOff x="609600" y="871253"/>
            <a:chExt cx="1935483" cy="1657296"/>
          </a:xfrm>
        </p:grpSpPr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58D5EEC1-B846-48CD-B0C2-F2794A5C915B}"/>
                </a:ext>
              </a:extLst>
            </p:cNvPr>
            <p:cNvGrpSpPr/>
            <p:nvPr/>
          </p:nvGrpSpPr>
          <p:grpSpPr>
            <a:xfrm>
              <a:off x="609600" y="871253"/>
              <a:ext cx="1935483" cy="492442"/>
              <a:chOff x="3581400" y="5044970"/>
              <a:chExt cx="1935483" cy="492442"/>
            </a:xfrm>
          </p:grpSpPr>
          <p:pic>
            <p:nvPicPr>
              <p:cNvPr id="10" name="Obraz 9">
                <a:extLst>
                  <a:ext uri="{FF2B5EF4-FFF2-40B4-BE49-F238E27FC236}">
                    <a16:creationId xmlns:a16="http://schemas.microsoft.com/office/drawing/2014/main" id="{5FBEDCBE-01B9-4972-ACB8-A505743B8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504943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E968ECB-76AC-4966-8B4C-152FF6795557}"/>
                  </a:ext>
                </a:extLst>
              </p:cNvPr>
              <p:cNvSpPr txBox="1"/>
              <p:nvPr/>
            </p:nvSpPr>
            <p:spPr>
              <a:xfrm>
                <a:off x="4080164" y="5044970"/>
                <a:ext cx="1436719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i="1" dirty="0" err="1"/>
                  <a:t>pladonski</a:t>
                </a:r>
                <a:endParaRPr lang="pl-PL" i="1" dirty="0"/>
              </a:p>
            </p:txBody>
          </p:sp>
        </p:grp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BEC30720-F7C4-446F-9FFF-F80E929D6983}"/>
                </a:ext>
              </a:extLst>
            </p:cNvPr>
            <p:cNvGrpSpPr/>
            <p:nvPr/>
          </p:nvGrpSpPr>
          <p:grpSpPr>
            <a:xfrm>
              <a:off x="630382" y="1444405"/>
              <a:ext cx="1519037" cy="492442"/>
              <a:chOff x="3602182" y="5618122"/>
              <a:chExt cx="1519037" cy="492442"/>
            </a:xfrm>
          </p:grpSpPr>
          <p:pic>
            <p:nvPicPr>
              <p:cNvPr id="12" name="Obraz 11">
                <a:extLst>
                  <a:ext uri="{FF2B5EF4-FFF2-40B4-BE49-F238E27FC236}">
                    <a16:creationId xmlns:a16="http://schemas.microsoft.com/office/drawing/2014/main" id="{14D81910-2B5B-443E-A65A-C54B4FD1C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182" y="562035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12986D0E-BE25-42D7-8425-11A00FB43BBC}"/>
                  </a:ext>
                </a:extLst>
              </p:cNvPr>
              <p:cNvSpPr txBox="1"/>
              <p:nvPr/>
            </p:nvSpPr>
            <p:spPr>
              <a:xfrm>
                <a:off x="4080165" y="5618122"/>
                <a:ext cx="1041054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i="1" dirty="0" err="1"/>
                  <a:t>Voodu</a:t>
                </a:r>
                <a:endParaRPr lang="pl-PL" i="1" dirty="0"/>
              </a:p>
            </p:txBody>
          </p: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50D5D15A-EB33-429C-8C06-44E5D873E53E}"/>
                </a:ext>
              </a:extLst>
            </p:cNvPr>
            <p:cNvGrpSpPr/>
            <p:nvPr/>
          </p:nvGrpSpPr>
          <p:grpSpPr>
            <a:xfrm>
              <a:off x="609600" y="2017557"/>
              <a:ext cx="1935483" cy="510992"/>
              <a:chOff x="3581400" y="6191274"/>
              <a:chExt cx="1935483" cy="510992"/>
            </a:xfrm>
          </p:grpSpPr>
          <p:pic>
            <p:nvPicPr>
              <p:cNvPr id="11" name="Obraz 10">
                <a:extLst>
                  <a:ext uri="{FF2B5EF4-FFF2-40B4-BE49-F238E27FC236}">
                    <a16:creationId xmlns:a16="http://schemas.microsoft.com/office/drawing/2014/main" id="{EF9DC96A-5B05-4666-B2FA-6E2A0D8E0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191274"/>
                <a:ext cx="498764" cy="498764"/>
              </a:xfrm>
              <a:prstGeom prst="rect">
                <a:avLst/>
              </a:prstGeom>
            </p:spPr>
          </p:pic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811A552E-1CC4-4CC3-84C6-CA0DF7A0A202}"/>
                  </a:ext>
                </a:extLst>
              </p:cNvPr>
              <p:cNvSpPr txBox="1"/>
              <p:nvPr/>
            </p:nvSpPr>
            <p:spPr>
              <a:xfrm>
                <a:off x="4080164" y="6209823"/>
                <a:ext cx="143671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i="1" dirty="0" err="1"/>
                  <a:t>pladonski</a:t>
                </a:r>
                <a:endParaRPr lang="pl-PL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EC0BA95-A92A-4977-93FB-D885E0F2323B}"/>
              </a:ext>
            </a:extLst>
          </p:cNvPr>
          <p:cNvSpPr/>
          <p:nvPr/>
        </p:nvSpPr>
        <p:spPr>
          <a:xfrm>
            <a:off x="0" y="673100"/>
            <a:ext cx="9144000" cy="352425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B95939-C668-476B-94B4-196DDD0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61" y="2484705"/>
            <a:ext cx="7594879" cy="406715"/>
          </a:xfrm>
        </p:spPr>
        <p:txBody>
          <a:bodyPr>
            <a:noAutofit/>
          </a:bodyPr>
          <a:lstStyle/>
          <a:p>
            <a:pPr algn="ctr"/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dirty="0" err="1"/>
              <a:t>cloud</a:t>
            </a:r>
            <a:r>
              <a:rPr lang="pl-PL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51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5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617"/>
            <a:ext cx="9144002" cy="521273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57150"/>
            <a:ext cx="1828800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6DC9-9D3F-40A0-9F10-6D737F85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6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5292A77-7E54-49F1-9096-C64BB1C1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2" cy="51435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2F84F6E-FEE5-4E81-B0C7-8FAD55316B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23232"/>
              </a:clrFrom>
              <a:clrTo>
                <a:srgbClr val="3232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28600"/>
            <a:ext cx="2579193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9382AB6-C85A-49DE-B527-1753AA0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7</a:t>
            </a:fld>
            <a:endParaRPr lang="pl-PL" dirty="0"/>
          </a:p>
        </p:txBody>
      </p:sp>
      <p:pic>
        <p:nvPicPr>
          <p:cNvPr id="5" name="Obraz 4">
            <a:hlinkClick r:id="rId2"/>
            <a:extLst>
              <a:ext uri="{FF2B5EF4-FFF2-40B4-BE49-F238E27FC236}">
                <a16:creationId xmlns:a16="http://schemas.microsoft.com/office/drawing/2014/main" id="{9E5352E7-4BE7-41AB-889E-2958CB289E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8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Cloud</a:t>
            </a:r>
            <a:r>
              <a:rPr lang="pl-PL" dirty="0"/>
              <a:t> = </a:t>
            </a:r>
            <a:r>
              <a:rPr lang="pl-PL" dirty="0" err="1"/>
              <a:t>someone’s</a:t>
            </a:r>
            <a:r>
              <a:rPr lang="pl-PL" dirty="0"/>
              <a:t> </a:t>
            </a:r>
            <a:r>
              <a:rPr lang="pl-PL" dirty="0" err="1"/>
              <a:t>computers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8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6922F2-10AF-4AAB-ABC7-F5ABE3B3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C4F-01CF-4077-8471-FA2F2731172D}" type="slidenum">
              <a:rPr lang="pl-PL" smtClean="0"/>
              <a:t>9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FAD754A7-92E4-485D-B9F1-6FD5F6AB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3619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microsoft.com/office/infopath/2007/PartnerControls"/>
    <ds:schemaRef ds:uri="http://purl.org/dc/elements/1.1/"/>
    <ds:schemaRef ds:uri="6dfb84fc-c783-47c9-928a-3d458849d261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efd76e83-4173-4a26-b431-618a788339a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0419_MSP_ppt-template</Template>
  <TotalTime>43</TotalTime>
  <Words>661</Words>
  <Application>Microsoft Office PowerPoint</Application>
  <PresentationFormat>Pokaz na ekranie (16:9)</PresentationFormat>
  <Paragraphs>146</Paragraphs>
  <Slides>38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Segoe UI</vt:lpstr>
      <vt:lpstr>Segoe UI Light</vt:lpstr>
      <vt:lpstr>Segoe UI Semibold</vt:lpstr>
      <vt:lpstr>MSp</vt:lpstr>
      <vt:lpstr>Microsoft Azure</vt:lpstr>
      <vt:lpstr>Agenda</vt:lpstr>
      <vt:lpstr>About me</vt:lpstr>
      <vt:lpstr>What is cloud?</vt:lpstr>
      <vt:lpstr>Prezentacja programu PowerPoint</vt:lpstr>
      <vt:lpstr>Prezentacja programu PowerPoint</vt:lpstr>
      <vt:lpstr>Prezentacja programu PowerPoint</vt:lpstr>
      <vt:lpstr>Cloud = someone’s computers which we can use</vt:lpstr>
      <vt:lpstr>How?</vt:lpstr>
      <vt:lpstr>Just ask!</vt:lpstr>
      <vt:lpstr>Why?</vt:lpstr>
      <vt:lpstr>Prezentacja programu PowerPoint</vt:lpstr>
      <vt:lpstr>What services are on Microsoft Azure?</vt:lpstr>
      <vt:lpstr>Prezentacja programu PowerPoint</vt:lpstr>
      <vt:lpstr>Prezentacja programu PowerPoint</vt:lpstr>
      <vt:lpstr>Prezentacja programu PowerPoint</vt:lpstr>
      <vt:lpstr>Web app services</vt:lpstr>
      <vt:lpstr>Prezentacja programu PowerPoint</vt:lpstr>
      <vt:lpstr>Wordpress is everywhere</vt:lpstr>
      <vt:lpstr>Prezentacja programu PowerPoint</vt:lpstr>
      <vt:lpstr>Prezentacja programu PowerPoint</vt:lpstr>
      <vt:lpstr>Prezentacja programu PowerPoint</vt:lpstr>
      <vt:lpstr>Static website</vt:lpstr>
      <vt:lpstr>Prezentacja programu PowerPoint</vt:lpstr>
      <vt:lpstr>Web App</vt:lpstr>
      <vt:lpstr>Prezentacja programu PowerPoint</vt:lpstr>
      <vt:lpstr>Serverless</vt:lpstr>
      <vt:lpstr>Serverless?</vt:lpstr>
      <vt:lpstr>Prezentacja programu PowerPoint</vt:lpstr>
      <vt:lpstr>Azure Functions</vt:lpstr>
      <vt:lpstr>Prezentacja programu PowerPoint</vt:lpstr>
      <vt:lpstr>Cognitive services</vt:lpstr>
      <vt:lpstr>Cognitive Services?</vt:lpstr>
      <vt:lpstr>Recap</vt:lpstr>
      <vt:lpstr>Thanks to cloud services you can speed  up various aspects of app development</vt:lpstr>
      <vt:lpstr>Useful links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Piotr Ładoński</dc:creator>
  <cp:lastModifiedBy>Piotr Ładoński</cp:lastModifiedBy>
  <cp:revision>11</cp:revision>
  <dcterms:created xsi:type="dcterms:W3CDTF">2019-05-07T21:44:43Z</dcterms:created>
  <dcterms:modified xsi:type="dcterms:W3CDTF">2019-05-28T16:11:14Z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