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9"/>
  </p:notesMasterIdLst>
  <p:sldIdLst>
    <p:sldId id="256" r:id="rId5"/>
    <p:sldId id="261" r:id="rId6"/>
    <p:sldId id="273" r:id="rId7"/>
    <p:sldId id="257" r:id="rId8"/>
    <p:sldId id="275" r:id="rId9"/>
    <p:sldId id="274" r:id="rId10"/>
    <p:sldId id="276" r:id="rId11"/>
    <p:sldId id="277" r:id="rId12"/>
    <p:sldId id="278" r:id="rId13"/>
    <p:sldId id="279" r:id="rId14"/>
    <p:sldId id="280" r:id="rId15"/>
    <p:sldId id="281" r:id="rId16"/>
    <p:sldId id="282" r:id="rId17"/>
    <p:sldId id="26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81" autoAdjust="0"/>
  </p:normalViewPr>
  <p:slideViewPr>
    <p:cSldViewPr snapToGrid="0" snapToObjects="1">
      <p:cViewPr varScale="1">
        <p:scale>
          <a:sx n="125" d="100"/>
          <a:sy n="125" d="100"/>
        </p:scale>
        <p:origin x="1230" y="120"/>
      </p:cViewPr>
      <p:guideLst>
        <p:guide orient="horz" pos="3092"/>
        <p:guide orient="horz" pos="583"/>
        <p:guide pos="5617"/>
        <p:guide pos="23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D5C75-7557-4A2C-818F-F922BAC71062}" type="datetimeFigureOut">
              <a:rPr lang="pl-PL" smtClean="0"/>
              <a:t>13.06.2019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1E314-4474-4722-9E5F-010A409BC187}" type="slidenum">
              <a:rPr lang="pl-PL" smtClean="0"/>
              <a:t>‹#›</a:t>
            </a:fld>
            <a:endParaRPr lang="pl-PL"/>
          </a:p>
        </p:txBody>
      </p:sp>
    </p:spTree>
    <p:extLst>
      <p:ext uri="{BB962C8B-B14F-4D97-AF65-F5344CB8AC3E}">
        <p14:creationId xmlns:p14="http://schemas.microsoft.com/office/powerpoint/2010/main" val="48195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a:t>
            </a:r>
            <a:r>
              <a:rPr lang="en-US" sz="1200" kern="1200" baseline="0" dirty="0" err="1">
                <a:solidFill>
                  <a:schemeClr val="tx1"/>
                </a:solidFill>
                <a:effectLst/>
                <a:latin typeface="+mn-lt"/>
                <a:ea typeface="+mn-ea"/>
                <a:cs typeface="+mn-cs"/>
              </a:rPr>
              <a:t>nanoservices</a:t>
            </a:r>
            <a:r>
              <a:rPr lang="en-US" sz="1200" kern="1200" baseline="0" dirty="0">
                <a:solidFill>
                  <a:schemeClr val="tx1"/>
                </a:solidFill>
                <a:effectLst/>
                <a:latin typeface="+mn-lt"/>
                <a:ea typeface="+mn-ea"/>
                <a:cs typeface="+mn-cs"/>
              </a:rPr>
              <a:t>”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4</a:t>
            </a:fld>
            <a:endParaRPr lang="pl-PL"/>
          </a:p>
        </p:txBody>
      </p:sp>
    </p:spTree>
    <p:extLst>
      <p:ext uri="{BB962C8B-B14F-4D97-AF65-F5344CB8AC3E}">
        <p14:creationId xmlns:p14="http://schemas.microsoft.com/office/powerpoint/2010/main" val="32628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another </a:t>
            </a:r>
            <a:r>
              <a:rPr lang="pl-PL" sz="1200" kern="1200" baseline="0" dirty="0">
                <a:solidFill>
                  <a:schemeClr val="tx1"/>
                </a:solidFill>
                <a:effectLst/>
                <a:latin typeface="+mn-lt"/>
                <a:ea typeface="+mn-ea"/>
                <a:cs typeface="+mn-cs"/>
              </a:rPr>
              <a:t>f</a:t>
            </a:r>
            <a:r>
              <a:rPr lang="en-US" sz="1200" kern="1200" baseline="0" dirty="0">
                <a:solidFill>
                  <a:schemeClr val="tx1"/>
                </a:solidFill>
                <a:effectLst/>
                <a:latin typeface="+mn-lt"/>
                <a:ea typeface="+mn-ea"/>
                <a:cs typeface="+mn-cs"/>
              </a:rPr>
              <a:t>unction,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5"/>
          </p:nvPr>
        </p:nvSpPr>
        <p:spPr/>
        <p:txBody>
          <a:bodyPr/>
          <a:lstStyle/>
          <a:p>
            <a:fld id="{02B1E314-4474-4722-9E5F-010A409BC187}" type="slidenum">
              <a:rPr lang="pl-PL" smtClean="0"/>
              <a:t>13</a:t>
            </a:fld>
            <a:endParaRPr lang="pl-PL"/>
          </a:p>
        </p:txBody>
      </p:sp>
    </p:spTree>
    <p:extLst>
      <p:ext uri="{BB962C8B-B14F-4D97-AF65-F5344CB8AC3E}">
        <p14:creationId xmlns:p14="http://schemas.microsoft.com/office/powerpoint/2010/main" val="31993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a:t>
            </a:r>
            <a:r>
              <a:rPr lang="en-US" sz="1200" kern="1200" baseline="0" dirty="0" err="1">
                <a:solidFill>
                  <a:schemeClr val="tx1"/>
                </a:solidFill>
                <a:effectLst/>
                <a:latin typeface="+mn-lt"/>
                <a:ea typeface="+mn-ea"/>
                <a:cs typeface="+mn-cs"/>
              </a:rPr>
              <a:t>nanoservices</a:t>
            </a:r>
            <a:r>
              <a:rPr lang="en-US" sz="1200" kern="1200" baseline="0" dirty="0">
                <a:solidFill>
                  <a:schemeClr val="tx1"/>
                </a:solidFill>
                <a:effectLst/>
                <a:latin typeface="+mn-lt"/>
                <a:ea typeface="+mn-ea"/>
                <a:cs typeface="+mn-cs"/>
              </a:rPr>
              <a:t>”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5</a:t>
            </a:fld>
            <a:endParaRPr lang="pl-PL"/>
          </a:p>
        </p:txBody>
      </p:sp>
    </p:spTree>
    <p:extLst>
      <p:ext uri="{BB962C8B-B14F-4D97-AF65-F5344CB8AC3E}">
        <p14:creationId xmlns:p14="http://schemas.microsoft.com/office/powerpoint/2010/main" val="46759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6</a:t>
            </a:fld>
            <a:endParaRPr lang="pl-PL"/>
          </a:p>
        </p:txBody>
      </p:sp>
    </p:spTree>
    <p:extLst>
      <p:ext uri="{BB962C8B-B14F-4D97-AF65-F5344CB8AC3E}">
        <p14:creationId xmlns:p14="http://schemas.microsoft.com/office/powerpoint/2010/main" val="341789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webhook event. Templates can easily form the basis for robust function creation, and are really designed just to get a developer started.</a:t>
            </a:r>
            <a:endParaRPr lang="en-US"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7</a:t>
            </a:fld>
            <a:endParaRPr lang="pl-PL"/>
          </a:p>
        </p:txBody>
      </p:sp>
    </p:spTree>
    <p:extLst>
      <p:ext uri="{BB962C8B-B14F-4D97-AF65-F5344CB8AC3E}">
        <p14:creationId xmlns:p14="http://schemas.microsoft.com/office/powerpoint/2010/main" val="132372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a:t>
            </a:r>
            <a:r>
              <a:rPr lang="en-US" sz="1200" kern="1200" baseline="0">
                <a:solidFill>
                  <a:schemeClr val="tx1"/>
                </a:solidFill>
                <a:effectLst/>
                <a:latin typeface="+mn-lt"/>
                <a:ea typeface="+mn-ea"/>
                <a:cs typeface="+mn-cs"/>
              </a:rPr>
              <a:t>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5"/>
          </p:nvPr>
        </p:nvSpPr>
        <p:spPr/>
        <p:txBody>
          <a:bodyPr/>
          <a:lstStyle/>
          <a:p>
            <a:fld id="{02B1E314-4474-4722-9E5F-010A409BC187}" type="slidenum">
              <a:rPr lang="pl-PL" smtClean="0"/>
              <a:t>8</a:t>
            </a:fld>
            <a:endParaRPr lang="pl-PL"/>
          </a:p>
        </p:txBody>
      </p:sp>
    </p:spTree>
    <p:extLst>
      <p:ext uri="{BB962C8B-B14F-4D97-AF65-F5344CB8AC3E}">
        <p14:creationId xmlns:p14="http://schemas.microsoft.com/office/powerpoint/2010/main" val="92095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5"/>
          </p:nvPr>
        </p:nvSpPr>
        <p:spPr/>
        <p:txBody>
          <a:bodyPr/>
          <a:lstStyle/>
          <a:p>
            <a:fld id="{02B1E314-4474-4722-9E5F-010A409BC187}" type="slidenum">
              <a:rPr lang="pl-PL" smtClean="0"/>
              <a:t>9</a:t>
            </a:fld>
            <a:endParaRPr lang="pl-PL"/>
          </a:p>
        </p:txBody>
      </p:sp>
    </p:spTree>
    <p:extLst>
      <p:ext uri="{BB962C8B-B14F-4D97-AF65-F5344CB8AC3E}">
        <p14:creationId xmlns:p14="http://schemas.microsoft.com/office/powerpoint/2010/main" val="343837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ymbol zastępczy numeru slajdu 3"/>
          <p:cNvSpPr>
            <a:spLocks noGrp="1"/>
          </p:cNvSpPr>
          <p:nvPr>
            <p:ph type="sldNum" sz="quarter" idx="5"/>
          </p:nvPr>
        </p:nvSpPr>
        <p:spPr/>
        <p:txBody>
          <a:bodyPr/>
          <a:lstStyle/>
          <a:p>
            <a:fld id="{02B1E314-4474-4722-9E5F-010A409BC187}" type="slidenum">
              <a:rPr lang="pl-PL" smtClean="0"/>
              <a:t>10</a:t>
            </a:fld>
            <a:endParaRPr lang="pl-PL"/>
          </a:p>
        </p:txBody>
      </p:sp>
    </p:spTree>
    <p:extLst>
      <p:ext uri="{BB962C8B-B14F-4D97-AF65-F5344CB8AC3E}">
        <p14:creationId xmlns:p14="http://schemas.microsoft.com/office/powerpoint/2010/main" val="47859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11</a:t>
            </a:fld>
            <a:endParaRPr lang="pl-PL"/>
          </a:p>
        </p:txBody>
      </p:sp>
    </p:spTree>
    <p:extLst>
      <p:ext uri="{BB962C8B-B14F-4D97-AF65-F5344CB8AC3E}">
        <p14:creationId xmlns:p14="http://schemas.microsoft.com/office/powerpoint/2010/main" val="2356964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ymbol zastępczy numeru slajdu 3"/>
          <p:cNvSpPr>
            <a:spLocks noGrp="1"/>
          </p:cNvSpPr>
          <p:nvPr>
            <p:ph type="sldNum" sz="quarter" idx="5"/>
          </p:nvPr>
        </p:nvSpPr>
        <p:spPr/>
        <p:txBody>
          <a:bodyPr/>
          <a:lstStyle/>
          <a:p>
            <a:fld id="{02B1E314-4474-4722-9E5F-010A409BC187}" type="slidenum">
              <a:rPr lang="pl-PL" smtClean="0"/>
              <a:t>12</a:t>
            </a:fld>
            <a:endParaRPr lang="pl-PL"/>
          </a:p>
        </p:txBody>
      </p:sp>
    </p:spTree>
    <p:extLst>
      <p:ext uri="{BB962C8B-B14F-4D97-AF65-F5344CB8AC3E}">
        <p14:creationId xmlns:p14="http://schemas.microsoft.com/office/powerpoint/2010/main" val="306523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pl-PL"/>
              <a:t>Kliknij, aby edytować styl</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pl-PL"/>
              <a:t>Kliknij, aby edytować styl</a:t>
            </a:r>
            <a:endParaRPr lang="en-US" dirty="0"/>
          </a:p>
        </p:txBody>
      </p:sp>
    </p:spTree>
    <p:extLst>
      <p:ext uri="{BB962C8B-B14F-4D97-AF65-F5344CB8AC3E}">
        <p14:creationId xmlns:p14="http://schemas.microsoft.com/office/powerpoint/2010/main" val="331630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594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6/13/2019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89"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430" y="1445133"/>
            <a:ext cx="4341127" cy="2253233"/>
          </a:xfrm>
        </p:spPr>
        <p:txBody>
          <a:bodyPr>
            <a:noAutofit/>
          </a:bodyPr>
          <a:lstStyle/>
          <a:p>
            <a:pPr algn="l"/>
            <a:r>
              <a:rPr lang="pl-PL" sz="6000" dirty="0" err="1">
                <a:solidFill>
                  <a:schemeClr val="bg1"/>
                </a:solidFill>
                <a:latin typeface="Segoe UI Light" panose="020B0502040204020203" pitchFamily="34" charset="0"/>
                <a:cs typeface="Segoe UI Light" panose="020B0502040204020203" pitchFamily="34" charset="0"/>
              </a:rPr>
              <a:t>Azure</a:t>
            </a:r>
            <a:r>
              <a:rPr lang="pl-PL" sz="6000" dirty="0">
                <a:solidFill>
                  <a:schemeClr val="bg1"/>
                </a:solidFill>
                <a:latin typeface="Segoe UI Light" panose="020B0502040204020203" pitchFamily="34" charset="0"/>
                <a:cs typeface="Segoe UI Light" panose="020B0502040204020203" pitchFamily="34" charset="0"/>
              </a:rPr>
              <a:t> </a:t>
            </a:r>
            <a:r>
              <a:rPr lang="pl-PL" sz="6000" dirty="0" err="1">
                <a:solidFill>
                  <a:schemeClr val="bg1"/>
                </a:solidFill>
                <a:latin typeface="Segoe UI Light" panose="020B0502040204020203" pitchFamily="34" charset="0"/>
                <a:cs typeface="Segoe UI Light" panose="020B0502040204020203" pitchFamily="34" charset="0"/>
              </a:rPr>
              <a:t>Functions</a:t>
            </a:r>
            <a:endParaRPr lang="en-US" sz="6000" dirty="0">
              <a:solidFill>
                <a:schemeClr val="bg1"/>
              </a:solidFill>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329430" y="4480547"/>
            <a:ext cx="4294319" cy="391493"/>
          </a:xfrm>
        </p:spPr>
        <p:txBody>
          <a:bodyPr>
            <a:normAutofit/>
          </a:bodyPr>
          <a:lstStyle/>
          <a:p>
            <a:pPr algn="l"/>
            <a:r>
              <a:rPr lang="en-US" sz="2000" dirty="0">
                <a:solidFill>
                  <a:schemeClr val="bg1"/>
                </a:solidFill>
                <a:latin typeface="Segoe UI" panose="020B0502040204020203" pitchFamily="34" charset="0"/>
                <a:cs typeface="Segoe UI" panose="020B0502040204020203" pitchFamily="34" charset="0"/>
              </a:rPr>
              <a:t>Presentation Title Subhead</a:t>
            </a:r>
          </a:p>
        </p:txBody>
      </p:sp>
    </p:spTree>
    <p:extLst>
      <p:ext uri="{BB962C8B-B14F-4D97-AF65-F5344CB8AC3E}">
        <p14:creationId xmlns:p14="http://schemas.microsoft.com/office/powerpoint/2010/main" val="43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Webhook</a:t>
            </a:r>
            <a:r>
              <a:rPr lang="pl-PL" dirty="0"/>
              <a:t> &amp; API </a:t>
            </a:r>
            <a:r>
              <a:rPr lang="pl-PL" dirty="0" err="1"/>
              <a:t>Function</a:t>
            </a:r>
            <a:r>
              <a:rPr lang="pl-PL" dirty="0"/>
              <a:t> </a:t>
            </a:r>
            <a:r>
              <a:rPr lang="pl-PL" dirty="0" err="1"/>
              <a:t>Apps</a:t>
            </a:r>
            <a:endParaRPr lang="pl-PL" dirty="0"/>
          </a:p>
        </p:txBody>
      </p:sp>
      <p:sp>
        <p:nvSpPr>
          <p:cNvPr id="22" name="Content Placeholder 2">
            <a:extLst>
              <a:ext uri="{FF2B5EF4-FFF2-40B4-BE49-F238E27FC236}">
                <a16:creationId xmlns:a16="http://schemas.microsoft.com/office/drawing/2014/main" id="{0A53F5C1-96F6-4B3B-A5D2-1A51951199FB}"/>
              </a:ext>
            </a:extLst>
          </p:cNvPr>
          <p:cNvSpPr txBox="1">
            <a:spLocks/>
          </p:cNvSpPr>
          <p:nvPr/>
        </p:nvSpPr>
        <p:spPr>
          <a:xfrm>
            <a:off x="563879" y="1284605"/>
            <a:ext cx="8016241" cy="3020695"/>
          </a:xfrm>
          <a:prstGeom prst="rect">
            <a:avLst/>
          </a:prstGeom>
        </p:spPr>
        <p:txBody>
          <a:bodyPr vert="horz" lIns="0" tIns="0" rIns="0" bIns="0" rtlCol="0">
            <a:normAutofit fontScale="77500" lnSpcReduction="20000"/>
          </a:bodyPr>
          <a:lstStyle>
            <a:lvl1pPr marL="171450" indent="-171450" algn="l" defTabSz="6858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2pPr>
            <a:lvl3pPr marL="857250" indent="-171450" algn="l" defTabSz="6858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3pPr>
            <a:lvl4pPr marL="1200150" indent="-171450" algn="l" defTabSz="6858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7388" indent="-342900">
              <a:lnSpc>
                <a:spcPct val="100000"/>
              </a:lnSpc>
            </a:pPr>
            <a:r>
              <a:rPr lang="en-US" sz="3100" dirty="0"/>
              <a:t>Triggered by events in other services, like GitHub, Team Foundation Services, Office 365, OneDrive, Microsoft PowerApps</a:t>
            </a:r>
          </a:p>
          <a:p>
            <a:pPr marL="687388" indent="-342900">
              <a:lnSpc>
                <a:spcPct val="100000"/>
              </a:lnSpc>
            </a:pPr>
            <a:r>
              <a:rPr lang="en-US" sz="3100" dirty="0"/>
              <a:t>Takes in a request and sends back a response</a:t>
            </a:r>
          </a:p>
          <a:p>
            <a:pPr marL="687388" indent="-342900">
              <a:lnSpc>
                <a:spcPct val="100000"/>
              </a:lnSpc>
            </a:pPr>
            <a:r>
              <a:rPr lang="en-US" sz="3100" dirty="0"/>
              <a:t>Often mimic Web API and legacy web services flows</a:t>
            </a:r>
          </a:p>
          <a:p>
            <a:pPr marL="687388" indent="-342900">
              <a:lnSpc>
                <a:spcPct val="100000"/>
              </a:lnSpc>
            </a:pPr>
            <a:r>
              <a:rPr lang="en-US" sz="3100" dirty="0"/>
              <a:t>Typically need CORS settings managed</a:t>
            </a:r>
          </a:p>
          <a:p>
            <a:pPr marL="687388" indent="-342900">
              <a:lnSpc>
                <a:spcPct val="100000"/>
              </a:lnSpc>
            </a:pPr>
            <a:r>
              <a:rPr lang="en-US" sz="3100" dirty="0"/>
              <a:t>Best for exposing functionality to other apps and services</a:t>
            </a:r>
          </a:p>
          <a:p>
            <a:pPr marL="687388" indent="-342900">
              <a:lnSpc>
                <a:spcPct val="100000"/>
              </a:lnSpc>
            </a:pPr>
            <a:r>
              <a:rPr lang="en-US" sz="3100" dirty="0"/>
              <a:t>Great for building Logic Apps</a:t>
            </a:r>
          </a:p>
          <a:p>
            <a:pPr marL="0" indent="0">
              <a:buNone/>
            </a:pPr>
            <a:endParaRPr lang="en-US" dirty="0"/>
          </a:p>
        </p:txBody>
      </p:sp>
    </p:spTree>
    <p:extLst>
      <p:ext uri="{BB962C8B-B14F-4D97-AF65-F5344CB8AC3E}">
        <p14:creationId xmlns:p14="http://schemas.microsoft.com/office/powerpoint/2010/main" val="160499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Anatomy</a:t>
            </a:r>
            <a:r>
              <a:rPr lang="pl-PL" dirty="0"/>
              <a:t> of a </a:t>
            </a:r>
            <a:r>
              <a:rPr lang="pl-PL" dirty="0" err="1"/>
              <a:t>Function</a:t>
            </a:r>
            <a:endParaRPr lang="pl-PL" dirty="0"/>
          </a:p>
        </p:txBody>
      </p:sp>
      <p:sp>
        <p:nvSpPr>
          <p:cNvPr id="26" name="Rectangle 7">
            <a:extLst>
              <a:ext uri="{FF2B5EF4-FFF2-40B4-BE49-F238E27FC236}">
                <a16:creationId xmlns:a16="http://schemas.microsoft.com/office/drawing/2014/main" id="{54961CB6-48D1-427C-A308-909EB5E770B6}"/>
              </a:ext>
            </a:extLst>
          </p:cNvPr>
          <p:cNvSpPr/>
          <p:nvPr/>
        </p:nvSpPr>
        <p:spPr>
          <a:xfrm>
            <a:off x="5079837" y="101028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8" name="Rectangle 3">
            <a:extLst>
              <a:ext uri="{FF2B5EF4-FFF2-40B4-BE49-F238E27FC236}">
                <a16:creationId xmlns:a16="http://schemas.microsoft.com/office/drawing/2014/main" id="{1DB2B201-32F3-4721-9532-E2182495BA6F}"/>
              </a:ext>
            </a:extLst>
          </p:cNvPr>
          <p:cNvSpPr/>
          <p:nvPr/>
        </p:nvSpPr>
        <p:spPr>
          <a:xfrm>
            <a:off x="5552805" y="335956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29" name="Rectangle 4">
            <a:extLst>
              <a:ext uri="{FF2B5EF4-FFF2-40B4-BE49-F238E27FC236}">
                <a16:creationId xmlns:a16="http://schemas.microsoft.com/office/drawing/2014/main" id="{4F3E856F-3AD0-473F-B84C-51E0F2978330}"/>
              </a:ext>
            </a:extLst>
          </p:cNvPr>
          <p:cNvSpPr/>
          <p:nvPr/>
        </p:nvSpPr>
        <p:spPr>
          <a:xfrm>
            <a:off x="5552804" y="221543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30" name="Rectangle 5">
            <a:extLst>
              <a:ext uri="{FF2B5EF4-FFF2-40B4-BE49-F238E27FC236}">
                <a16:creationId xmlns:a16="http://schemas.microsoft.com/office/drawing/2014/main" id="{4C977551-C0BA-43C3-AE36-7E8C2363FE13}"/>
              </a:ext>
            </a:extLst>
          </p:cNvPr>
          <p:cNvSpPr/>
          <p:nvPr/>
        </p:nvSpPr>
        <p:spPr>
          <a:xfrm>
            <a:off x="5552804" y="147450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
        <p:nvSpPr>
          <p:cNvPr id="31" name="Content Placeholder 2">
            <a:extLst>
              <a:ext uri="{FF2B5EF4-FFF2-40B4-BE49-F238E27FC236}">
                <a16:creationId xmlns:a16="http://schemas.microsoft.com/office/drawing/2014/main" id="{5D1FE09E-E5F3-4F30-A509-15860DF2BF3A}"/>
              </a:ext>
            </a:extLst>
          </p:cNvPr>
          <p:cNvSpPr txBox="1">
            <a:spLocks/>
          </p:cNvSpPr>
          <p:nvPr/>
        </p:nvSpPr>
        <p:spPr>
          <a:xfrm>
            <a:off x="563879" y="1284605"/>
            <a:ext cx="4175761" cy="3020695"/>
          </a:xfrm>
          <a:prstGeom prst="rect">
            <a:avLst/>
          </a:prstGeom>
        </p:spPr>
        <p:txBody>
          <a:bodyPr vert="horz" lIns="0" tIns="0" rIns="0" bIns="0" rtlCol="0">
            <a:normAutofit fontScale="70000" lnSpcReduction="20000"/>
          </a:bodyPr>
          <a:lstStyle>
            <a:lvl1pPr marL="171450" indent="-171450" algn="l" defTabSz="6858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2pPr>
            <a:lvl3pPr marL="857250" indent="-171450" algn="l" defTabSz="6858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3pPr>
            <a:lvl4pPr marL="1200150" indent="-171450" algn="l" defTabSz="6858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7388" indent="-342900"/>
            <a:r>
              <a:rPr lang="en-US" sz="3200" dirty="0"/>
              <a:t>A “Run” file containing the function code</a:t>
            </a:r>
          </a:p>
          <a:p>
            <a:pPr marL="687388" indent="-342900"/>
            <a:r>
              <a:rPr lang="en-US" sz="3200" dirty="0"/>
              <a:t>A “Function” file containing all service and trigger bindings and parameters</a:t>
            </a:r>
          </a:p>
          <a:p>
            <a:pPr marL="687388" indent="-342900"/>
            <a:r>
              <a:rPr lang="en-US" sz="3200" dirty="0"/>
              <a:t>A “Project” file containing project assembly and NuGet package references</a:t>
            </a:r>
          </a:p>
          <a:p>
            <a:pPr marL="687388" indent="-342900"/>
            <a:r>
              <a:rPr lang="en-US" sz="3200" dirty="0"/>
              <a:t>App Service settings, such as connection strings and API keys</a:t>
            </a:r>
          </a:p>
          <a:p>
            <a:pPr marL="0" indent="0">
              <a:buNone/>
            </a:pPr>
            <a:endParaRPr lang="en-US" sz="3200" dirty="0"/>
          </a:p>
        </p:txBody>
      </p:sp>
    </p:spTree>
    <p:extLst>
      <p:ext uri="{BB962C8B-B14F-4D97-AF65-F5344CB8AC3E}">
        <p14:creationId xmlns:p14="http://schemas.microsoft.com/office/powerpoint/2010/main" val="153131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Function</a:t>
            </a:r>
            <a:r>
              <a:rPr lang="pl-PL" dirty="0"/>
              <a:t> </a:t>
            </a:r>
            <a:r>
              <a:rPr lang="pl-PL" dirty="0" err="1"/>
              <a:t>Bindings</a:t>
            </a:r>
            <a:endParaRPr lang="pl-PL" dirty="0"/>
          </a:p>
        </p:txBody>
      </p:sp>
      <p:graphicFrame>
        <p:nvGraphicFramePr>
          <p:cNvPr id="20" name="Table 6">
            <a:extLst>
              <a:ext uri="{FF2B5EF4-FFF2-40B4-BE49-F238E27FC236}">
                <a16:creationId xmlns:a16="http://schemas.microsoft.com/office/drawing/2014/main" id="{A6931A2F-EC8C-405B-A714-D295D2EB500C}"/>
              </a:ext>
            </a:extLst>
          </p:cNvPr>
          <p:cNvGraphicFramePr>
            <a:graphicFrameLocks noGrp="1"/>
          </p:cNvGraphicFramePr>
          <p:nvPr>
            <p:extLst>
              <p:ext uri="{D42A27DB-BD31-4B8C-83A1-F6EECF244321}">
                <p14:modId xmlns:p14="http://schemas.microsoft.com/office/powerpoint/2010/main" val="2325275333"/>
              </p:ext>
            </p:extLst>
          </p:nvPr>
        </p:nvGraphicFramePr>
        <p:xfrm>
          <a:off x="1017269" y="976118"/>
          <a:ext cx="7109461" cy="3596640"/>
        </p:xfrm>
        <a:graphic>
          <a:graphicData uri="http://schemas.openxmlformats.org/drawingml/2006/table">
            <a:tbl>
              <a:tblPr firstRow="1" bandRow="1">
                <a:tableStyleId>{5C22544A-7EE6-4342-B048-85BDC9FD1C3A}</a:tableStyleId>
              </a:tblPr>
              <a:tblGrid>
                <a:gridCol w="2135870">
                  <a:extLst>
                    <a:ext uri="{9D8B030D-6E8A-4147-A177-3AD203B41FA5}">
                      <a16:colId xmlns:a16="http://schemas.microsoft.com/office/drawing/2014/main" val="1381631012"/>
                    </a:ext>
                  </a:extLst>
                </a:gridCol>
                <a:gridCol w="2392361">
                  <a:extLst>
                    <a:ext uri="{9D8B030D-6E8A-4147-A177-3AD203B41FA5}">
                      <a16:colId xmlns:a16="http://schemas.microsoft.com/office/drawing/2014/main" val="268957825"/>
                    </a:ext>
                  </a:extLst>
                </a:gridCol>
                <a:gridCol w="797454">
                  <a:extLst>
                    <a:ext uri="{9D8B030D-6E8A-4147-A177-3AD203B41FA5}">
                      <a16:colId xmlns:a16="http://schemas.microsoft.com/office/drawing/2014/main" val="3697201972"/>
                    </a:ext>
                  </a:extLst>
                </a:gridCol>
                <a:gridCol w="944352">
                  <a:extLst>
                    <a:ext uri="{9D8B030D-6E8A-4147-A177-3AD203B41FA5}">
                      <a16:colId xmlns:a16="http://schemas.microsoft.com/office/drawing/2014/main" val="1062125523"/>
                    </a:ext>
                  </a:extLst>
                </a:gridCol>
                <a:gridCol w="839424">
                  <a:extLst>
                    <a:ext uri="{9D8B030D-6E8A-4147-A177-3AD203B41FA5}">
                      <a16:colId xmlns:a16="http://schemas.microsoft.com/office/drawing/2014/main" val="1149894302"/>
                    </a:ext>
                  </a:extLst>
                </a:gridCol>
              </a:tblGrid>
              <a:tr h="256066">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256066">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2295">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256066">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256066">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256066">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256066">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256066">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256066">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256066">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Tree>
    <p:extLst>
      <p:ext uri="{BB962C8B-B14F-4D97-AF65-F5344CB8AC3E}">
        <p14:creationId xmlns:p14="http://schemas.microsoft.com/office/powerpoint/2010/main" val="148822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Testing</a:t>
            </a:r>
            <a:r>
              <a:rPr lang="pl-PL" dirty="0"/>
              <a:t> </a:t>
            </a:r>
            <a:r>
              <a:rPr lang="pl-PL" dirty="0" err="1"/>
              <a:t>Functions</a:t>
            </a:r>
            <a:endParaRPr lang="pl-PL" dirty="0"/>
          </a:p>
        </p:txBody>
      </p:sp>
      <p:pic>
        <p:nvPicPr>
          <p:cNvPr id="20" name="Picture 5">
            <a:extLst>
              <a:ext uri="{FF2B5EF4-FFF2-40B4-BE49-F238E27FC236}">
                <a16:creationId xmlns:a16="http://schemas.microsoft.com/office/drawing/2014/main" id="{4DD374D3-E1C8-4F05-828C-EF68EBBDD5A4}"/>
              </a:ext>
            </a:extLst>
          </p:cNvPr>
          <p:cNvPicPr>
            <a:picLocks noChangeAspect="1"/>
          </p:cNvPicPr>
          <p:nvPr/>
        </p:nvPicPr>
        <p:blipFill>
          <a:blip r:embed="rId3"/>
          <a:stretch>
            <a:fillRect/>
          </a:stretch>
        </p:blipFill>
        <p:spPr>
          <a:xfrm>
            <a:off x="4032562" y="1010051"/>
            <a:ext cx="4657623" cy="3219050"/>
          </a:xfrm>
          <a:prstGeom prst="rect">
            <a:avLst/>
          </a:prstGeom>
        </p:spPr>
      </p:pic>
      <p:sp>
        <p:nvSpPr>
          <p:cNvPr id="22" name="Content Placeholder 2">
            <a:extLst>
              <a:ext uri="{FF2B5EF4-FFF2-40B4-BE49-F238E27FC236}">
                <a16:creationId xmlns:a16="http://schemas.microsoft.com/office/drawing/2014/main" id="{6885FB0A-8FC1-4B3A-B363-0C23FC6F6F99}"/>
              </a:ext>
            </a:extLst>
          </p:cNvPr>
          <p:cNvSpPr txBox="1">
            <a:spLocks/>
          </p:cNvSpPr>
          <p:nvPr/>
        </p:nvSpPr>
        <p:spPr>
          <a:xfrm>
            <a:off x="563879" y="1284605"/>
            <a:ext cx="3299461" cy="3020695"/>
          </a:xfrm>
          <a:prstGeom prst="rect">
            <a:avLst/>
          </a:prstGeom>
        </p:spPr>
        <p:txBody>
          <a:bodyPr vert="horz" lIns="0" tIns="0" rIns="0" bIns="0" rtlCol="0">
            <a:normAutofit fontScale="62500" lnSpcReduction="20000"/>
          </a:bodyPr>
          <a:lstStyle>
            <a:lvl1pPr marL="171450" indent="-171450" algn="l" defTabSz="6858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2pPr>
            <a:lvl3pPr marL="857250" indent="-171450" algn="l" defTabSz="6858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3pPr>
            <a:lvl4pPr marL="1200150" indent="-171450" algn="l" defTabSz="6858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7388" indent="-342900"/>
            <a:r>
              <a:rPr lang="en-US" sz="3200" dirty="0"/>
              <a:t>Command-line tools</a:t>
            </a:r>
          </a:p>
          <a:p>
            <a:pPr marL="687388" indent="-342900"/>
            <a:r>
              <a:rPr lang="en-US" sz="3200" dirty="0"/>
              <a:t>3</a:t>
            </a:r>
            <a:r>
              <a:rPr lang="en-US" sz="3200" baseline="30000" dirty="0"/>
              <a:t>rd</a:t>
            </a:r>
            <a:r>
              <a:rPr lang="en-US" sz="3200" dirty="0"/>
              <a:t> party products such as Postman and Swagger</a:t>
            </a:r>
          </a:p>
          <a:p>
            <a:pPr marL="687388" indent="-342900"/>
            <a:r>
              <a:rPr lang="en-US" sz="3200" dirty="0"/>
              <a:t>Direct web calls via </a:t>
            </a:r>
            <a:r>
              <a:rPr lang="en-US" sz="3200" dirty="0" err="1"/>
              <a:t>cURL</a:t>
            </a:r>
            <a:endParaRPr lang="en-US" sz="3200" dirty="0"/>
          </a:p>
          <a:p>
            <a:pPr marL="687388" indent="-342900"/>
            <a:r>
              <a:rPr lang="en-US" sz="3200" dirty="0"/>
              <a:t>Nested functions</a:t>
            </a:r>
          </a:p>
          <a:p>
            <a:pPr marL="687388" indent="-342900"/>
            <a:r>
              <a:rPr lang="en-US" sz="3200" dirty="0"/>
              <a:t>Microsoft Azure Storage Explorer</a:t>
            </a:r>
          </a:p>
          <a:p>
            <a:pPr marL="687388" indent="-342900"/>
            <a:r>
              <a:rPr lang="en-US" sz="3200" dirty="0"/>
              <a:t>Visual Studio Cloud Explorer</a:t>
            </a:r>
          </a:p>
          <a:p>
            <a:pPr marL="687388" indent="-342900"/>
            <a:endParaRPr lang="en-US" sz="3200" dirty="0"/>
          </a:p>
          <a:p>
            <a:pPr marL="0" indent="0">
              <a:buNone/>
            </a:pPr>
            <a:endParaRPr lang="en-US" sz="3200" dirty="0"/>
          </a:p>
        </p:txBody>
      </p:sp>
    </p:spTree>
    <p:extLst>
      <p:ext uri="{BB962C8B-B14F-4D97-AF65-F5344CB8AC3E}">
        <p14:creationId xmlns:p14="http://schemas.microsoft.com/office/powerpoint/2010/main" val="415372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66BC0-9AF1-2343-8F52-B12E408710FE}"/>
              </a:ext>
            </a:extLst>
          </p:cNvPr>
          <p:cNvPicPr>
            <a:picLocks noChangeAspect="1"/>
          </p:cNvPicPr>
          <p:nvPr/>
        </p:nvPicPr>
        <p:blipFill>
          <a:blip r:embed="rId2"/>
          <a:stretch>
            <a:fillRect/>
          </a:stretch>
        </p:blipFill>
        <p:spPr>
          <a:xfrm>
            <a:off x="11261" y="0"/>
            <a:ext cx="9121478" cy="5143500"/>
          </a:xfrm>
          <a:prstGeom prst="rect">
            <a:avLst/>
          </a:prstGeom>
        </p:spPr>
      </p:pic>
    </p:spTree>
    <p:extLst>
      <p:ext uri="{BB962C8B-B14F-4D97-AF65-F5344CB8AC3E}">
        <p14:creationId xmlns:p14="http://schemas.microsoft.com/office/powerpoint/2010/main" val="19990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550FEDDC-8E3A-4173-B44F-3C4208EAE143}"/>
              </a:ext>
            </a:extLst>
          </p:cNvPr>
          <p:cNvSpPr>
            <a:spLocks noGrp="1"/>
          </p:cNvSpPr>
          <p:nvPr>
            <p:ph idx="1"/>
          </p:nvPr>
        </p:nvSpPr>
        <p:spPr/>
        <p:txBody>
          <a:bodyPr/>
          <a:lstStyle/>
          <a:p>
            <a:pPr>
              <a:lnSpc>
                <a:spcPct val="100000"/>
              </a:lnSpc>
            </a:pPr>
            <a:r>
              <a:rPr lang="pl-PL" dirty="0" err="1"/>
              <a:t>What</a:t>
            </a:r>
            <a:r>
              <a:rPr lang="pl-PL" dirty="0"/>
              <a:t> </a:t>
            </a:r>
            <a:r>
              <a:rPr lang="pl-PL" dirty="0" err="1"/>
              <a:t>is</a:t>
            </a:r>
            <a:r>
              <a:rPr lang="pl-PL" dirty="0"/>
              <a:t> </a:t>
            </a:r>
            <a:r>
              <a:rPr lang="pl-PL" dirty="0" err="1"/>
              <a:t>cloud</a:t>
            </a:r>
            <a:r>
              <a:rPr lang="pl-PL" dirty="0"/>
              <a:t>?</a:t>
            </a:r>
          </a:p>
          <a:p>
            <a:pPr>
              <a:lnSpc>
                <a:spcPct val="100000"/>
              </a:lnSpc>
            </a:pPr>
            <a:r>
              <a:rPr lang="pl-PL" dirty="0"/>
              <a:t>Web </a:t>
            </a:r>
            <a:r>
              <a:rPr lang="pl-PL" dirty="0" err="1"/>
              <a:t>app</a:t>
            </a:r>
            <a:r>
              <a:rPr lang="pl-PL" dirty="0"/>
              <a:t> services </a:t>
            </a:r>
          </a:p>
          <a:p>
            <a:pPr>
              <a:lnSpc>
                <a:spcPct val="100000"/>
              </a:lnSpc>
            </a:pPr>
            <a:r>
              <a:rPr lang="pl-PL" dirty="0" err="1"/>
              <a:t>Serverless</a:t>
            </a:r>
            <a:endParaRPr lang="pl-PL" dirty="0"/>
          </a:p>
          <a:p>
            <a:pPr>
              <a:lnSpc>
                <a:spcPct val="100000"/>
              </a:lnSpc>
            </a:pPr>
            <a:r>
              <a:rPr lang="pl-PL" dirty="0" err="1"/>
              <a:t>Cognitive</a:t>
            </a:r>
            <a:r>
              <a:rPr lang="pl-PL" dirty="0"/>
              <a:t> services</a:t>
            </a:r>
          </a:p>
          <a:p>
            <a:pPr>
              <a:lnSpc>
                <a:spcPct val="100000"/>
              </a:lnSpc>
            </a:pPr>
            <a:r>
              <a:rPr lang="pl-PL" dirty="0" err="1"/>
              <a:t>Recap</a:t>
            </a:r>
            <a:endParaRPr lang="pl-PL" dirty="0"/>
          </a:p>
          <a:p>
            <a:endParaRPr lang="pl-PL" dirty="0"/>
          </a:p>
        </p:txBody>
      </p:sp>
      <p:sp>
        <p:nvSpPr>
          <p:cNvPr id="3" name="Tytuł 2">
            <a:extLst>
              <a:ext uri="{FF2B5EF4-FFF2-40B4-BE49-F238E27FC236}">
                <a16:creationId xmlns:a16="http://schemas.microsoft.com/office/drawing/2014/main" id="{B2654F27-BFF3-440C-9384-7E654F91EEF5}"/>
              </a:ext>
            </a:extLst>
          </p:cNvPr>
          <p:cNvSpPr>
            <a:spLocks noGrp="1"/>
          </p:cNvSpPr>
          <p:nvPr>
            <p:ph type="title"/>
          </p:nvPr>
        </p:nvSpPr>
        <p:spPr>
          <a:xfrm>
            <a:off x="233168" y="141555"/>
            <a:ext cx="7594879" cy="406715"/>
          </a:xfrm>
        </p:spPr>
        <p:txBody>
          <a:bodyPr>
            <a:normAutofit fontScale="90000"/>
          </a:bodyPr>
          <a:lstStyle/>
          <a:p>
            <a:r>
              <a:rPr lang="pl-PL" dirty="0"/>
              <a:t>Agenda</a:t>
            </a:r>
          </a:p>
        </p:txBody>
      </p:sp>
    </p:spTree>
    <p:extLst>
      <p:ext uri="{BB962C8B-B14F-4D97-AF65-F5344CB8AC3E}">
        <p14:creationId xmlns:p14="http://schemas.microsoft.com/office/powerpoint/2010/main" val="7667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a:extLst>
              <a:ext uri="{FF2B5EF4-FFF2-40B4-BE49-F238E27FC236}">
                <a16:creationId xmlns:a16="http://schemas.microsoft.com/office/drawing/2014/main" id="{B653A4A9-F707-42FE-B5D7-C337CE0A533A}"/>
              </a:ext>
            </a:extLst>
          </p:cNvPr>
          <p:cNvSpPr>
            <a:spLocks noGrp="1"/>
          </p:cNvSpPr>
          <p:nvPr>
            <p:ph idx="1"/>
          </p:nvPr>
        </p:nvSpPr>
        <p:spPr/>
        <p:txBody>
          <a:bodyPr>
            <a:normAutofit/>
          </a:bodyPr>
          <a:lstStyle/>
          <a:p>
            <a:pPr>
              <a:lnSpc>
                <a:spcPct val="100000"/>
              </a:lnSpc>
            </a:pPr>
            <a:r>
              <a:rPr lang="pl-PL" sz="2400" dirty="0"/>
              <a:t>Piotr Ładoński</a:t>
            </a:r>
          </a:p>
          <a:p>
            <a:pPr>
              <a:lnSpc>
                <a:spcPct val="100000"/>
              </a:lnSpc>
            </a:pPr>
            <a:r>
              <a:rPr lang="pl-PL" sz="2400" dirty="0"/>
              <a:t>3rd </a:t>
            </a:r>
            <a:r>
              <a:rPr lang="pl-PL" sz="2400" dirty="0" err="1"/>
              <a:t>year</a:t>
            </a:r>
            <a:r>
              <a:rPr lang="pl-PL" sz="2400" dirty="0"/>
              <a:t> student </a:t>
            </a:r>
            <a:r>
              <a:rPr lang="pl-PL" sz="2400" dirty="0" err="1"/>
              <a:t>at</a:t>
            </a:r>
            <a:r>
              <a:rPr lang="pl-PL" sz="2400" dirty="0"/>
              <a:t> </a:t>
            </a:r>
            <a:r>
              <a:rPr lang="pl-PL" sz="2400" dirty="0" err="1"/>
              <a:t>Lodz</a:t>
            </a:r>
            <a:r>
              <a:rPr lang="pl-PL" sz="2400" dirty="0"/>
              <a:t> Uni of Technology</a:t>
            </a:r>
          </a:p>
          <a:p>
            <a:pPr>
              <a:lnSpc>
                <a:spcPct val="100000"/>
              </a:lnSpc>
            </a:pPr>
            <a:r>
              <a:rPr lang="pl-PL" sz="2400" dirty="0"/>
              <a:t>President of .NET student </a:t>
            </a:r>
            <a:r>
              <a:rPr lang="pl-PL" sz="2400" dirty="0" err="1"/>
              <a:t>union</a:t>
            </a:r>
            <a:endParaRPr lang="pl-PL" sz="2400" dirty="0"/>
          </a:p>
          <a:p>
            <a:pPr>
              <a:lnSpc>
                <a:spcPct val="100000"/>
              </a:lnSpc>
            </a:pPr>
            <a:r>
              <a:rPr lang="pl-PL" sz="2400" dirty="0"/>
              <a:t>Senior Microsoft Student Partner</a:t>
            </a:r>
          </a:p>
          <a:p>
            <a:pPr>
              <a:lnSpc>
                <a:spcPct val="100000"/>
              </a:lnSpc>
            </a:pPr>
            <a:r>
              <a:rPr lang="pl-PL" sz="2400" dirty="0"/>
              <a:t>Software developer @ </a:t>
            </a:r>
            <a:r>
              <a:rPr lang="pl-PL" sz="2400" dirty="0" err="1"/>
              <a:t>Lodz</a:t>
            </a:r>
            <a:r>
              <a:rPr lang="pl-PL" sz="2400" dirty="0"/>
              <a:t> Solar Team</a:t>
            </a:r>
          </a:p>
        </p:txBody>
      </p:sp>
      <p:sp>
        <p:nvSpPr>
          <p:cNvPr id="7" name="Tytuł 6">
            <a:extLst>
              <a:ext uri="{FF2B5EF4-FFF2-40B4-BE49-F238E27FC236}">
                <a16:creationId xmlns:a16="http://schemas.microsoft.com/office/drawing/2014/main" id="{23688090-49EA-4640-ABF0-52F37651E66F}"/>
              </a:ext>
            </a:extLst>
          </p:cNvPr>
          <p:cNvSpPr>
            <a:spLocks noGrp="1"/>
          </p:cNvSpPr>
          <p:nvPr>
            <p:ph type="title"/>
          </p:nvPr>
        </p:nvSpPr>
        <p:spPr/>
        <p:txBody>
          <a:bodyPr>
            <a:normAutofit fontScale="90000"/>
          </a:bodyPr>
          <a:lstStyle/>
          <a:p>
            <a:r>
              <a:rPr lang="pl-PL" dirty="0" err="1"/>
              <a:t>About</a:t>
            </a:r>
            <a:r>
              <a:rPr lang="pl-PL" dirty="0"/>
              <a:t> me</a:t>
            </a:r>
          </a:p>
        </p:txBody>
      </p:sp>
      <p:sp>
        <p:nvSpPr>
          <p:cNvPr id="4" name="Symbol zastępczy numeru slajdu 3">
            <a:extLst>
              <a:ext uri="{FF2B5EF4-FFF2-40B4-BE49-F238E27FC236}">
                <a16:creationId xmlns:a16="http://schemas.microsoft.com/office/drawing/2014/main" id="{2860E7AF-A38C-4274-B40C-36FDE428667F}"/>
              </a:ext>
            </a:extLst>
          </p:cNvPr>
          <p:cNvSpPr>
            <a:spLocks noGrp="1"/>
          </p:cNvSpPr>
          <p:nvPr>
            <p:ph type="sldNum" sz="quarter" idx="4294967295"/>
          </p:nvPr>
        </p:nvSpPr>
        <p:spPr>
          <a:xfrm>
            <a:off x="7086600" y="4767263"/>
            <a:ext cx="2057400" cy="274637"/>
          </a:xfrm>
        </p:spPr>
        <p:txBody>
          <a:bodyPr/>
          <a:lstStyle/>
          <a:p>
            <a:fld id="{6AF42C4F-01CF-4077-8471-FA2F2731172D}" type="slidenum">
              <a:rPr lang="pl-PL" smtClean="0"/>
              <a:t>3</a:t>
            </a:fld>
            <a:endParaRPr lang="pl-PL" dirty="0"/>
          </a:p>
        </p:txBody>
      </p:sp>
      <p:pic>
        <p:nvPicPr>
          <p:cNvPr id="8" name="Obraz 7">
            <a:extLst>
              <a:ext uri="{FF2B5EF4-FFF2-40B4-BE49-F238E27FC236}">
                <a16:creationId xmlns:a16="http://schemas.microsoft.com/office/drawing/2014/main" id="{C275C94E-605D-480B-AA2B-9EE945FE5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650" y="1485900"/>
            <a:ext cx="1943100" cy="1943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8EBD69F-5B8F-4D09-86C0-7FB66B562ED3}"/>
              </a:ext>
            </a:extLst>
          </p:cNvPr>
          <p:cNvSpPr txBox="1">
            <a:spLocks/>
          </p:cNvSpPr>
          <p:nvPr/>
        </p:nvSpPr>
        <p:spPr>
          <a:xfrm>
            <a:off x="628650" y="1369219"/>
            <a:ext cx="2892348" cy="2753231"/>
          </a:xfrm>
          <a:prstGeom prst="rect">
            <a:avLst/>
          </a:prstGeom>
        </p:spPr>
        <p:txBody>
          <a:bodyPr vert="horz" lIns="0" tIns="0" rIns="0" bIns="0" rtlCol="0">
            <a:normAutofit fontScale="92500" lnSpcReduction="20000"/>
          </a:bodyPr>
          <a:lstStyle>
            <a:lvl1pPr marL="171450" indent="-171450" algn="l" defTabSz="6858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2pPr>
            <a:lvl3pPr marL="857250" indent="-171450" algn="l" defTabSz="6858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3pPr>
            <a:lvl4pPr marL="1200150" indent="-171450" algn="l" defTabSz="6858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t>Create a “serverless” event-driven experience that extends the existing Azure App Service platform by building “nanoservices” that can scale based on demand</a:t>
            </a:r>
          </a:p>
          <a:p>
            <a:pPr marL="0" indent="0">
              <a:buFont typeface="Arial" panose="020B0604020202020204" pitchFamily="34" charset="0"/>
              <a:buNone/>
            </a:pPr>
            <a:endParaRPr lang="en-US" dirty="0"/>
          </a:p>
        </p:txBody>
      </p:sp>
      <p:pic>
        <p:nvPicPr>
          <p:cNvPr id="8" name="Picture 5">
            <a:extLst>
              <a:ext uri="{FF2B5EF4-FFF2-40B4-BE49-F238E27FC236}">
                <a16:creationId xmlns:a16="http://schemas.microsoft.com/office/drawing/2014/main" id="{FF615A8B-7FD8-4DD2-8C12-86F1FC061E0F}"/>
              </a:ext>
            </a:extLst>
          </p:cNvPr>
          <p:cNvPicPr>
            <a:picLocks noChangeAspect="1"/>
          </p:cNvPicPr>
          <p:nvPr/>
        </p:nvPicPr>
        <p:blipFill>
          <a:blip r:embed="rId3"/>
          <a:stretch>
            <a:fillRect/>
          </a:stretch>
        </p:blipFill>
        <p:spPr>
          <a:xfrm>
            <a:off x="3955076" y="1369219"/>
            <a:ext cx="4655858" cy="2862669"/>
          </a:xfrm>
          <a:prstGeom prst="rect">
            <a:avLst/>
          </a:prstGeom>
        </p:spPr>
      </p:pic>
      <p:sp>
        <p:nvSpPr>
          <p:cNvPr id="13" name="Tytuł 6">
            <a:extLst>
              <a:ext uri="{FF2B5EF4-FFF2-40B4-BE49-F238E27FC236}">
                <a16:creationId xmlns:a16="http://schemas.microsoft.com/office/drawing/2014/main" id="{C309C96D-9177-4E03-AAA5-1C821239BDA4}"/>
              </a:ext>
            </a:extLst>
          </p:cNvPr>
          <p:cNvSpPr>
            <a:spLocks noGrp="1"/>
          </p:cNvSpPr>
          <p:nvPr>
            <p:ph type="title"/>
          </p:nvPr>
        </p:nvSpPr>
        <p:spPr>
          <a:xfrm>
            <a:off x="233168" y="141555"/>
            <a:ext cx="7594879" cy="406715"/>
          </a:xfrm>
        </p:spPr>
        <p:txBody>
          <a:bodyPr>
            <a:normAutofit fontScale="90000"/>
          </a:bodyPr>
          <a:lstStyle/>
          <a:p>
            <a:r>
              <a:rPr lang="pl-PL" dirty="0" err="1"/>
              <a:t>Azure</a:t>
            </a:r>
            <a:r>
              <a:rPr lang="pl-PL" dirty="0"/>
              <a:t> </a:t>
            </a:r>
            <a:r>
              <a:rPr lang="pl-PL" dirty="0" err="1"/>
              <a:t>Functions</a:t>
            </a:r>
            <a:endParaRPr lang="pl-PL" dirty="0"/>
          </a:p>
        </p:txBody>
      </p:sp>
    </p:spTree>
    <p:extLst>
      <p:ext uri="{BB962C8B-B14F-4D97-AF65-F5344CB8AC3E}">
        <p14:creationId xmlns:p14="http://schemas.microsoft.com/office/powerpoint/2010/main" val="16101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6">
            <a:extLst>
              <a:ext uri="{FF2B5EF4-FFF2-40B4-BE49-F238E27FC236}">
                <a16:creationId xmlns:a16="http://schemas.microsoft.com/office/drawing/2014/main" id="{C309C96D-9177-4E03-AAA5-1C821239BDA4}"/>
              </a:ext>
            </a:extLst>
          </p:cNvPr>
          <p:cNvSpPr>
            <a:spLocks noGrp="1"/>
          </p:cNvSpPr>
          <p:nvPr>
            <p:ph type="title"/>
          </p:nvPr>
        </p:nvSpPr>
        <p:spPr>
          <a:xfrm>
            <a:off x="233168" y="141555"/>
            <a:ext cx="7594879" cy="406715"/>
          </a:xfrm>
        </p:spPr>
        <p:txBody>
          <a:bodyPr>
            <a:normAutofit fontScale="90000"/>
          </a:bodyPr>
          <a:lstStyle/>
          <a:p>
            <a:r>
              <a:rPr lang="pl-PL" dirty="0" err="1"/>
              <a:t>Supported</a:t>
            </a:r>
            <a:r>
              <a:rPr lang="pl-PL" dirty="0"/>
              <a:t> </a:t>
            </a:r>
            <a:r>
              <a:rPr lang="pl-PL" dirty="0" err="1"/>
              <a:t>Languages</a:t>
            </a:r>
            <a:r>
              <a:rPr lang="pl-PL" dirty="0"/>
              <a:t> and Tools</a:t>
            </a:r>
          </a:p>
        </p:txBody>
      </p:sp>
      <p:grpSp>
        <p:nvGrpSpPr>
          <p:cNvPr id="5" name="Group 2">
            <a:extLst>
              <a:ext uri="{FF2B5EF4-FFF2-40B4-BE49-F238E27FC236}">
                <a16:creationId xmlns:a16="http://schemas.microsoft.com/office/drawing/2014/main" id="{4A3CC371-6CC8-4001-8DF5-AE5525B5FD09}"/>
              </a:ext>
            </a:extLst>
          </p:cNvPr>
          <p:cNvGrpSpPr/>
          <p:nvPr/>
        </p:nvGrpSpPr>
        <p:grpSpPr>
          <a:xfrm>
            <a:off x="4205716" y="1077708"/>
            <a:ext cx="4631344" cy="3242832"/>
            <a:chOff x="4895849" y="1335654"/>
            <a:chExt cx="6357452" cy="4451439"/>
          </a:xfrm>
        </p:grpSpPr>
        <p:pic>
          <p:nvPicPr>
            <p:cNvPr id="6" name="Picture 37">
              <a:extLst>
                <a:ext uri="{FF2B5EF4-FFF2-40B4-BE49-F238E27FC236}">
                  <a16:creationId xmlns:a16="http://schemas.microsoft.com/office/drawing/2014/main" id="{C7BB5B68-1B9B-4D5D-907B-0B35664E2424}"/>
                </a:ext>
              </a:extLst>
            </p:cNvPr>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9" name="Picture 38">
              <a:extLst>
                <a:ext uri="{FF2B5EF4-FFF2-40B4-BE49-F238E27FC236}">
                  <a16:creationId xmlns:a16="http://schemas.microsoft.com/office/drawing/2014/main" id="{5D5FD280-1A57-4824-96D9-10D97EA77669}"/>
                </a:ext>
              </a:extLst>
            </p:cNvPr>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10" name="Content Placeholder 2">
            <a:extLst>
              <a:ext uri="{FF2B5EF4-FFF2-40B4-BE49-F238E27FC236}">
                <a16:creationId xmlns:a16="http://schemas.microsoft.com/office/drawing/2014/main" id="{C5F44BB5-8104-4E12-ADA7-F8C9F87BB9F6}"/>
              </a:ext>
            </a:extLst>
          </p:cNvPr>
          <p:cNvSpPr>
            <a:spLocks noGrp="1"/>
          </p:cNvSpPr>
          <p:nvPr>
            <p:ph idx="1"/>
          </p:nvPr>
        </p:nvSpPr>
        <p:spPr>
          <a:xfrm>
            <a:off x="432408" y="1080294"/>
            <a:ext cx="3412322" cy="3287116"/>
          </a:xfrm>
        </p:spPr>
        <p:txBody>
          <a:bodyPr>
            <a:normAutofit fontScale="92500" lnSpcReduction="100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74688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7">
            <a:extLst>
              <a:ext uri="{FF2B5EF4-FFF2-40B4-BE49-F238E27FC236}">
                <a16:creationId xmlns:a16="http://schemas.microsoft.com/office/drawing/2014/main" id="{FB249965-9FDE-497D-90D2-5FD491348CB6}"/>
              </a:ext>
            </a:extLst>
          </p:cNvPr>
          <p:cNvGrpSpPr/>
          <p:nvPr/>
        </p:nvGrpSpPr>
        <p:grpSpPr>
          <a:xfrm>
            <a:off x="5723424" y="904958"/>
            <a:ext cx="2841456" cy="3990464"/>
            <a:chOff x="7483600" y="1380375"/>
            <a:chExt cx="2920079" cy="4100878"/>
          </a:xfrm>
        </p:grpSpPr>
        <p:sp>
          <p:nvSpPr>
            <p:cNvPr id="6" name="Rectangle 28">
              <a:extLst>
                <a:ext uri="{FF2B5EF4-FFF2-40B4-BE49-F238E27FC236}">
                  <a16:creationId xmlns:a16="http://schemas.microsoft.com/office/drawing/2014/main" id="{E9EF147D-A588-4DBC-93D2-B1F26CE81548}"/>
                </a:ext>
              </a:extLst>
            </p:cNvPr>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9" name="Picture 29">
              <a:extLst>
                <a:ext uri="{FF2B5EF4-FFF2-40B4-BE49-F238E27FC236}">
                  <a16:creationId xmlns:a16="http://schemas.microsoft.com/office/drawing/2014/main" id="{66B889B9-62D5-4422-8A2B-279F4CFAD78F}"/>
                </a:ext>
              </a:extLst>
            </p:cNvPr>
            <p:cNvPicPr>
              <a:picLocks noChangeAspect="1"/>
            </p:cNvPicPr>
            <p:nvPr/>
          </p:nvPicPr>
          <p:blipFill>
            <a:blip r:embed="rId3"/>
            <a:stretch>
              <a:fillRect/>
            </a:stretch>
          </p:blipFill>
          <p:spPr>
            <a:xfrm>
              <a:off x="8332373" y="2589877"/>
              <a:ext cx="1222534" cy="1222534"/>
            </a:xfrm>
            <a:prstGeom prst="rect">
              <a:avLst/>
            </a:prstGeom>
          </p:spPr>
        </p:pic>
        <p:grpSp>
          <p:nvGrpSpPr>
            <p:cNvPr id="10" name="Group 30">
              <a:extLst>
                <a:ext uri="{FF2B5EF4-FFF2-40B4-BE49-F238E27FC236}">
                  <a16:creationId xmlns:a16="http://schemas.microsoft.com/office/drawing/2014/main" id="{C10564FF-82B4-45EC-B6A0-185A7DFAD4CE}"/>
                </a:ext>
              </a:extLst>
            </p:cNvPr>
            <p:cNvGrpSpPr/>
            <p:nvPr/>
          </p:nvGrpSpPr>
          <p:grpSpPr>
            <a:xfrm>
              <a:off x="7483600" y="4056467"/>
              <a:ext cx="2920079" cy="1424786"/>
              <a:chOff x="7483600" y="4037417"/>
              <a:chExt cx="2920079" cy="1424786"/>
            </a:xfrm>
          </p:grpSpPr>
          <p:sp>
            <p:nvSpPr>
              <p:cNvPr id="13" name="Rectangle 33">
                <a:extLst>
                  <a:ext uri="{FF2B5EF4-FFF2-40B4-BE49-F238E27FC236}">
                    <a16:creationId xmlns:a16="http://schemas.microsoft.com/office/drawing/2014/main" id="{AA77DDA0-A09E-4675-A82E-1F471D8DB655}"/>
                  </a:ext>
                </a:extLst>
              </p:cNvPr>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14" name="Rectangle 34">
                <a:extLst>
                  <a:ext uri="{FF2B5EF4-FFF2-40B4-BE49-F238E27FC236}">
                    <a16:creationId xmlns:a16="http://schemas.microsoft.com/office/drawing/2014/main" id="{399092FF-1130-493F-9605-C5041FF34A36}"/>
                  </a:ext>
                </a:extLst>
              </p:cNvPr>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15" name="Rectangle 35">
                <a:extLst>
                  <a:ext uri="{FF2B5EF4-FFF2-40B4-BE49-F238E27FC236}">
                    <a16:creationId xmlns:a16="http://schemas.microsoft.com/office/drawing/2014/main" id="{B66AA061-461D-4EE7-83E1-ADB4D307DA35}"/>
                  </a:ext>
                </a:extLst>
              </p:cNvPr>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16" name="Rectangle 36">
                <a:extLst>
                  <a:ext uri="{FF2B5EF4-FFF2-40B4-BE49-F238E27FC236}">
                    <a16:creationId xmlns:a16="http://schemas.microsoft.com/office/drawing/2014/main" id="{D824DCFB-F64D-4532-996A-B9F61BFC289A}"/>
                  </a:ext>
                </a:extLst>
              </p:cNvPr>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17" name="Rectangle 37">
                <a:extLst>
                  <a:ext uri="{FF2B5EF4-FFF2-40B4-BE49-F238E27FC236}">
                    <a16:creationId xmlns:a16="http://schemas.microsoft.com/office/drawing/2014/main" id="{C8A98F07-F455-4BC2-BF88-A72480D459BF}"/>
                  </a:ext>
                </a:extLst>
              </p:cNvPr>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18" name="Rectangle 38">
                <a:extLst>
                  <a:ext uri="{FF2B5EF4-FFF2-40B4-BE49-F238E27FC236}">
                    <a16:creationId xmlns:a16="http://schemas.microsoft.com/office/drawing/2014/main" id="{07EDB91F-5D04-457E-9229-0F388B736857}"/>
                  </a:ext>
                </a:extLst>
              </p:cNvPr>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11" name="Straight Arrow Connector 31">
              <a:extLst>
                <a:ext uri="{FF2B5EF4-FFF2-40B4-BE49-F238E27FC236}">
                  <a16:creationId xmlns:a16="http://schemas.microsoft.com/office/drawing/2014/main" id="{E80A29BB-F75E-4C4E-A52B-20FFF684FE9A}"/>
                </a:ext>
              </a:extLst>
            </p:cNvPr>
            <p:cNvCxnSpPr>
              <a:stCxn id="6" idx="2"/>
              <a:endCxn id="9"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32">
              <a:extLst>
                <a:ext uri="{FF2B5EF4-FFF2-40B4-BE49-F238E27FC236}">
                  <a16:creationId xmlns:a16="http://schemas.microsoft.com/office/drawing/2014/main" id="{0195DB96-0921-4DD4-B9DB-7DC5A18A6F16}"/>
                </a:ext>
              </a:extLst>
            </p:cNvPr>
            <p:cNvCxnSpPr>
              <a:stCxn id="9" idx="2"/>
              <a:endCxn id="14"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9" name="Content Placeholder 2">
            <a:extLst>
              <a:ext uri="{FF2B5EF4-FFF2-40B4-BE49-F238E27FC236}">
                <a16:creationId xmlns:a16="http://schemas.microsoft.com/office/drawing/2014/main" id="{D974504A-B13B-41EE-B91C-B6E82FA2FB1C}"/>
              </a:ext>
            </a:extLst>
          </p:cNvPr>
          <p:cNvSpPr>
            <a:spLocks noGrp="1"/>
          </p:cNvSpPr>
          <p:nvPr>
            <p:ph idx="1"/>
          </p:nvPr>
        </p:nvSpPr>
        <p:spPr>
          <a:xfrm>
            <a:off x="822959" y="1295400"/>
            <a:ext cx="4381853" cy="3101340"/>
          </a:xfrm>
        </p:spPr>
        <p:txBody>
          <a:bodyPr>
            <a:normAutofit fontScale="85000" lnSpcReduction="20000"/>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Common</a:t>
            </a:r>
            <a:r>
              <a:rPr lang="pl-PL" dirty="0"/>
              <a:t> </a:t>
            </a:r>
            <a:r>
              <a:rPr lang="pl-PL" dirty="0" err="1"/>
              <a:t>Scenarios</a:t>
            </a:r>
            <a:endParaRPr lang="pl-PL" dirty="0"/>
          </a:p>
        </p:txBody>
      </p:sp>
    </p:spTree>
    <p:extLst>
      <p:ext uri="{BB962C8B-B14F-4D97-AF65-F5344CB8AC3E}">
        <p14:creationId xmlns:p14="http://schemas.microsoft.com/office/powerpoint/2010/main" val="144206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Function</a:t>
            </a:r>
            <a:r>
              <a:rPr lang="pl-PL" dirty="0"/>
              <a:t> </a:t>
            </a:r>
            <a:r>
              <a:rPr lang="pl-PL" dirty="0" err="1"/>
              <a:t>App</a:t>
            </a:r>
            <a:r>
              <a:rPr lang="pl-PL" dirty="0"/>
              <a:t> Templates</a:t>
            </a:r>
          </a:p>
        </p:txBody>
      </p:sp>
      <p:sp>
        <p:nvSpPr>
          <p:cNvPr id="20" name="Content Placeholder 2">
            <a:extLst>
              <a:ext uri="{FF2B5EF4-FFF2-40B4-BE49-F238E27FC236}">
                <a16:creationId xmlns:a16="http://schemas.microsoft.com/office/drawing/2014/main" id="{A6A10DB4-6DEB-4737-B0DA-A62234386116}"/>
              </a:ext>
            </a:extLst>
          </p:cNvPr>
          <p:cNvSpPr>
            <a:spLocks noGrp="1"/>
          </p:cNvSpPr>
          <p:nvPr>
            <p:ph idx="1"/>
          </p:nvPr>
        </p:nvSpPr>
        <p:spPr>
          <a:xfrm>
            <a:off x="678180" y="925623"/>
            <a:ext cx="3492340" cy="1336809"/>
          </a:xfrm>
        </p:spPr>
        <p:txBody>
          <a:bodyPr>
            <a:normAutofit fontScale="85000" lnSpcReduction="20000"/>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22" name="Picture 3">
            <a:extLst>
              <a:ext uri="{FF2B5EF4-FFF2-40B4-BE49-F238E27FC236}">
                <a16:creationId xmlns:a16="http://schemas.microsoft.com/office/drawing/2014/main" id="{373AB278-F45C-46E8-A92A-97FE7B594435}"/>
              </a:ext>
            </a:extLst>
          </p:cNvPr>
          <p:cNvPicPr>
            <a:picLocks noChangeAspect="1"/>
          </p:cNvPicPr>
          <p:nvPr/>
        </p:nvPicPr>
        <p:blipFill>
          <a:blip r:embed="rId3"/>
          <a:stretch>
            <a:fillRect/>
          </a:stretch>
        </p:blipFill>
        <p:spPr>
          <a:xfrm>
            <a:off x="678180" y="2338252"/>
            <a:ext cx="3861113" cy="2376466"/>
          </a:xfrm>
          <a:prstGeom prst="rect">
            <a:avLst/>
          </a:prstGeom>
        </p:spPr>
      </p:pic>
      <p:sp>
        <p:nvSpPr>
          <p:cNvPr id="23" name="Content Placeholder 2">
            <a:extLst>
              <a:ext uri="{FF2B5EF4-FFF2-40B4-BE49-F238E27FC236}">
                <a16:creationId xmlns:a16="http://schemas.microsoft.com/office/drawing/2014/main" id="{CF47CC80-6B11-4558-8318-12C0F00FF3AD}"/>
              </a:ext>
            </a:extLst>
          </p:cNvPr>
          <p:cNvSpPr txBox="1">
            <a:spLocks/>
          </p:cNvSpPr>
          <p:nvPr/>
        </p:nvSpPr>
        <p:spPr>
          <a:xfrm>
            <a:off x="4899661" y="974204"/>
            <a:ext cx="3566160" cy="382619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09009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err="1"/>
              <a:t>Timer</a:t>
            </a:r>
            <a:r>
              <a:rPr lang="pl-PL" dirty="0"/>
              <a:t> </a:t>
            </a:r>
            <a:r>
              <a:rPr lang="pl-PL" dirty="0" err="1"/>
              <a:t>Function</a:t>
            </a:r>
            <a:r>
              <a:rPr lang="pl-PL" dirty="0"/>
              <a:t> </a:t>
            </a:r>
            <a:r>
              <a:rPr lang="pl-PL" dirty="0" err="1"/>
              <a:t>Apps</a:t>
            </a:r>
            <a:endParaRPr lang="pl-PL" dirty="0"/>
          </a:p>
        </p:txBody>
      </p:sp>
      <p:sp>
        <p:nvSpPr>
          <p:cNvPr id="20" name="Content Placeholder 2">
            <a:extLst>
              <a:ext uri="{FF2B5EF4-FFF2-40B4-BE49-F238E27FC236}">
                <a16:creationId xmlns:a16="http://schemas.microsoft.com/office/drawing/2014/main" id="{BCDF9404-F6E9-4573-B3D1-696EA944FE06}"/>
              </a:ext>
            </a:extLst>
          </p:cNvPr>
          <p:cNvSpPr>
            <a:spLocks noGrp="1"/>
          </p:cNvSpPr>
          <p:nvPr>
            <p:ph idx="1"/>
          </p:nvPr>
        </p:nvSpPr>
        <p:spPr>
          <a:xfrm>
            <a:off x="563879" y="1284605"/>
            <a:ext cx="8016241" cy="3020695"/>
          </a:xfrm>
        </p:spPr>
        <p:txBody>
          <a:bodyPr>
            <a:normAutofit fontScale="92500" lnSpcReduction="20000"/>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339167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ytuł 6">
            <a:extLst>
              <a:ext uri="{FF2B5EF4-FFF2-40B4-BE49-F238E27FC236}">
                <a16:creationId xmlns:a16="http://schemas.microsoft.com/office/drawing/2014/main" id="{C26BE1E9-F7A0-4BCE-A5F6-69ADD4C273F9}"/>
              </a:ext>
            </a:extLst>
          </p:cNvPr>
          <p:cNvSpPr>
            <a:spLocks noGrp="1"/>
          </p:cNvSpPr>
          <p:nvPr>
            <p:ph type="title"/>
          </p:nvPr>
        </p:nvSpPr>
        <p:spPr>
          <a:xfrm>
            <a:off x="233168" y="141555"/>
            <a:ext cx="7594879" cy="406715"/>
          </a:xfrm>
        </p:spPr>
        <p:txBody>
          <a:bodyPr>
            <a:normAutofit fontScale="90000"/>
          </a:bodyPr>
          <a:lstStyle/>
          <a:p>
            <a:r>
              <a:rPr lang="pl-PL" dirty="0"/>
              <a:t>Data Processing </a:t>
            </a:r>
            <a:r>
              <a:rPr lang="pl-PL" dirty="0" err="1"/>
              <a:t>Function</a:t>
            </a:r>
            <a:r>
              <a:rPr lang="pl-PL" dirty="0"/>
              <a:t> </a:t>
            </a:r>
            <a:r>
              <a:rPr lang="pl-PL" dirty="0" err="1"/>
              <a:t>Apps</a:t>
            </a:r>
            <a:endParaRPr lang="pl-PL" dirty="0"/>
          </a:p>
        </p:txBody>
      </p:sp>
      <p:sp>
        <p:nvSpPr>
          <p:cNvPr id="22" name="Content Placeholder 2">
            <a:extLst>
              <a:ext uri="{FF2B5EF4-FFF2-40B4-BE49-F238E27FC236}">
                <a16:creationId xmlns:a16="http://schemas.microsoft.com/office/drawing/2014/main" id="{5C72D8F9-4563-495C-9A10-0EA73D7DCC23}"/>
              </a:ext>
            </a:extLst>
          </p:cNvPr>
          <p:cNvSpPr txBox="1">
            <a:spLocks/>
          </p:cNvSpPr>
          <p:nvPr/>
        </p:nvSpPr>
        <p:spPr>
          <a:xfrm>
            <a:off x="563879" y="1284605"/>
            <a:ext cx="8016241" cy="3020695"/>
          </a:xfrm>
          <a:prstGeom prst="rect">
            <a:avLst/>
          </a:prstGeom>
        </p:spPr>
        <p:txBody>
          <a:bodyPr vert="horz" lIns="0" tIns="0" rIns="0" bIns="0" rtlCol="0">
            <a:normAutofit fontScale="92500" lnSpcReduction="10000"/>
          </a:bodyPr>
          <a:lstStyle>
            <a:lvl1pPr marL="171450" indent="-171450" algn="l" defTabSz="6858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2pPr>
            <a:lvl3pPr marL="857250" indent="-171450" algn="l" defTabSz="6858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3pPr>
            <a:lvl4pPr marL="1200150" indent="-171450" algn="l" defTabSz="6858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87466636"/>
      </p:ext>
    </p:extLst>
  </p:cSld>
  <p:clrMapOvr>
    <a:masterClrMapping/>
  </p:clrMapOvr>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ja2" id="{01CAB8F2-3028-4FE7-BBF5-6DD03FFE5413}" vid="{DA193A88-2D41-4964-8609-C7F3EC1BE7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3428768CC27849B56631B68EECD342" ma:contentTypeVersion="6" ma:contentTypeDescription="Create a new document." ma:contentTypeScope="" ma:versionID="ea1f7eb6f6b50634036ebb87f908af7a">
  <xsd:schema xmlns:xsd="http://www.w3.org/2001/XMLSchema" xmlns:xs="http://www.w3.org/2001/XMLSchema" xmlns:p="http://schemas.microsoft.com/office/2006/metadata/properties" xmlns:ns2="6dfb84fc-c783-47c9-928a-3d458849d261" xmlns:ns3="efd76e83-4173-4a26-b431-618a788339a8" targetNamespace="http://schemas.microsoft.com/office/2006/metadata/properties" ma:root="true" ma:fieldsID="14929ce0d51949c6c45446b8f212c29d" ns2:_="" ns3:_="">
    <xsd:import namespace="6dfb84fc-c783-47c9-928a-3d458849d261"/>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fb84fc-c783-47c9-928a-3d458849d2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2.xml><?xml version="1.0" encoding="utf-8"?>
<ds:datastoreItem xmlns:ds="http://schemas.openxmlformats.org/officeDocument/2006/customXml" ds:itemID="{7EF52303-DD41-4871-8221-5749C8E3EEE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6dfb84fc-c783-47c9-928a-3d458849d261"/>
    <ds:schemaRef ds:uri="http://purl.org/dc/elements/1.1/"/>
    <ds:schemaRef ds:uri="http://schemas.openxmlformats.org/package/2006/metadata/core-properties"/>
    <ds:schemaRef ds:uri="efd76e83-4173-4a26-b431-618a788339a8"/>
    <ds:schemaRef ds:uri="http://www.w3.org/XML/1998/namespace"/>
    <ds:schemaRef ds:uri="http://purl.org/dc/dcmitype/"/>
  </ds:schemaRefs>
</ds:datastoreItem>
</file>

<file path=customXml/itemProps3.xml><?xml version="1.0" encoding="utf-8"?>
<ds:datastoreItem xmlns:ds="http://schemas.openxmlformats.org/officeDocument/2006/customXml" ds:itemID="{CBD71BA1-088C-45B7-BAF1-BEC28F176E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fb84fc-c783-47c9-928a-3d458849d261"/>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MSP_template</Template>
  <TotalTime>169</TotalTime>
  <Words>1386</Words>
  <Application>Microsoft Office PowerPoint</Application>
  <PresentationFormat>Pokaz na ekranie (16:9)</PresentationFormat>
  <Paragraphs>143</Paragraphs>
  <Slides>14</Slides>
  <Notes>10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14</vt:i4>
      </vt:variant>
    </vt:vector>
  </HeadingPairs>
  <TitlesOfParts>
    <vt:vector size="20" baseType="lpstr">
      <vt:lpstr>Arial</vt:lpstr>
      <vt:lpstr>Calibri</vt:lpstr>
      <vt:lpstr>Calibri Light</vt:lpstr>
      <vt:lpstr>Segoe UI</vt:lpstr>
      <vt:lpstr>Segoe UI Light</vt:lpstr>
      <vt:lpstr>MSp</vt:lpstr>
      <vt:lpstr>Azure Functions</vt:lpstr>
      <vt:lpstr>Agenda</vt:lpstr>
      <vt:lpstr>About me</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Piotr Ładoński</dc:creator>
  <cp:lastModifiedBy>Piotr Ładoński</cp:lastModifiedBy>
  <cp:revision>12</cp:revision>
  <dcterms:created xsi:type="dcterms:W3CDTF">2019-06-13T15:43:39Z</dcterms:created>
  <dcterms:modified xsi:type="dcterms:W3CDTF">2019-06-13T18:32:56Z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0x010100743428768CC27849B56631B68EECD342</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