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73" r:id="rId7"/>
    <p:sldId id="263" r:id="rId8"/>
    <p:sldId id="264" r:id="rId9"/>
    <p:sldId id="265" r:id="rId10"/>
    <p:sldId id="266" r:id="rId11"/>
    <p:sldId id="275" r:id="rId12"/>
    <p:sldId id="278" r:id="rId13"/>
    <p:sldId id="277" r:id="rId14"/>
    <p:sldId id="267" r:id="rId15"/>
    <p:sldId id="268" r:id="rId16"/>
    <p:sldId id="269" r:id="rId17"/>
    <p:sldId id="270" r:id="rId18"/>
    <p:sldId id="271" r:id="rId19"/>
    <p:sldId id="272" r:id="rId20"/>
    <p:sldId id="284" r:id="rId21"/>
    <p:sldId id="285" r:id="rId22"/>
    <p:sldId id="279" r:id="rId23"/>
    <p:sldId id="280" r:id="rId24"/>
    <p:sldId id="286" r:id="rId25"/>
    <p:sldId id="281" r:id="rId26"/>
    <p:sldId id="282" r:id="rId27"/>
    <p:sldId id="283" r:id="rId28"/>
    <p:sldId id="289" r:id="rId29"/>
    <p:sldId id="287" r:id="rId30"/>
    <p:sldId id="288" r:id="rId31"/>
    <p:sldId id="290" r:id="rId32"/>
  </p:sldIdLst>
  <p:sldSz cx="12192000" cy="6858000"/>
  <p:notesSz cx="6858000" cy="9144000"/>
  <p:custShowLst>
    <p:custShow name="Custom Show 1" id="0">
      <p:sldLst>
        <p:sld r:id="rId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D4BDE-F62B-454D-8B9B-F5E54CA2AA7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B6A2C26-A3D5-40A1-8E0F-7FF8D9123EE7}">
      <dgm:prSet/>
      <dgm:spPr/>
      <dgm:t>
        <a:bodyPr/>
        <a:lstStyle/>
        <a:p>
          <a:r>
            <a:rPr lang="en-IN" dirty="0"/>
            <a:t>The original dataset contains prices of houses around different areas over the united states for around 12 years range. [Published by Zillow].</a:t>
          </a:r>
          <a:endParaRPr lang="en-US" dirty="0"/>
        </a:p>
      </dgm:t>
    </dgm:pt>
    <dgm:pt modelId="{00A40701-8948-4E60-9EA6-1D3C91815361}" type="parTrans" cxnId="{78215348-3120-4FB8-BA72-320A1C5152CC}">
      <dgm:prSet/>
      <dgm:spPr/>
      <dgm:t>
        <a:bodyPr/>
        <a:lstStyle/>
        <a:p>
          <a:endParaRPr lang="en-US"/>
        </a:p>
      </dgm:t>
    </dgm:pt>
    <dgm:pt modelId="{CA98993D-4D19-43B8-B505-B5C1B423457D}" type="sibTrans" cxnId="{78215348-3120-4FB8-BA72-320A1C5152CC}">
      <dgm:prSet/>
      <dgm:spPr/>
      <dgm:t>
        <a:bodyPr/>
        <a:lstStyle/>
        <a:p>
          <a:endParaRPr lang="en-US"/>
        </a:p>
      </dgm:t>
    </dgm:pt>
    <dgm:pt modelId="{828CC97B-FE14-4F11-B913-AB3473823E5D}">
      <dgm:prSet/>
      <dgm:spPr/>
      <dgm:t>
        <a:bodyPr/>
        <a:lstStyle/>
        <a:p>
          <a:r>
            <a:rPr lang="en-IN" dirty="0"/>
            <a:t>In addition to this dataset we have added one more dataset from </a:t>
          </a:r>
          <a:r>
            <a:rPr lang="en-IN" dirty="0" err="1"/>
            <a:t>St.Louis</a:t>
          </a:r>
          <a:r>
            <a:rPr lang="en-IN" dirty="0"/>
            <a:t> Federal Reserve portal for additional information like mortgage value and etc., </a:t>
          </a:r>
          <a:endParaRPr lang="en-US" dirty="0"/>
        </a:p>
      </dgm:t>
    </dgm:pt>
    <dgm:pt modelId="{C564E60F-4C0C-4437-A7AD-2128AE99C16C}" type="parTrans" cxnId="{5C0A73A9-1CFA-4BBB-8FE7-94A1F2CE2480}">
      <dgm:prSet/>
      <dgm:spPr/>
      <dgm:t>
        <a:bodyPr/>
        <a:lstStyle/>
        <a:p>
          <a:endParaRPr lang="en-US"/>
        </a:p>
      </dgm:t>
    </dgm:pt>
    <dgm:pt modelId="{CA79647B-8346-44B2-B6F6-789CAA9B32BF}" type="sibTrans" cxnId="{5C0A73A9-1CFA-4BBB-8FE7-94A1F2CE2480}">
      <dgm:prSet/>
      <dgm:spPr/>
      <dgm:t>
        <a:bodyPr/>
        <a:lstStyle/>
        <a:p>
          <a:endParaRPr lang="en-US"/>
        </a:p>
      </dgm:t>
    </dgm:pt>
    <dgm:pt modelId="{C17E8516-4DB1-454B-B985-B577ACEF2442}" type="pres">
      <dgm:prSet presAssocID="{7DAD4BDE-F62B-454D-8B9B-F5E54CA2AA74}" presName="hierChild1" presStyleCnt="0">
        <dgm:presLayoutVars>
          <dgm:chPref val="1"/>
          <dgm:dir/>
          <dgm:animOne val="branch"/>
          <dgm:animLvl val="lvl"/>
          <dgm:resizeHandles/>
        </dgm:presLayoutVars>
      </dgm:prSet>
      <dgm:spPr/>
    </dgm:pt>
    <dgm:pt modelId="{EF0506C1-7AAF-4FB9-B7BA-CFC90D888022}" type="pres">
      <dgm:prSet presAssocID="{6B6A2C26-A3D5-40A1-8E0F-7FF8D9123EE7}" presName="hierRoot1" presStyleCnt="0"/>
      <dgm:spPr/>
    </dgm:pt>
    <dgm:pt modelId="{629DC105-BF0C-4C71-BF7A-7BFBA3913E37}" type="pres">
      <dgm:prSet presAssocID="{6B6A2C26-A3D5-40A1-8E0F-7FF8D9123EE7}" presName="composite" presStyleCnt="0"/>
      <dgm:spPr/>
    </dgm:pt>
    <dgm:pt modelId="{8180EF3B-6F29-4EFA-82A2-2075711BB507}" type="pres">
      <dgm:prSet presAssocID="{6B6A2C26-A3D5-40A1-8E0F-7FF8D9123EE7}" presName="background" presStyleLbl="node0" presStyleIdx="0" presStyleCnt="2"/>
      <dgm:spPr/>
    </dgm:pt>
    <dgm:pt modelId="{567EDD7B-FFF4-4368-8583-441D25D81EF2}" type="pres">
      <dgm:prSet presAssocID="{6B6A2C26-A3D5-40A1-8E0F-7FF8D9123EE7}" presName="text" presStyleLbl="fgAcc0" presStyleIdx="0" presStyleCnt="2">
        <dgm:presLayoutVars>
          <dgm:chPref val="3"/>
        </dgm:presLayoutVars>
      </dgm:prSet>
      <dgm:spPr/>
    </dgm:pt>
    <dgm:pt modelId="{EF6271AE-6F83-451A-8554-1A9D4F482741}" type="pres">
      <dgm:prSet presAssocID="{6B6A2C26-A3D5-40A1-8E0F-7FF8D9123EE7}" presName="hierChild2" presStyleCnt="0"/>
      <dgm:spPr/>
    </dgm:pt>
    <dgm:pt modelId="{310865F0-CBD2-4CA4-81EF-14F9A78A4200}" type="pres">
      <dgm:prSet presAssocID="{828CC97B-FE14-4F11-B913-AB3473823E5D}" presName="hierRoot1" presStyleCnt="0"/>
      <dgm:spPr/>
    </dgm:pt>
    <dgm:pt modelId="{FDEFFDFC-CBCF-4E28-9739-EFA7AC621133}" type="pres">
      <dgm:prSet presAssocID="{828CC97B-FE14-4F11-B913-AB3473823E5D}" presName="composite" presStyleCnt="0"/>
      <dgm:spPr/>
    </dgm:pt>
    <dgm:pt modelId="{77B71995-6B15-421A-B843-B023778F8AB7}" type="pres">
      <dgm:prSet presAssocID="{828CC97B-FE14-4F11-B913-AB3473823E5D}" presName="background" presStyleLbl="node0" presStyleIdx="1" presStyleCnt="2"/>
      <dgm:spPr/>
    </dgm:pt>
    <dgm:pt modelId="{86421484-53BB-4DDF-9956-02D106D12C45}" type="pres">
      <dgm:prSet presAssocID="{828CC97B-FE14-4F11-B913-AB3473823E5D}" presName="text" presStyleLbl="fgAcc0" presStyleIdx="1" presStyleCnt="2">
        <dgm:presLayoutVars>
          <dgm:chPref val="3"/>
        </dgm:presLayoutVars>
      </dgm:prSet>
      <dgm:spPr/>
    </dgm:pt>
    <dgm:pt modelId="{FCB3E7AC-887B-4519-AF7A-A75960EC985F}" type="pres">
      <dgm:prSet presAssocID="{828CC97B-FE14-4F11-B913-AB3473823E5D}" presName="hierChild2" presStyleCnt="0"/>
      <dgm:spPr/>
    </dgm:pt>
  </dgm:ptLst>
  <dgm:cxnLst>
    <dgm:cxn modelId="{C5E3091E-4C60-40DA-A292-1D077ADD9E5E}" type="presOf" srcId="{7DAD4BDE-F62B-454D-8B9B-F5E54CA2AA74}" destId="{C17E8516-4DB1-454B-B985-B577ACEF2442}" srcOrd="0" destOrd="0" presId="urn:microsoft.com/office/officeart/2005/8/layout/hierarchy1"/>
    <dgm:cxn modelId="{78215348-3120-4FB8-BA72-320A1C5152CC}" srcId="{7DAD4BDE-F62B-454D-8B9B-F5E54CA2AA74}" destId="{6B6A2C26-A3D5-40A1-8E0F-7FF8D9123EE7}" srcOrd="0" destOrd="0" parTransId="{00A40701-8948-4E60-9EA6-1D3C91815361}" sibTransId="{CA98993D-4D19-43B8-B505-B5C1B423457D}"/>
    <dgm:cxn modelId="{6077C880-35E0-40E0-B6F9-7052DC5B6B9C}" type="presOf" srcId="{6B6A2C26-A3D5-40A1-8E0F-7FF8D9123EE7}" destId="{567EDD7B-FFF4-4368-8583-441D25D81EF2}" srcOrd="0" destOrd="0" presId="urn:microsoft.com/office/officeart/2005/8/layout/hierarchy1"/>
    <dgm:cxn modelId="{5C0A73A9-1CFA-4BBB-8FE7-94A1F2CE2480}" srcId="{7DAD4BDE-F62B-454D-8B9B-F5E54CA2AA74}" destId="{828CC97B-FE14-4F11-B913-AB3473823E5D}" srcOrd="1" destOrd="0" parTransId="{C564E60F-4C0C-4437-A7AD-2128AE99C16C}" sibTransId="{CA79647B-8346-44B2-B6F6-789CAA9B32BF}"/>
    <dgm:cxn modelId="{31D415C4-15B6-4DCD-B6FE-BF796EF2E87A}" type="presOf" srcId="{828CC97B-FE14-4F11-B913-AB3473823E5D}" destId="{86421484-53BB-4DDF-9956-02D106D12C45}" srcOrd="0" destOrd="0" presId="urn:microsoft.com/office/officeart/2005/8/layout/hierarchy1"/>
    <dgm:cxn modelId="{8D35EEDA-AD71-4AC7-935C-8C4F0F59CB42}" type="presParOf" srcId="{C17E8516-4DB1-454B-B985-B577ACEF2442}" destId="{EF0506C1-7AAF-4FB9-B7BA-CFC90D888022}" srcOrd="0" destOrd="0" presId="urn:microsoft.com/office/officeart/2005/8/layout/hierarchy1"/>
    <dgm:cxn modelId="{6F4D80E8-0AFF-4D12-A91D-10A24CB974AA}" type="presParOf" srcId="{EF0506C1-7AAF-4FB9-B7BA-CFC90D888022}" destId="{629DC105-BF0C-4C71-BF7A-7BFBA3913E37}" srcOrd="0" destOrd="0" presId="urn:microsoft.com/office/officeart/2005/8/layout/hierarchy1"/>
    <dgm:cxn modelId="{2D355490-B2E7-4440-9D42-27DF8E0D9162}" type="presParOf" srcId="{629DC105-BF0C-4C71-BF7A-7BFBA3913E37}" destId="{8180EF3B-6F29-4EFA-82A2-2075711BB507}" srcOrd="0" destOrd="0" presId="urn:microsoft.com/office/officeart/2005/8/layout/hierarchy1"/>
    <dgm:cxn modelId="{11E44099-DC8B-4D0F-A544-DE2719ED588A}" type="presParOf" srcId="{629DC105-BF0C-4C71-BF7A-7BFBA3913E37}" destId="{567EDD7B-FFF4-4368-8583-441D25D81EF2}" srcOrd="1" destOrd="0" presId="urn:microsoft.com/office/officeart/2005/8/layout/hierarchy1"/>
    <dgm:cxn modelId="{4D770091-11CC-4280-ABA3-17455BF79358}" type="presParOf" srcId="{EF0506C1-7AAF-4FB9-B7BA-CFC90D888022}" destId="{EF6271AE-6F83-451A-8554-1A9D4F482741}" srcOrd="1" destOrd="0" presId="urn:microsoft.com/office/officeart/2005/8/layout/hierarchy1"/>
    <dgm:cxn modelId="{BD2A0913-03D7-4D89-89F8-A616DA6A22D2}" type="presParOf" srcId="{C17E8516-4DB1-454B-B985-B577ACEF2442}" destId="{310865F0-CBD2-4CA4-81EF-14F9A78A4200}" srcOrd="1" destOrd="0" presId="urn:microsoft.com/office/officeart/2005/8/layout/hierarchy1"/>
    <dgm:cxn modelId="{A0576E94-314A-425F-B1FB-87260E224E9C}" type="presParOf" srcId="{310865F0-CBD2-4CA4-81EF-14F9A78A4200}" destId="{FDEFFDFC-CBCF-4E28-9739-EFA7AC621133}" srcOrd="0" destOrd="0" presId="urn:microsoft.com/office/officeart/2005/8/layout/hierarchy1"/>
    <dgm:cxn modelId="{09A6616F-09C0-4CC3-99DC-0F20D6635E70}" type="presParOf" srcId="{FDEFFDFC-CBCF-4E28-9739-EFA7AC621133}" destId="{77B71995-6B15-421A-B843-B023778F8AB7}" srcOrd="0" destOrd="0" presId="urn:microsoft.com/office/officeart/2005/8/layout/hierarchy1"/>
    <dgm:cxn modelId="{D737AACE-1611-44E7-BC2D-FCDC696F81C3}" type="presParOf" srcId="{FDEFFDFC-CBCF-4E28-9739-EFA7AC621133}" destId="{86421484-53BB-4DDF-9956-02D106D12C45}" srcOrd="1" destOrd="0" presId="urn:microsoft.com/office/officeart/2005/8/layout/hierarchy1"/>
    <dgm:cxn modelId="{4470919B-BC24-43A5-8BE5-079B3950B630}" type="presParOf" srcId="{310865F0-CBD2-4CA4-81EF-14F9A78A4200}" destId="{FCB3E7AC-887B-4519-AF7A-A75960EC985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7232E-EAAA-450A-8C2D-AE35CD196E2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DBCF6C-E252-412D-B467-7E585F28C1A0}">
      <dgm:prSet custT="1"/>
      <dgm:spPr/>
      <dgm:t>
        <a:bodyPr/>
        <a:lstStyle/>
        <a:p>
          <a:r>
            <a:rPr lang="en-IN" sz="1400" dirty="0"/>
            <a:t>Cleaning is the first step of the process as part of this we have cleared the Null values that are present in the dataset for columns Metro.</a:t>
          </a:r>
          <a:endParaRPr lang="en-US" sz="1400" dirty="0"/>
        </a:p>
      </dgm:t>
    </dgm:pt>
    <dgm:pt modelId="{421D6BFB-B0B2-4650-88BD-550F3BB7300B}" type="parTrans" cxnId="{61131731-B274-4EA4-9188-7867693891F4}">
      <dgm:prSet/>
      <dgm:spPr/>
      <dgm:t>
        <a:bodyPr/>
        <a:lstStyle/>
        <a:p>
          <a:endParaRPr lang="en-US"/>
        </a:p>
      </dgm:t>
    </dgm:pt>
    <dgm:pt modelId="{D28F744C-8106-4543-AFF0-FFB09059159D}" type="sibTrans" cxnId="{61131731-B274-4EA4-9188-7867693891F4}">
      <dgm:prSet/>
      <dgm:spPr/>
      <dgm:t>
        <a:bodyPr/>
        <a:lstStyle/>
        <a:p>
          <a:endParaRPr lang="en-US"/>
        </a:p>
      </dgm:t>
    </dgm:pt>
    <dgm:pt modelId="{A9C44C17-8E14-4905-87B6-183FE4232D6D}">
      <dgm:prSet custT="1"/>
      <dgm:spPr/>
      <dgm:t>
        <a:bodyPr/>
        <a:lstStyle/>
        <a:p>
          <a:r>
            <a:rPr lang="en-IN" sz="1400" dirty="0"/>
            <a:t>And changed the format of time in  a convenient way to compute mathematical analysis on the time </a:t>
          </a:r>
          <a:r>
            <a:rPr lang="en-IN" sz="1400" dirty="0" err="1"/>
            <a:t>dataframe</a:t>
          </a:r>
          <a:r>
            <a:rPr lang="en-IN" sz="1400" dirty="0"/>
            <a:t>.</a:t>
          </a:r>
          <a:endParaRPr lang="en-US" sz="1400" dirty="0"/>
        </a:p>
      </dgm:t>
    </dgm:pt>
    <dgm:pt modelId="{ADF146F9-C3FA-4989-8933-D2A1FDB126CD}" type="parTrans" cxnId="{48821962-A10F-4EA7-BA14-15CD9C7B7463}">
      <dgm:prSet/>
      <dgm:spPr/>
      <dgm:t>
        <a:bodyPr/>
        <a:lstStyle/>
        <a:p>
          <a:endParaRPr lang="en-US"/>
        </a:p>
      </dgm:t>
    </dgm:pt>
    <dgm:pt modelId="{546416E4-9E74-4332-98B0-F190ABFF2326}" type="sibTrans" cxnId="{48821962-A10F-4EA7-BA14-15CD9C7B7463}">
      <dgm:prSet/>
      <dgm:spPr/>
      <dgm:t>
        <a:bodyPr/>
        <a:lstStyle/>
        <a:p>
          <a:endParaRPr lang="en-US"/>
        </a:p>
      </dgm:t>
    </dgm:pt>
    <dgm:pt modelId="{B09D3E4C-9EEE-4990-870A-F845FE9843ED}">
      <dgm:prSet custT="1"/>
      <dgm:spPr/>
      <dgm:t>
        <a:bodyPr/>
        <a:lstStyle/>
        <a:p>
          <a:r>
            <a:rPr lang="en-IN" sz="1400" dirty="0"/>
            <a:t>Replacing null values in the dataset with the mean of the dataset for future models for training models and making predictions.</a:t>
          </a:r>
          <a:endParaRPr lang="en-US" sz="1400" dirty="0"/>
        </a:p>
      </dgm:t>
    </dgm:pt>
    <dgm:pt modelId="{E7DAEF2A-F6A0-434B-9EC5-21C4E27960B4}" type="parTrans" cxnId="{4EE9DD49-4C3B-46E0-B088-EE3EEE4FB6A5}">
      <dgm:prSet/>
      <dgm:spPr/>
      <dgm:t>
        <a:bodyPr/>
        <a:lstStyle/>
        <a:p>
          <a:endParaRPr lang="en-US"/>
        </a:p>
      </dgm:t>
    </dgm:pt>
    <dgm:pt modelId="{7D12AEB0-12BE-4C6B-8FB4-D2F80D202F57}" type="sibTrans" cxnId="{4EE9DD49-4C3B-46E0-B088-EE3EEE4FB6A5}">
      <dgm:prSet/>
      <dgm:spPr/>
      <dgm:t>
        <a:bodyPr/>
        <a:lstStyle/>
        <a:p>
          <a:endParaRPr lang="en-US"/>
        </a:p>
      </dgm:t>
    </dgm:pt>
    <dgm:pt modelId="{8E81C285-5772-4C11-A16E-5ED8A3D6D302}" type="pres">
      <dgm:prSet presAssocID="{4F07232E-EAAA-450A-8C2D-AE35CD196E2D}" presName="root" presStyleCnt="0">
        <dgm:presLayoutVars>
          <dgm:dir/>
          <dgm:resizeHandles val="exact"/>
        </dgm:presLayoutVars>
      </dgm:prSet>
      <dgm:spPr/>
    </dgm:pt>
    <dgm:pt modelId="{20A00539-9297-4595-BB31-B40FC53C1D2A}" type="pres">
      <dgm:prSet presAssocID="{5EDBCF6C-E252-412D-B467-7E585F28C1A0}" presName="compNode" presStyleCnt="0"/>
      <dgm:spPr/>
    </dgm:pt>
    <dgm:pt modelId="{15B633AB-AF59-4827-8EAD-923A5F378A7A}" type="pres">
      <dgm:prSet presAssocID="{5EDBCF6C-E252-412D-B467-7E585F28C1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272EFC64-A05C-4B99-96AC-D26B5E97BA34}" type="pres">
      <dgm:prSet presAssocID="{5EDBCF6C-E252-412D-B467-7E585F28C1A0}" presName="spaceRect" presStyleCnt="0"/>
      <dgm:spPr/>
    </dgm:pt>
    <dgm:pt modelId="{894C30B3-3CB4-41FA-AAC4-C9D798A30200}" type="pres">
      <dgm:prSet presAssocID="{5EDBCF6C-E252-412D-B467-7E585F28C1A0}" presName="textRect" presStyleLbl="revTx" presStyleIdx="0" presStyleCnt="3">
        <dgm:presLayoutVars>
          <dgm:chMax val="1"/>
          <dgm:chPref val="1"/>
        </dgm:presLayoutVars>
      </dgm:prSet>
      <dgm:spPr/>
    </dgm:pt>
    <dgm:pt modelId="{9B207BFB-4E8A-46EF-B503-082CBCDE25C1}" type="pres">
      <dgm:prSet presAssocID="{D28F744C-8106-4543-AFF0-FFB09059159D}" presName="sibTrans" presStyleCnt="0"/>
      <dgm:spPr/>
    </dgm:pt>
    <dgm:pt modelId="{0A97096B-77C0-4470-8BEC-E019DA6E0110}" type="pres">
      <dgm:prSet presAssocID="{A9C44C17-8E14-4905-87B6-183FE4232D6D}" presName="compNode" presStyleCnt="0"/>
      <dgm:spPr/>
    </dgm:pt>
    <dgm:pt modelId="{D49D56CF-C7DB-4216-B145-C67AA7C61F17}" type="pres">
      <dgm:prSet presAssocID="{A9C44C17-8E14-4905-87B6-183FE4232D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F58298C3-EE22-44A6-BF8C-9128178D3049}" type="pres">
      <dgm:prSet presAssocID="{A9C44C17-8E14-4905-87B6-183FE4232D6D}" presName="spaceRect" presStyleCnt="0"/>
      <dgm:spPr/>
    </dgm:pt>
    <dgm:pt modelId="{A525DC4A-C3C2-4522-8B8F-934C3A536073}" type="pres">
      <dgm:prSet presAssocID="{A9C44C17-8E14-4905-87B6-183FE4232D6D}" presName="textRect" presStyleLbl="revTx" presStyleIdx="1" presStyleCnt="3">
        <dgm:presLayoutVars>
          <dgm:chMax val="1"/>
          <dgm:chPref val="1"/>
        </dgm:presLayoutVars>
      </dgm:prSet>
      <dgm:spPr/>
    </dgm:pt>
    <dgm:pt modelId="{6D31C623-9366-4216-9CA4-5AEF0003758F}" type="pres">
      <dgm:prSet presAssocID="{546416E4-9E74-4332-98B0-F190ABFF2326}" presName="sibTrans" presStyleCnt="0"/>
      <dgm:spPr/>
    </dgm:pt>
    <dgm:pt modelId="{B0C3F080-A3C9-4FBC-9C58-5077C86D2174}" type="pres">
      <dgm:prSet presAssocID="{B09D3E4C-9EEE-4990-870A-F845FE9843ED}" presName="compNode" presStyleCnt="0"/>
      <dgm:spPr/>
    </dgm:pt>
    <dgm:pt modelId="{77AA6D3E-E8C9-466D-8789-236AAF963E62}" type="pres">
      <dgm:prSet presAssocID="{B09D3E4C-9EEE-4990-870A-F845FE9843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E703CD9-532D-495E-BD59-390DC61C79B0}" type="pres">
      <dgm:prSet presAssocID="{B09D3E4C-9EEE-4990-870A-F845FE9843ED}" presName="spaceRect" presStyleCnt="0"/>
      <dgm:spPr/>
    </dgm:pt>
    <dgm:pt modelId="{6D435270-424D-4DEA-8ED1-716F79D7C3B7}" type="pres">
      <dgm:prSet presAssocID="{B09D3E4C-9EEE-4990-870A-F845FE9843ED}" presName="textRect" presStyleLbl="revTx" presStyleIdx="2" presStyleCnt="3">
        <dgm:presLayoutVars>
          <dgm:chMax val="1"/>
          <dgm:chPref val="1"/>
        </dgm:presLayoutVars>
      </dgm:prSet>
      <dgm:spPr/>
    </dgm:pt>
  </dgm:ptLst>
  <dgm:cxnLst>
    <dgm:cxn modelId="{61131731-B274-4EA4-9188-7867693891F4}" srcId="{4F07232E-EAAA-450A-8C2D-AE35CD196E2D}" destId="{5EDBCF6C-E252-412D-B467-7E585F28C1A0}" srcOrd="0" destOrd="0" parTransId="{421D6BFB-B0B2-4650-88BD-550F3BB7300B}" sibTransId="{D28F744C-8106-4543-AFF0-FFB09059159D}"/>
    <dgm:cxn modelId="{F3E9C141-64FF-4BF3-8299-142E221A0A0E}" type="presOf" srcId="{5EDBCF6C-E252-412D-B467-7E585F28C1A0}" destId="{894C30B3-3CB4-41FA-AAC4-C9D798A30200}" srcOrd="0" destOrd="0" presId="urn:microsoft.com/office/officeart/2018/2/layout/IconLabelList"/>
    <dgm:cxn modelId="{48821962-A10F-4EA7-BA14-15CD9C7B7463}" srcId="{4F07232E-EAAA-450A-8C2D-AE35CD196E2D}" destId="{A9C44C17-8E14-4905-87B6-183FE4232D6D}" srcOrd="1" destOrd="0" parTransId="{ADF146F9-C3FA-4989-8933-D2A1FDB126CD}" sibTransId="{546416E4-9E74-4332-98B0-F190ABFF2326}"/>
    <dgm:cxn modelId="{4EE9DD49-4C3B-46E0-B088-EE3EEE4FB6A5}" srcId="{4F07232E-EAAA-450A-8C2D-AE35CD196E2D}" destId="{B09D3E4C-9EEE-4990-870A-F845FE9843ED}" srcOrd="2" destOrd="0" parTransId="{E7DAEF2A-F6A0-434B-9EC5-21C4E27960B4}" sibTransId="{7D12AEB0-12BE-4C6B-8FB4-D2F80D202F57}"/>
    <dgm:cxn modelId="{A5E2946C-84DB-485E-9A47-9CF49F3283A3}" type="presOf" srcId="{4F07232E-EAAA-450A-8C2D-AE35CD196E2D}" destId="{8E81C285-5772-4C11-A16E-5ED8A3D6D302}" srcOrd="0" destOrd="0" presId="urn:microsoft.com/office/officeart/2018/2/layout/IconLabelList"/>
    <dgm:cxn modelId="{DC8AD6BD-AE75-4234-9FCE-8ED630E40902}" type="presOf" srcId="{A9C44C17-8E14-4905-87B6-183FE4232D6D}" destId="{A525DC4A-C3C2-4522-8B8F-934C3A536073}" srcOrd="0" destOrd="0" presId="urn:microsoft.com/office/officeart/2018/2/layout/IconLabelList"/>
    <dgm:cxn modelId="{AC4BC2E4-7ED2-41E6-A82F-CC53280B6063}" type="presOf" srcId="{B09D3E4C-9EEE-4990-870A-F845FE9843ED}" destId="{6D435270-424D-4DEA-8ED1-716F79D7C3B7}" srcOrd="0" destOrd="0" presId="urn:microsoft.com/office/officeart/2018/2/layout/IconLabelList"/>
    <dgm:cxn modelId="{5C1EDB3D-5893-4B38-9AD0-26E852746302}" type="presParOf" srcId="{8E81C285-5772-4C11-A16E-5ED8A3D6D302}" destId="{20A00539-9297-4595-BB31-B40FC53C1D2A}" srcOrd="0" destOrd="0" presId="urn:microsoft.com/office/officeart/2018/2/layout/IconLabelList"/>
    <dgm:cxn modelId="{47C46FE2-808A-4D2F-A756-EAB765D0655B}" type="presParOf" srcId="{20A00539-9297-4595-BB31-B40FC53C1D2A}" destId="{15B633AB-AF59-4827-8EAD-923A5F378A7A}" srcOrd="0" destOrd="0" presId="urn:microsoft.com/office/officeart/2018/2/layout/IconLabelList"/>
    <dgm:cxn modelId="{15E23A3E-4729-4DDD-AC6E-26114C930505}" type="presParOf" srcId="{20A00539-9297-4595-BB31-B40FC53C1D2A}" destId="{272EFC64-A05C-4B99-96AC-D26B5E97BA34}" srcOrd="1" destOrd="0" presId="urn:microsoft.com/office/officeart/2018/2/layout/IconLabelList"/>
    <dgm:cxn modelId="{E3F2D6AF-28BE-40E0-8707-F780C3D15AFF}" type="presParOf" srcId="{20A00539-9297-4595-BB31-B40FC53C1D2A}" destId="{894C30B3-3CB4-41FA-AAC4-C9D798A30200}" srcOrd="2" destOrd="0" presId="urn:microsoft.com/office/officeart/2018/2/layout/IconLabelList"/>
    <dgm:cxn modelId="{A7E093A2-2B63-45C0-809B-F729C7727BE9}" type="presParOf" srcId="{8E81C285-5772-4C11-A16E-5ED8A3D6D302}" destId="{9B207BFB-4E8A-46EF-B503-082CBCDE25C1}" srcOrd="1" destOrd="0" presId="urn:microsoft.com/office/officeart/2018/2/layout/IconLabelList"/>
    <dgm:cxn modelId="{C0BB6436-D9DC-4BEA-B8D2-91B0ADD22E3E}" type="presParOf" srcId="{8E81C285-5772-4C11-A16E-5ED8A3D6D302}" destId="{0A97096B-77C0-4470-8BEC-E019DA6E0110}" srcOrd="2" destOrd="0" presId="urn:microsoft.com/office/officeart/2018/2/layout/IconLabelList"/>
    <dgm:cxn modelId="{5E63FF47-BDBE-45AF-98D9-223693BC6342}" type="presParOf" srcId="{0A97096B-77C0-4470-8BEC-E019DA6E0110}" destId="{D49D56CF-C7DB-4216-B145-C67AA7C61F17}" srcOrd="0" destOrd="0" presId="urn:microsoft.com/office/officeart/2018/2/layout/IconLabelList"/>
    <dgm:cxn modelId="{34C99DCE-B898-4039-B07A-C45AB10D215B}" type="presParOf" srcId="{0A97096B-77C0-4470-8BEC-E019DA6E0110}" destId="{F58298C3-EE22-44A6-BF8C-9128178D3049}" srcOrd="1" destOrd="0" presId="urn:microsoft.com/office/officeart/2018/2/layout/IconLabelList"/>
    <dgm:cxn modelId="{40D974C6-DB71-4C90-9E32-A5DCC3785590}" type="presParOf" srcId="{0A97096B-77C0-4470-8BEC-E019DA6E0110}" destId="{A525DC4A-C3C2-4522-8B8F-934C3A536073}" srcOrd="2" destOrd="0" presId="urn:microsoft.com/office/officeart/2018/2/layout/IconLabelList"/>
    <dgm:cxn modelId="{0E5D3F05-531A-43B4-B300-583C6ABECC4D}" type="presParOf" srcId="{8E81C285-5772-4C11-A16E-5ED8A3D6D302}" destId="{6D31C623-9366-4216-9CA4-5AEF0003758F}" srcOrd="3" destOrd="0" presId="urn:microsoft.com/office/officeart/2018/2/layout/IconLabelList"/>
    <dgm:cxn modelId="{B82D4EE3-A113-45BC-A4B0-BA65CFCFAE13}" type="presParOf" srcId="{8E81C285-5772-4C11-A16E-5ED8A3D6D302}" destId="{B0C3F080-A3C9-4FBC-9C58-5077C86D2174}" srcOrd="4" destOrd="0" presId="urn:microsoft.com/office/officeart/2018/2/layout/IconLabelList"/>
    <dgm:cxn modelId="{BC80EF04-E9B4-404B-A617-E377E6F9EC70}" type="presParOf" srcId="{B0C3F080-A3C9-4FBC-9C58-5077C86D2174}" destId="{77AA6D3E-E8C9-466D-8789-236AAF963E62}" srcOrd="0" destOrd="0" presId="urn:microsoft.com/office/officeart/2018/2/layout/IconLabelList"/>
    <dgm:cxn modelId="{098640A2-961D-4509-956F-78DF4467A10C}" type="presParOf" srcId="{B0C3F080-A3C9-4FBC-9C58-5077C86D2174}" destId="{BE703CD9-532D-495E-BD59-390DC61C79B0}" srcOrd="1" destOrd="0" presId="urn:microsoft.com/office/officeart/2018/2/layout/IconLabelList"/>
    <dgm:cxn modelId="{2D8911DD-9A56-4720-88C2-1CDA3CD43618}" type="presParOf" srcId="{B0C3F080-A3C9-4FBC-9C58-5077C86D2174}" destId="{6D435270-424D-4DEA-8ED1-716F79D7C3B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180F48-CF86-4B7B-AB16-068A169ADE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997372-1A32-4C13-A7BF-2B7BBB5D18F7}">
      <dgm:prSet/>
      <dgm:spPr/>
      <dgm:t>
        <a:bodyPr/>
        <a:lstStyle/>
        <a:p>
          <a:r>
            <a:rPr lang="en-IN" dirty="0"/>
            <a:t>We have used several machine learning classifiers/models to predict the price. Linear regression, Random forest, Arima and </a:t>
          </a:r>
          <a:r>
            <a:rPr lang="en-IN" dirty="0" err="1"/>
            <a:t>Sarima</a:t>
          </a:r>
          <a:r>
            <a:rPr lang="en-IN" dirty="0"/>
            <a:t>, </a:t>
          </a:r>
          <a:r>
            <a:rPr lang="en-IN" dirty="0" err="1"/>
            <a:t>Rnadom</a:t>
          </a:r>
          <a:r>
            <a:rPr lang="en-IN" dirty="0"/>
            <a:t> forest regressor.</a:t>
          </a:r>
          <a:endParaRPr lang="en-US" dirty="0"/>
        </a:p>
      </dgm:t>
    </dgm:pt>
    <dgm:pt modelId="{68C54679-7E5F-4CE3-90D2-2D9955A101CD}" type="parTrans" cxnId="{D727C0F4-780F-4CA0-BBDA-B1AD089A019B}">
      <dgm:prSet/>
      <dgm:spPr/>
      <dgm:t>
        <a:bodyPr/>
        <a:lstStyle/>
        <a:p>
          <a:endParaRPr lang="en-US"/>
        </a:p>
      </dgm:t>
    </dgm:pt>
    <dgm:pt modelId="{AB6745D5-6537-408C-B59A-638CE4C33C12}" type="sibTrans" cxnId="{D727C0F4-780F-4CA0-BBDA-B1AD089A019B}">
      <dgm:prSet/>
      <dgm:spPr/>
      <dgm:t>
        <a:bodyPr/>
        <a:lstStyle/>
        <a:p>
          <a:endParaRPr lang="en-US"/>
        </a:p>
      </dgm:t>
    </dgm:pt>
    <dgm:pt modelId="{9BCB2D1B-8DDD-40D2-B977-CA12650630D9}">
      <dgm:prSet/>
      <dgm:spPr/>
      <dgm:t>
        <a:bodyPr/>
        <a:lstStyle/>
        <a:p>
          <a:r>
            <a:rPr lang="en-IN" dirty="0"/>
            <a:t>We used ARIMA model to train the data for predicting the top 5 zip codes to invest in based on some conditions. </a:t>
          </a:r>
          <a:endParaRPr lang="en-US" dirty="0"/>
        </a:p>
      </dgm:t>
    </dgm:pt>
    <dgm:pt modelId="{9AA0D487-66D9-43FF-977C-633DE4556AD5}" type="parTrans" cxnId="{DB40BD15-6BFC-43B9-BEFB-2837F5E6C5AE}">
      <dgm:prSet/>
      <dgm:spPr/>
      <dgm:t>
        <a:bodyPr/>
        <a:lstStyle/>
        <a:p>
          <a:endParaRPr lang="en-US"/>
        </a:p>
      </dgm:t>
    </dgm:pt>
    <dgm:pt modelId="{4E9A4446-4093-4A77-B8C9-7426F56B6B8D}" type="sibTrans" cxnId="{DB40BD15-6BFC-43B9-BEFB-2837F5E6C5AE}">
      <dgm:prSet/>
      <dgm:spPr/>
      <dgm:t>
        <a:bodyPr/>
        <a:lstStyle/>
        <a:p>
          <a:endParaRPr lang="en-US"/>
        </a:p>
      </dgm:t>
    </dgm:pt>
    <dgm:pt modelId="{11E82E25-2F64-4A4F-B5E0-184B5484FE65}">
      <dgm:prSet/>
      <dgm:spPr/>
      <dgm:t>
        <a:bodyPr/>
        <a:lstStyle/>
        <a:p>
          <a:r>
            <a:rPr lang="en-IN"/>
            <a:t>Models are trained by splitting the dataset into different ratios for each model and predicted the outputs.</a:t>
          </a:r>
          <a:endParaRPr lang="en-US"/>
        </a:p>
      </dgm:t>
    </dgm:pt>
    <dgm:pt modelId="{962D25EB-3E6C-4ABF-A6FD-29AE08B8AC1D}" type="parTrans" cxnId="{9F361587-5846-4215-8996-01D8D0D736A9}">
      <dgm:prSet/>
      <dgm:spPr/>
      <dgm:t>
        <a:bodyPr/>
        <a:lstStyle/>
        <a:p>
          <a:endParaRPr lang="en-US"/>
        </a:p>
      </dgm:t>
    </dgm:pt>
    <dgm:pt modelId="{F77D1909-3261-4400-9392-F20B9B6B4E06}" type="sibTrans" cxnId="{9F361587-5846-4215-8996-01D8D0D736A9}">
      <dgm:prSet/>
      <dgm:spPr/>
      <dgm:t>
        <a:bodyPr/>
        <a:lstStyle/>
        <a:p>
          <a:endParaRPr lang="en-US"/>
        </a:p>
      </dgm:t>
    </dgm:pt>
    <dgm:pt modelId="{067F3A3D-EC84-44A3-BAF5-A62F4C9EAA3C}" type="pres">
      <dgm:prSet presAssocID="{71180F48-CF86-4B7B-AB16-068A169ADE10}" presName="root" presStyleCnt="0">
        <dgm:presLayoutVars>
          <dgm:dir/>
          <dgm:resizeHandles val="exact"/>
        </dgm:presLayoutVars>
      </dgm:prSet>
      <dgm:spPr/>
    </dgm:pt>
    <dgm:pt modelId="{283D99AB-5B14-46DB-ADED-E0F95983A5AC}" type="pres">
      <dgm:prSet presAssocID="{55997372-1A32-4C13-A7BF-2B7BBB5D18F7}" presName="compNode" presStyleCnt="0"/>
      <dgm:spPr/>
    </dgm:pt>
    <dgm:pt modelId="{2387DFAA-1A3A-4890-BF81-B3EE40AD44BD}" type="pres">
      <dgm:prSet presAssocID="{55997372-1A32-4C13-A7BF-2B7BBB5D18F7}" presName="bgRect" presStyleLbl="bgShp" presStyleIdx="0" presStyleCnt="3"/>
      <dgm:spPr/>
    </dgm:pt>
    <dgm:pt modelId="{C2C70A7B-FD39-4216-95EF-BB2D3FBF3D65}" type="pres">
      <dgm:prSet presAssocID="{55997372-1A32-4C13-A7BF-2B7BBB5D18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FE3F74F4-2CCF-4B00-9E86-AB6180D84EFD}" type="pres">
      <dgm:prSet presAssocID="{55997372-1A32-4C13-A7BF-2B7BBB5D18F7}" presName="spaceRect" presStyleCnt="0"/>
      <dgm:spPr/>
    </dgm:pt>
    <dgm:pt modelId="{EEE930A5-F2B5-451E-9D5C-38398B6B0513}" type="pres">
      <dgm:prSet presAssocID="{55997372-1A32-4C13-A7BF-2B7BBB5D18F7}" presName="parTx" presStyleLbl="revTx" presStyleIdx="0" presStyleCnt="3">
        <dgm:presLayoutVars>
          <dgm:chMax val="0"/>
          <dgm:chPref val="0"/>
        </dgm:presLayoutVars>
      </dgm:prSet>
      <dgm:spPr/>
    </dgm:pt>
    <dgm:pt modelId="{11F2B1CF-A64F-4C84-BDBA-3F53646B1C2E}" type="pres">
      <dgm:prSet presAssocID="{AB6745D5-6537-408C-B59A-638CE4C33C12}" presName="sibTrans" presStyleCnt="0"/>
      <dgm:spPr/>
    </dgm:pt>
    <dgm:pt modelId="{627BE586-A7DE-46A0-9877-41C95BB2253B}" type="pres">
      <dgm:prSet presAssocID="{9BCB2D1B-8DDD-40D2-B977-CA12650630D9}" presName="compNode" presStyleCnt="0"/>
      <dgm:spPr/>
    </dgm:pt>
    <dgm:pt modelId="{19A83154-1B0D-4635-AE85-1BFA873CCAF2}" type="pres">
      <dgm:prSet presAssocID="{9BCB2D1B-8DDD-40D2-B977-CA12650630D9}" presName="bgRect" presStyleLbl="bgShp" presStyleIdx="1" presStyleCnt="3"/>
      <dgm:spPr/>
    </dgm:pt>
    <dgm:pt modelId="{B561B713-D5BC-4008-B8F3-6C56527C069A}" type="pres">
      <dgm:prSet presAssocID="{9BCB2D1B-8DDD-40D2-B977-CA12650630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1311ED94-C6EC-4FA4-8F32-008C1C55154F}" type="pres">
      <dgm:prSet presAssocID="{9BCB2D1B-8DDD-40D2-B977-CA12650630D9}" presName="spaceRect" presStyleCnt="0"/>
      <dgm:spPr/>
    </dgm:pt>
    <dgm:pt modelId="{F8454279-DFB0-4205-B1E4-9CDF1F08AB26}" type="pres">
      <dgm:prSet presAssocID="{9BCB2D1B-8DDD-40D2-B977-CA12650630D9}" presName="parTx" presStyleLbl="revTx" presStyleIdx="1" presStyleCnt="3">
        <dgm:presLayoutVars>
          <dgm:chMax val="0"/>
          <dgm:chPref val="0"/>
        </dgm:presLayoutVars>
      </dgm:prSet>
      <dgm:spPr/>
    </dgm:pt>
    <dgm:pt modelId="{0B956445-F72D-47FF-82DB-72025C78A684}" type="pres">
      <dgm:prSet presAssocID="{4E9A4446-4093-4A77-B8C9-7426F56B6B8D}" presName="sibTrans" presStyleCnt="0"/>
      <dgm:spPr/>
    </dgm:pt>
    <dgm:pt modelId="{A9312DEA-4234-4F61-AD8D-EE89C85C56B5}" type="pres">
      <dgm:prSet presAssocID="{11E82E25-2F64-4A4F-B5E0-184B5484FE65}" presName="compNode" presStyleCnt="0"/>
      <dgm:spPr/>
    </dgm:pt>
    <dgm:pt modelId="{587DF7A9-6305-4495-B94E-A08E5E34BEF3}" type="pres">
      <dgm:prSet presAssocID="{11E82E25-2F64-4A4F-B5E0-184B5484FE65}" presName="bgRect" presStyleLbl="bgShp" presStyleIdx="2" presStyleCnt="3"/>
      <dgm:spPr/>
    </dgm:pt>
    <dgm:pt modelId="{75137CEF-3DD0-43C4-94A1-251C0FCD4CA3}" type="pres">
      <dgm:prSet presAssocID="{11E82E25-2F64-4A4F-B5E0-184B5484FE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487434E-4DA7-4C3F-BCB9-EEA3C045F0E9}" type="pres">
      <dgm:prSet presAssocID="{11E82E25-2F64-4A4F-B5E0-184B5484FE65}" presName="spaceRect" presStyleCnt="0"/>
      <dgm:spPr/>
    </dgm:pt>
    <dgm:pt modelId="{DA84EE53-E58D-48F6-B7EB-3B1F650A43F9}" type="pres">
      <dgm:prSet presAssocID="{11E82E25-2F64-4A4F-B5E0-184B5484FE65}" presName="parTx" presStyleLbl="revTx" presStyleIdx="2" presStyleCnt="3">
        <dgm:presLayoutVars>
          <dgm:chMax val="0"/>
          <dgm:chPref val="0"/>
        </dgm:presLayoutVars>
      </dgm:prSet>
      <dgm:spPr/>
    </dgm:pt>
  </dgm:ptLst>
  <dgm:cxnLst>
    <dgm:cxn modelId="{DB40BD15-6BFC-43B9-BEFB-2837F5E6C5AE}" srcId="{71180F48-CF86-4B7B-AB16-068A169ADE10}" destId="{9BCB2D1B-8DDD-40D2-B977-CA12650630D9}" srcOrd="1" destOrd="0" parTransId="{9AA0D487-66D9-43FF-977C-633DE4556AD5}" sibTransId="{4E9A4446-4093-4A77-B8C9-7426F56B6B8D}"/>
    <dgm:cxn modelId="{96FF4E3F-F322-4FC9-90F3-919AEF6E3801}" type="presOf" srcId="{71180F48-CF86-4B7B-AB16-068A169ADE10}" destId="{067F3A3D-EC84-44A3-BAF5-A62F4C9EAA3C}" srcOrd="0" destOrd="0" presId="urn:microsoft.com/office/officeart/2018/2/layout/IconVerticalSolidList"/>
    <dgm:cxn modelId="{FA870970-8BE0-490B-9C69-41C0DA0474B8}" type="presOf" srcId="{55997372-1A32-4C13-A7BF-2B7BBB5D18F7}" destId="{EEE930A5-F2B5-451E-9D5C-38398B6B0513}" srcOrd="0" destOrd="0" presId="urn:microsoft.com/office/officeart/2018/2/layout/IconVerticalSolidList"/>
    <dgm:cxn modelId="{9F361587-5846-4215-8996-01D8D0D736A9}" srcId="{71180F48-CF86-4B7B-AB16-068A169ADE10}" destId="{11E82E25-2F64-4A4F-B5E0-184B5484FE65}" srcOrd="2" destOrd="0" parTransId="{962D25EB-3E6C-4ABF-A6FD-29AE08B8AC1D}" sibTransId="{F77D1909-3261-4400-9392-F20B9B6B4E06}"/>
    <dgm:cxn modelId="{26A656D1-47C3-4DD5-BDB7-560A8389C4F4}" type="presOf" srcId="{9BCB2D1B-8DDD-40D2-B977-CA12650630D9}" destId="{F8454279-DFB0-4205-B1E4-9CDF1F08AB26}" srcOrd="0" destOrd="0" presId="urn:microsoft.com/office/officeart/2018/2/layout/IconVerticalSolidList"/>
    <dgm:cxn modelId="{86E0DED4-E3D1-4FBC-9521-305652CA4D46}" type="presOf" srcId="{11E82E25-2F64-4A4F-B5E0-184B5484FE65}" destId="{DA84EE53-E58D-48F6-B7EB-3B1F650A43F9}" srcOrd="0" destOrd="0" presId="urn:microsoft.com/office/officeart/2018/2/layout/IconVerticalSolidList"/>
    <dgm:cxn modelId="{D727C0F4-780F-4CA0-BBDA-B1AD089A019B}" srcId="{71180F48-CF86-4B7B-AB16-068A169ADE10}" destId="{55997372-1A32-4C13-A7BF-2B7BBB5D18F7}" srcOrd="0" destOrd="0" parTransId="{68C54679-7E5F-4CE3-90D2-2D9955A101CD}" sibTransId="{AB6745D5-6537-408C-B59A-638CE4C33C12}"/>
    <dgm:cxn modelId="{2F56A456-F206-4C7E-B2CE-D9125AFB5B69}" type="presParOf" srcId="{067F3A3D-EC84-44A3-BAF5-A62F4C9EAA3C}" destId="{283D99AB-5B14-46DB-ADED-E0F95983A5AC}" srcOrd="0" destOrd="0" presId="urn:microsoft.com/office/officeart/2018/2/layout/IconVerticalSolidList"/>
    <dgm:cxn modelId="{2CBB2E2E-4A80-4B03-972B-DFF5C097B34D}" type="presParOf" srcId="{283D99AB-5B14-46DB-ADED-E0F95983A5AC}" destId="{2387DFAA-1A3A-4890-BF81-B3EE40AD44BD}" srcOrd="0" destOrd="0" presId="urn:microsoft.com/office/officeart/2018/2/layout/IconVerticalSolidList"/>
    <dgm:cxn modelId="{695DFE5B-00BC-461E-B825-19953AD155A9}" type="presParOf" srcId="{283D99AB-5B14-46DB-ADED-E0F95983A5AC}" destId="{C2C70A7B-FD39-4216-95EF-BB2D3FBF3D65}" srcOrd="1" destOrd="0" presId="urn:microsoft.com/office/officeart/2018/2/layout/IconVerticalSolidList"/>
    <dgm:cxn modelId="{C93973D4-BC11-4C8B-A6F1-352D770AC0EE}" type="presParOf" srcId="{283D99AB-5B14-46DB-ADED-E0F95983A5AC}" destId="{FE3F74F4-2CCF-4B00-9E86-AB6180D84EFD}" srcOrd="2" destOrd="0" presId="urn:microsoft.com/office/officeart/2018/2/layout/IconVerticalSolidList"/>
    <dgm:cxn modelId="{FB10CD4D-40BD-4E36-91CB-3C36593D8EE6}" type="presParOf" srcId="{283D99AB-5B14-46DB-ADED-E0F95983A5AC}" destId="{EEE930A5-F2B5-451E-9D5C-38398B6B0513}" srcOrd="3" destOrd="0" presId="urn:microsoft.com/office/officeart/2018/2/layout/IconVerticalSolidList"/>
    <dgm:cxn modelId="{2A480676-72FB-428A-AF0C-05B3F2A4C0C3}" type="presParOf" srcId="{067F3A3D-EC84-44A3-BAF5-A62F4C9EAA3C}" destId="{11F2B1CF-A64F-4C84-BDBA-3F53646B1C2E}" srcOrd="1" destOrd="0" presId="urn:microsoft.com/office/officeart/2018/2/layout/IconVerticalSolidList"/>
    <dgm:cxn modelId="{4672B434-C805-4581-A2A0-46283C623517}" type="presParOf" srcId="{067F3A3D-EC84-44A3-BAF5-A62F4C9EAA3C}" destId="{627BE586-A7DE-46A0-9877-41C95BB2253B}" srcOrd="2" destOrd="0" presId="urn:microsoft.com/office/officeart/2018/2/layout/IconVerticalSolidList"/>
    <dgm:cxn modelId="{CE2E0353-3998-46DA-9469-0B05FC356B09}" type="presParOf" srcId="{627BE586-A7DE-46A0-9877-41C95BB2253B}" destId="{19A83154-1B0D-4635-AE85-1BFA873CCAF2}" srcOrd="0" destOrd="0" presId="urn:microsoft.com/office/officeart/2018/2/layout/IconVerticalSolidList"/>
    <dgm:cxn modelId="{2F754911-627A-4075-B0F6-5D42D72C7A6F}" type="presParOf" srcId="{627BE586-A7DE-46A0-9877-41C95BB2253B}" destId="{B561B713-D5BC-4008-B8F3-6C56527C069A}" srcOrd="1" destOrd="0" presId="urn:microsoft.com/office/officeart/2018/2/layout/IconVerticalSolidList"/>
    <dgm:cxn modelId="{B1A43CD2-D8AF-4B45-9FE1-2527D0A1A1A9}" type="presParOf" srcId="{627BE586-A7DE-46A0-9877-41C95BB2253B}" destId="{1311ED94-C6EC-4FA4-8F32-008C1C55154F}" srcOrd="2" destOrd="0" presId="urn:microsoft.com/office/officeart/2018/2/layout/IconVerticalSolidList"/>
    <dgm:cxn modelId="{BC3F7B79-24EA-4A97-94E8-4A04E5E44CA5}" type="presParOf" srcId="{627BE586-A7DE-46A0-9877-41C95BB2253B}" destId="{F8454279-DFB0-4205-B1E4-9CDF1F08AB26}" srcOrd="3" destOrd="0" presId="urn:microsoft.com/office/officeart/2018/2/layout/IconVerticalSolidList"/>
    <dgm:cxn modelId="{37B6F3AD-AA61-4F71-8C31-EAFE7E76FFE9}" type="presParOf" srcId="{067F3A3D-EC84-44A3-BAF5-A62F4C9EAA3C}" destId="{0B956445-F72D-47FF-82DB-72025C78A684}" srcOrd="3" destOrd="0" presId="urn:microsoft.com/office/officeart/2018/2/layout/IconVerticalSolidList"/>
    <dgm:cxn modelId="{BCC2530A-211C-44EA-B1DF-82C72768E35D}" type="presParOf" srcId="{067F3A3D-EC84-44A3-BAF5-A62F4C9EAA3C}" destId="{A9312DEA-4234-4F61-AD8D-EE89C85C56B5}" srcOrd="4" destOrd="0" presId="urn:microsoft.com/office/officeart/2018/2/layout/IconVerticalSolidList"/>
    <dgm:cxn modelId="{E485A457-CA79-4339-A816-AD0D6ADFF35D}" type="presParOf" srcId="{A9312DEA-4234-4F61-AD8D-EE89C85C56B5}" destId="{587DF7A9-6305-4495-B94E-A08E5E34BEF3}" srcOrd="0" destOrd="0" presId="urn:microsoft.com/office/officeart/2018/2/layout/IconVerticalSolidList"/>
    <dgm:cxn modelId="{D2FAB0D1-3F02-480A-B036-504E655D1300}" type="presParOf" srcId="{A9312DEA-4234-4F61-AD8D-EE89C85C56B5}" destId="{75137CEF-3DD0-43C4-94A1-251C0FCD4CA3}" srcOrd="1" destOrd="0" presId="urn:microsoft.com/office/officeart/2018/2/layout/IconVerticalSolidList"/>
    <dgm:cxn modelId="{88FC81A1-4BE4-44E4-A7DD-68D15E748E9E}" type="presParOf" srcId="{A9312DEA-4234-4F61-AD8D-EE89C85C56B5}" destId="{8487434E-4DA7-4C3F-BCB9-EEA3C045F0E9}" srcOrd="2" destOrd="0" presId="urn:microsoft.com/office/officeart/2018/2/layout/IconVerticalSolidList"/>
    <dgm:cxn modelId="{96C0C2BB-DC3A-4105-AC1B-3C87ECD4DE87}" type="presParOf" srcId="{A9312DEA-4234-4F61-AD8D-EE89C85C56B5}" destId="{DA84EE53-E58D-48F6-B7EB-3B1F650A43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0EF3B-6F29-4EFA-82A2-2075711BB507}">
      <dsp:nvSpPr>
        <dsp:cNvPr id="0" name=""/>
        <dsp:cNvSpPr/>
      </dsp:nvSpPr>
      <dsp:spPr>
        <a:xfrm>
          <a:off x="1157" y="535244"/>
          <a:ext cx="4063687" cy="2580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EDD7B-FFF4-4368-8583-441D25D81EF2}">
      <dsp:nvSpPr>
        <dsp:cNvPr id="0" name=""/>
        <dsp:cNvSpPr/>
      </dsp:nvSpPr>
      <dsp:spPr>
        <a:xfrm>
          <a:off x="452678" y="964189"/>
          <a:ext cx="4063687" cy="25804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The original dataset contains prices of houses around different areas over the united states for around 12 years range. [Published by Zillow].</a:t>
          </a:r>
          <a:endParaRPr lang="en-US" sz="2500" kern="1200" dirty="0"/>
        </a:p>
      </dsp:txBody>
      <dsp:txXfrm>
        <a:off x="528257" y="1039768"/>
        <a:ext cx="3912529" cy="2429283"/>
      </dsp:txXfrm>
    </dsp:sp>
    <dsp:sp modelId="{77B71995-6B15-421A-B843-B023778F8AB7}">
      <dsp:nvSpPr>
        <dsp:cNvPr id="0" name=""/>
        <dsp:cNvSpPr/>
      </dsp:nvSpPr>
      <dsp:spPr>
        <a:xfrm>
          <a:off x="4967887" y="535244"/>
          <a:ext cx="4063687" cy="2580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421484-53BB-4DDF-9956-02D106D12C45}">
      <dsp:nvSpPr>
        <dsp:cNvPr id="0" name=""/>
        <dsp:cNvSpPr/>
      </dsp:nvSpPr>
      <dsp:spPr>
        <a:xfrm>
          <a:off x="5419408" y="964189"/>
          <a:ext cx="4063687" cy="25804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In addition to this dataset we have added one more dataset from </a:t>
          </a:r>
          <a:r>
            <a:rPr lang="en-IN" sz="2500" kern="1200" dirty="0" err="1"/>
            <a:t>St.Louis</a:t>
          </a:r>
          <a:r>
            <a:rPr lang="en-IN" sz="2500" kern="1200" dirty="0"/>
            <a:t> Federal Reserve portal for additional information like mortgage value and etc., </a:t>
          </a:r>
          <a:endParaRPr lang="en-US" sz="2500" kern="1200" dirty="0"/>
        </a:p>
      </dsp:txBody>
      <dsp:txXfrm>
        <a:off x="5494987" y="1039768"/>
        <a:ext cx="3912529" cy="2429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633AB-AF59-4827-8EAD-923A5F378A7A}">
      <dsp:nvSpPr>
        <dsp:cNvPr id="0" name=""/>
        <dsp:cNvSpPr/>
      </dsp:nvSpPr>
      <dsp:spPr>
        <a:xfrm>
          <a:off x="1020203" y="672183"/>
          <a:ext cx="1470050" cy="1470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C30B3-3CB4-41FA-AAC4-C9D798A30200}">
      <dsp:nvSpPr>
        <dsp:cNvPr id="0" name=""/>
        <dsp:cNvSpPr/>
      </dsp:nvSpPr>
      <dsp:spPr>
        <a:xfrm>
          <a:off x="121839" y="2552691"/>
          <a:ext cx="3266779"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t>Cleaning is the first step of the process as part of this we have cleared the Null values that are present in the dataset for columns Metro.</a:t>
          </a:r>
          <a:endParaRPr lang="en-US" sz="1400" kern="1200" dirty="0"/>
        </a:p>
      </dsp:txBody>
      <dsp:txXfrm>
        <a:off x="121839" y="2552691"/>
        <a:ext cx="3266779" cy="855000"/>
      </dsp:txXfrm>
    </dsp:sp>
    <dsp:sp modelId="{D49D56CF-C7DB-4216-B145-C67AA7C61F17}">
      <dsp:nvSpPr>
        <dsp:cNvPr id="0" name=""/>
        <dsp:cNvSpPr/>
      </dsp:nvSpPr>
      <dsp:spPr>
        <a:xfrm>
          <a:off x="4858669" y="672183"/>
          <a:ext cx="1470050" cy="1470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25DC4A-C3C2-4522-8B8F-934C3A536073}">
      <dsp:nvSpPr>
        <dsp:cNvPr id="0" name=""/>
        <dsp:cNvSpPr/>
      </dsp:nvSpPr>
      <dsp:spPr>
        <a:xfrm>
          <a:off x="3960305" y="2552691"/>
          <a:ext cx="3266779"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t>And changed the format of time in  a convenient way to compute mathematical analysis on the time </a:t>
          </a:r>
          <a:r>
            <a:rPr lang="en-IN" sz="1400" kern="1200" dirty="0" err="1"/>
            <a:t>dataframe</a:t>
          </a:r>
          <a:r>
            <a:rPr lang="en-IN" sz="1400" kern="1200" dirty="0"/>
            <a:t>.</a:t>
          </a:r>
          <a:endParaRPr lang="en-US" sz="1400" kern="1200" dirty="0"/>
        </a:p>
      </dsp:txBody>
      <dsp:txXfrm>
        <a:off x="3960305" y="2552691"/>
        <a:ext cx="3266779" cy="855000"/>
      </dsp:txXfrm>
    </dsp:sp>
    <dsp:sp modelId="{77AA6D3E-E8C9-466D-8789-236AAF963E62}">
      <dsp:nvSpPr>
        <dsp:cNvPr id="0" name=""/>
        <dsp:cNvSpPr/>
      </dsp:nvSpPr>
      <dsp:spPr>
        <a:xfrm>
          <a:off x="8697135" y="672183"/>
          <a:ext cx="1470050" cy="1470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435270-424D-4DEA-8ED1-716F79D7C3B7}">
      <dsp:nvSpPr>
        <dsp:cNvPr id="0" name=""/>
        <dsp:cNvSpPr/>
      </dsp:nvSpPr>
      <dsp:spPr>
        <a:xfrm>
          <a:off x="7798771" y="2552691"/>
          <a:ext cx="3266779"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t>Replacing null values in the dataset with the mean of the dataset for future models for training models and making predictions.</a:t>
          </a:r>
          <a:endParaRPr lang="en-US" sz="1400" kern="1200" dirty="0"/>
        </a:p>
      </dsp:txBody>
      <dsp:txXfrm>
        <a:off x="7798771" y="2552691"/>
        <a:ext cx="3266779"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7DFAA-1A3A-4890-BF81-B3EE40AD44BD}">
      <dsp:nvSpPr>
        <dsp:cNvPr id="0" name=""/>
        <dsp:cNvSpPr/>
      </dsp:nvSpPr>
      <dsp:spPr>
        <a:xfrm>
          <a:off x="0" y="664"/>
          <a:ext cx="7486379" cy="1553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0A7B-FD39-4216-95EF-BB2D3FBF3D65}">
      <dsp:nvSpPr>
        <dsp:cNvPr id="0" name=""/>
        <dsp:cNvSpPr/>
      </dsp:nvSpPr>
      <dsp:spPr>
        <a:xfrm>
          <a:off x="470077" y="350308"/>
          <a:ext cx="854686" cy="854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E930A5-F2B5-451E-9D5C-38398B6B0513}">
      <dsp:nvSpPr>
        <dsp:cNvPr id="0" name=""/>
        <dsp:cNvSpPr/>
      </dsp:nvSpPr>
      <dsp:spPr>
        <a:xfrm>
          <a:off x="1794841" y="664"/>
          <a:ext cx="5691537" cy="155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62" tIns="164462" rIns="164462" bIns="164462" numCol="1" spcCol="1270" anchor="ctr" anchorCtr="0">
          <a:noAutofit/>
        </a:bodyPr>
        <a:lstStyle/>
        <a:p>
          <a:pPr marL="0" lvl="0" indent="0" algn="l" defTabSz="889000">
            <a:lnSpc>
              <a:spcPct val="90000"/>
            </a:lnSpc>
            <a:spcBef>
              <a:spcPct val="0"/>
            </a:spcBef>
            <a:spcAft>
              <a:spcPct val="35000"/>
            </a:spcAft>
            <a:buNone/>
          </a:pPr>
          <a:r>
            <a:rPr lang="en-IN" sz="2000" kern="1200" dirty="0"/>
            <a:t>We have used several machine learning classifiers/models to predict the price. Linear regression, Random forest, Arima and </a:t>
          </a:r>
          <a:r>
            <a:rPr lang="en-IN" sz="2000" kern="1200" dirty="0" err="1"/>
            <a:t>Sarima</a:t>
          </a:r>
          <a:r>
            <a:rPr lang="en-IN" sz="2000" kern="1200" dirty="0"/>
            <a:t>, </a:t>
          </a:r>
          <a:r>
            <a:rPr lang="en-IN" sz="2000" kern="1200" dirty="0" err="1"/>
            <a:t>Rnadom</a:t>
          </a:r>
          <a:r>
            <a:rPr lang="en-IN" sz="2000" kern="1200" dirty="0"/>
            <a:t> forest regressor.</a:t>
          </a:r>
          <a:endParaRPr lang="en-US" sz="2000" kern="1200" dirty="0"/>
        </a:p>
      </dsp:txBody>
      <dsp:txXfrm>
        <a:off x="1794841" y="664"/>
        <a:ext cx="5691537" cy="1553975"/>
      </dsp:txXfrm>
    </dsp:sp>
    <dsp:sp modelId="{19A83154-1B0D-4635-AE85-1BFA873CCAF2}">
      <dsp:nvSpPr>
        <dsp:cNvPr id="0" name=""/>
        <dsp:cNvSpPr/>
      </dsp:nvSpPr>
      <dsp:spPr>
        <a:xfrm>
          <a:off x="0" y="1943133"/>
          <a:ext cx="7486379" cy="1553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1B713-D5BC-4008-B8F3-6C56527C069A}">
      <dsp:nvSpPr>
        <dsp:cNvPr id="0" name=""/>
        <dsp:cNvSpPr/>
      </dsp:nvSpPr>
      <dsp:spPr>
        <a:xfrm>
          <a:off x="470077" y="2292778"/>
          <a:ext cx="854686" cy="854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454279-DFB0-4205-B1E4-9CDF1F08AB26}">
      <dsp:nvSpPr>
        <dsp:cNvPr id="0" name=""/>
        <dsp:cNvSpPr/>
      </dsp:nvSpPr>
      <dsp:spPr>
        <a:xfrm>
          <a:off x="1794841" y="1943133"/>
          <a:ext cx="5691537" cy="155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62" tIns="164462" rIns="164462" bIns="164462" numCol="1" spcCol="1270" anchor="ctr" anchorCtr="0">
          <a:noAutofit/>
        </a:bodyPr>
        <a:lstStyle/>
        <a:p>
          <a:pPr marL="0" lvl="0" indent="0" algn="l" defTabSz="889000">
            <a:lnSpc>
              <a:spcPct val="90000"/>
            </a:lnSpc>
            <a:spcBef>
              <a:spcPct val="0"/>
            </a:spcBef>
            <a:spcAft>
              <a:spcPct val="35000"/>
            </a:spcAft>
            <a:buNone/>
          </a:pPr>
          <a:r>
            <a:rPr lang="en-IN" sz="2000" kern="1200" dirty="0"/>
            <a:t>We used ARIMA model to train the data for predicting the top 5 zip codes to invest in based on some conditions. </a:t>
          </a:r>
          <a:endParaRPr lang="en-US" sz="2000" kern="1200" dirty="0"/>
        </a:p>
      </dsp:txBody>
      <dsp:txXfrm>
        <a:off x="1794841" y="1943133"/>
        <a:ext cx="5691537" cy="1553975"/>
      </dsp:txXfrm>
    </dsp:sp>
    <dsp:sp modelId="{587DF7A9-6305-4495-B94E-A08E5E34BEF3}">
      <dsp:nvSpPr>
        <dsp:cNvPr id="0" name=""/>
        <dsp:cNvSpPr/>
      </dsp:nvSpPr>
      <dsp:spPr>
        <a:xfrm>
          <a:off x="0" y="3885603"/>
          <a:ext cx="7486379" cy="1553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37CEF-3DD0-43C4-94A1-251C0FCD4CA3}">
      <dsp:nvSpPr>
        <dsp:cNvPr id="0" name=""/>
        <dsp:cNvSpPr/>
      </dsp:nvSpPr>
      <dsp:spPr>
        <a:xfrm>
          <a:off x="470077" y="4235247"/>
          <a:ext cx="854686" cy="854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4EE53-E58D-48F6-B7EB-3B1F650A43F9}">
      <dsp:nvSpPr>
        <dsp:cNvPr id="0" name=""/>
        <dsp:cNvSpPr/>
      </dsp:nvSpPr>
      <dsp:spPr>
        <a:xfrm>
          <a:off x="1794841" y="3885603"/>
          <a:ext cx="5691537" cy="155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62" tIns="164462" rIns="164462" bIns="164462" numCol="1" spcCol="1270" anchor="ctr" anchorCtr="0">
          <a:noAutofit/>
        </a:bodyPr>
        <a:lstStyle/>
        <a:p>
          <a:pPr marL="0" lvl="0" indent="0" algn="l" defTabSz="889000">
            <a:lnSpc>
              <a:spcPct val="90000"/>
            </a:lnSpc>
            <a:spcBef>
              <a:spcPct val="0"/>
            </a:spcBef>
            <a:spcAft>
              <a:spcPct val="35000"/>
            </a:spcAft>
            <a:buNone/>
          </a:pPr>
          <a:r>
            <a:rPr lang="en-IN" sz="2000" kern="1200"/>
            <a:t>Models are trained by splitting the dataset into different ratios for each model and predicted the outputs.</a:t>
          </a:r>
          <a:endParaRPr lang="en-US" sz="2000" kern="1200"/>
        </a:p>
      </dsp:txBody>
      <dsp:txXfrm>
        <a:off x="1794841" y="3885603"/>
        <a:ext cx="5691537" cy="15539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5219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5425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4682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7415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8748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3637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0744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656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5454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7779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11/30/2023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6058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11/30/2023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21183015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ochama2@uic.edu"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A cut-out of a house with shadow at the back">
            <a:extLst>
              <a:ext uri="{FF2B5EF4-FFF2-40B4-BE49-F238E27FC236}">
                <a16:creationId xmlns:a16="http://schemas.microsoft.com/office/drawing/2014/main" id="{B81A3DAE-5797-AADD-CBC7-577F6D378ABE}"/>
              </a:ext>
            </a:extLst>
          </p:cNvPr>
          <p:cNvPicPr>
            <a:picLocks noChangeAspect="1"/>
          </p:cNvPicPr>
          <p:nvPr/>
        </p:nvPicPr>
        <p:blipFill rotWithShape="1">
          <a:blip r:embed="rId2">
            <a:alphaModFix amt="60000"/>
          </a:blip>
          <a:srcRect t="13106"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CCBCB0D5-0839-0160-7839-BD2AFDD78746}"/>
              </a:ext>
            </a:extLst>
          </p:cNvPr>
          <p:cNvSpPr>
            <a:spLocks noGrp="1"/>
          </p:cNvSpPr>
          <p:nvPr>
            <p:ph type="ctrTitle"/>
          </p:nvPr>
        </p:nvSpPr>
        <p:spPr>
          <a:xfrm>
            <a:off x="1943101" y="1537854"/>
            <a:ext cx="8115300" cy="1891146"/>
          </a:xfrm>
        </p:spPr>
        <p:txBody>
          <a:bodyPr>
            <a:normAutofit/>
          </a:bodyPr>
          <a:lstStyle/>
          <a:p>
            <a:pPr algn="ctr"/>
            <a:r>
              <a:rPr lang="en-IN" sz="6400" b="1" dirty="0">
                <a:solidFill>
                  <a:srgbClr val="FFFFFF"/>
                </a:solidFill>
                <a:latin typeface="Times New Roman" panose="02020603050405020304" pitchFamily="18" charset="0"/>
                <a:cs typeface="Times New Roman" panose="02020603050405020304" pitchFamily="18" charset="0"/>
              </a:rPr>
              <a:t>Real Estate Price Prediction</a:t>
            </a:r>
          </a:p>
        </p:txBody>
      </p:sp>
      <p:sp>
        <p:nvSpPr>
          <p:cNvPr id="3" name="Subtitle 2">
            <a:extLst>
              <a:ext uri="{FF2B5EF4-FFF2-40B4-BE49-F238E27FC236}">
                <a16:creationId xmlns:a16="http://schemas.microsoft.com/office/drawing/2014/main" id="{7F5C448C-88DA-AB1E-56F7-1F5F2432610D}"/>
              </a:ext>
            </a:extLst>
          </p:cNvPr>
          <p:cNvSpPr>
            <a:spLocks noGrp="1"/>
          </p:cNvSpPr>
          <p:nvPr>
            <p:ph type="subTitle" idx="1"/>
          </p:nvPr>
        </p:nvSpPr>
        <p:spPr>
          <a:xfrm>
            <a:off x="123515" y="4335368"/>
            <a:ext cx="5743885" cy="1836612"/>
          </a:xfrm>
        </p:spPr>
        <p:txBody>
          <a:bodyPr>
            <a:normAutofit/>
          </a:bodyPr>
          <a:lstStyle/>
          <a:p>
            <a:pPr algn="ctr"/>
            <a:r>
              <a:rPr lang="en-IN" sz="4400" b="1" dirty="0">
                <a:solidFill>
                  <a:srgbClr val="FFFFFF"/>
                </a:solidFill>
                <a:latin typeface="Times New Roman" panose="02020603050405020304" pitchFamily="18" charset="0"/>
                <a:cs typeface="Times New Roman" panose="02020603050405020304" pitchFamily="18" charset="0"/>
              </a:rPr>
              <a:t>CS-418 –Project</a:t>
            </a:r>
          </a:p>
          <a:p>
            <a:pPr algn="ctr"/>
            <a:r>
              <a:rPr lang="en-IN" sz="4400" b="1" dirty="0">
                <a:solidFill>
                  <a:srgbClr val="FFFFFF"/>
                </a:solidFill>
                <a:latin typeface="Times New Roman" panose="02020603050405020304" pitchFamily="18" charset="0"/>
                <a:cs typeface="Times New Roman" panose="02020603050405020304" pitchFamily="18" charset="0"/>
              </a:rPr>
              <a:t>Group -18</a:t>
            </a: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27982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EEE3-BEC3-33BA-67DC-70D0C4D99A10}"/>
              </a:ext>
            </a:extLst>
          </p:cNvPr>
          <p:cNvSpPr>
            <a:spLocks noGrp="1"/>
          </p:cNvSpPr>
          <p:nvPr>
            <p:ph type="title"/>
          </p:nvPr>
        </p:nvSpPr>
        <p:spPr>
          <a:xfrm>
            <a:off x="457200" y="668049"/>
            <a:ext cx="5547360" cy="1325563"/>
          </a:xfrm>
        </p:spPr>
        <p:txBody>
          <a:bodyPr>
            <a:normAutofit/>
          </a:bodyPr>
          <a:lstStyle/>
          <a:p>
            <a:r>
              <a:rPr lang="en-IN" sz="1600"/>
              <a:t>This depicts median house price of data around the year 2018</a:t>
            </a:r>
            <a:endParaRPr lang="en-IN" sz="1600" dirty="0"/>
          </a:p>
        </p:txBody>
      </p:sp>
      <p:pic>
        <p:nvPicPr>
          <p:cNvPr id="5" name="Content Placeholder 4">
            <a:extLst>
              <a:ext uri="{FF2B5EF4-FFF2-40B4-BE49-F238E27FC236}">
                <a16:creationId xmlns:a16="http://schemas.microsoft.com/office/drawing/2014/main" id="{6A0F9CC0-E990-724B-61EF-1CB63C0D24CA}"/>
              </a:ext>
            </a:extLst>
          </p:cNvPr>
          <p:cNvPicPr>
            <a:picLocks noGrp="1" noChangeAspect="1"/>
          </p:cNvPicPr>
          <p:nvPr>
            <p:ph idx="1"/>
          </p:nvPr>
        </p:nvPicPr>
        <p:blipFill>
          <a:blip r:embed="rId2"/>
          <a:stretch>
            <a:fillRect/>
          </a:stretch>
        </p:blipFill>
        <p:spPr>
          <a:xfrm>
            <a:off x="457200" y="2302578"/>
            <a:ext cx="5005352" cy="3668895"/>
          </a:xfrm>
        </p:spPr>
      </p:pic>
      <p:pic>
        <p:nvPicPr>
          <p:cNvPr id="7" name="Picture 6">
            <a:extLst>
              <a:ext uri="{FF2B5EF4-FFF2-40B4-BE49-F238E27FC236}">
                <a16:creationId xmlns:a16="http://schemas.microsoft.com/office/drawing/2014/main" id="{D95C7B2C-F471-6436-2147-881D9F0AE08A}"/>
              </a:ext>
            </a:extLst>
          </p:cNvPr>
          <p:cNvPicPr>
            <a:picLocks noChangeAspect="1"/>
          </p:cNvPicPr>
          <p:nvPr/>
        </p:nvPicPr>
        <p:blipFill>
          <a:blip r:embed="rId3"/>
          <a:stretch>
            <a:fillRect/>
          </a:stretch>
        </p:blipFill>
        <p:spPr>
          <a:xfrm>
            <a:off x="6360160" y="2260884"/>
            <a:ext cx="5005352" cy="3752282"/>
          </a:xfrm>
          <a:prstGeom prst="rect">
            <a:avLst/>
          </a:prstGeom>
        </p:spPr>
      </p:pic>
      <p:sp>
        <p:nvSpPr>
          <p:cNvPr id="9" name="TextBox 8">
            <a:extLst>
              <a:ext uri="{FF2B5EF4-FFF2-40B4-BE49-F238E27FC236}">
                <a16:creationId xmlns:a16="http://schemas.microsoft.com/office/drawing/2014/main" id="{05AC7ED1-17FF-59B5-CB09-3D19B55C268C}"/>
              </a:ext>
            </a:extLst>
          </p:cNvPr>
          <p:cNvSpPr txBox="1"/>
          <p:nvPr/>
        </p:nvSpPr>
        <p:spPr>
          <a:xfrm>
            <a:off x="5933440" y="1594097"/>
            <a:ext cx="6096000" cy="369332"/>
          </a:xfrm>
          <a:prstGeom prst="rect">
            <a:avLst/>
          </a:prstGeom>
          <a:noFill/>
        </p:spPr>
        <p:txBody>
          <a:bodyPr wrap="square">
            <a:spAutoFit/>
          </a:bodyPr>
          <a:lstStyle/>
          <a:p>
            <a:r>
              <a:rPr lang="en-IN" sz="1800" dirty="0"/>
              <a:t>This depicts mean house price of data around the year 2018</a:t>
            </a:r>
            <a:endParaRPr lang="en-IN" dirty="0"/>
          </a:p>
        </p:txBody>
      </p:sp>
      <p:sp>
        <p:nvSpPr>
          <p:cNvPr id="11" name="TextBox 10">
            <a:extLst>
              <a:ext uri="{FF2B5EF4-FFF2-40B4-BE49-F238E27FC236}">
                <a16:creationId xmlns:a16="http://schemas.microsoft.com/office/drawing/2014/main" id="{AD59E833-B514-BDC3-3949-4DB5D56DED5D}"/>
              </a:ext>
            </a:extLst>
          </p:cNvPr>
          <p:cNvSpPr txBox="1"/>
          <p:nvPr/>
        </p:nvSpPr>
        <p:spPr>
          <a:xfrm>
            <a:off x="355600" y="6280439"/>
            <a:ext cx="6096000" cy="369332"/>
          </a:xfrm>
          <a:prstGeom prst="rect">
            <a:avLst/>
          </a:prstGeom>
          <a:noFill/>
        </p:spPr>
        <p:txBody>
          <a:bodyPr wrap="square">
            <a:spAutoFit/>
          </a:bodyPr>
          <a:lstStyle/>
          <a:p>
            <a:r>
              <a:rPr lang="en-IN" sz="1800" dirty="0"/>
              <a:t>This is a sample so we considered year 2018</a:t>
            </a:r>
            <a:endParaRPr lang="en-IN" dirty="0"/>
          </a:p>
        </p:txBody>
      </p:sp>
      <p:sp>
        <p:nvSpPr>
          <p:cNvPr id="15" name="TextBox 14">
            <a:extLst>
              <a:ext uri="{FF2B5EF4-FFF2-40B4-BE49-F238E27FC236}">
                <a16:creationId xmlns:a16="http://schemas.microsoft.com/office/drawing/2014/main" id="{1CED148C-EC57-4985-61E4-2B769D6E74D2}"/>
              </a:ext>
            </a:extLst>
          </p:cNvPr>
          <p:cNvSpPr txBox="1"/>
          <p:nvPr/>
        </p:nvSpPr>
        <p:spPr>
          <a:xfrm>
            <a:off x="447040" y="517195"/>
            <a:ext cx="6096000" cy="461665"/>
          </a:xfrm>
          <a:prstGeom prst="rect">
            <a:avLst/>
          </a:prstGeom>
          <a:noFill/>
        </p:spPr>
        <p:txBody>
          <a:bodyPr wrap="square">
            <a:spAutoFit/>
          </a:bodyPr>
          <a:lstStyle/>
          <a:p>
            <a:r>
              <a:rPr lang="en-IN" sz="2400" b="1" dirty="0"/>
              <a:t>Geographical plot</a:t>
            </a:r>
          </a:p>
        </p:txBody>
      </p:sp>
    </p:spTree>
    <p:extLst>
      <p:ext uri="{BB962C8B-B14F-4D97-AF65-F5344CB8AC3E}">
        <p14:creationId xmlns:p14="http://schemas.microsoft.com/office/powerpoint/2010/main" val="194109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6F38-817E-F7F5-D0E3-CF97415B6845}"/>
              </a:ext>
            </a:extLst>
          </p:cNvPr>
          <p:cNvSpPr>
            <a:spLocks noGrp="1"/>
          </p:cNvSpPr>
          <p:nvPr>
            <p:ph type="title"/>
          </p:nvPr>
        </p:nvSpPr>
        <p:spPr>
          <a:xfrm>
            <a:off x="457200" y="668049"/>
            <a:ext cx="7685037" cy="738665"/>
          </a:xfrm>
        </p:spPr>
        <p:txBody>
          <a:bodyPr/>
          <a:lstStyle/>
          <a:p>
            <a:r>
              <a:rPr lang="en-IN" dirty="0"/>
              <a:t>Scatter Plot</a:t>
            </a:r>
          </a:p>
        </p:txBody>
      </p:sp>
      <p:pic>
        <p:nvPicPr>
          <p:cNvPr id="5" name="Content Placeholder 4">
            <a:extLst>
              <a:ext uri="{FF2B5EF4-FFF2-40B4-BE49-F238E27FC236}">
                <a16:creationId xmlns:a16="http://schemas.microsoft.com/office/drawing/2014/main" id="{2502BB87-E068-7701-6CE0-1FE94D76CF35}"/>
              </a:ext>
            </a:extLst>
          </p:cNvPr>
          <p:cNvPicPr>
            <a:picLocks noGrp="1" noChangeAspect="1"/>
          </p:cNvPicPr>
          <p:nvPr>
            <p:ph idx="1"/>
          </p:nvPr>
        </p:nvPicPr>
        <p:blipFill>
          <a:blip r:embed="rId2"/>
          <a:stretch>
            <a:fillRect/>
          </a:stretch>
        </p:blipFill>
        <p:spPr>
          <a:xfrm>
            <a:off x="545367" y="1435229"/>
            <a:ext cx="5520153" cy="4079875"/>
          </a:xfrm>
        </p:spPr>
      </p:pic>
      <p:sp>
        <p:nvSpPr>
          <p:cNvPr id="7" name="TextBox 6">
            <a:extLst>
              <a:ext uri="{FF2B5EF4-FFF2-40B4-BE49-F238E27FC236}">
                <a16:creationId xmlns:a16="http://schemas.microsoft.com/office/drawing/2014/main" id="{B2004AD7-170E-A43E-430C-282194DFB86C}"/>
              </a:ext>
            </a:extLst>
          </p:cNvPr>
          <p:cNvSpPr txBox="1"/>
          <p:nvPr/>
        </p:nvSpPr>
        <p:spPr>
          <a:xfrm>
            <a:off x="6531243" y="2951946"/>
            <a:ext cx="4624437"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This diagnostic helps in knowing how to make the model better with the help of adjusted price.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remove the inflation cause we use adjusted price column.</a:t>
            </a:r>
          </a:p>
        </p:txBody>
      </p:sp>
    </p:spTree>
    <p:extLst>
      <p:ext uri="{BB962C8B-B14F-4D97-AF65-F5344CB8AC3E}">
        <p14:creationId xmlns:p14="http://schemas.microsoft.com/office/powerpoint/2010/main" val="376468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7BED-DE28-6E56-DCFF-5DCD6B942E5D}"/>
              </a:ext>
            </a:extLst>
          </p:cNvPr>
          <p:cNvSpPr>
            <a:spLocks noGrp="1"/>
          </p:cNvSpPr>
          <p:nvPr>
            <p:ph type="title"/>
          </p:nvPr>
        </p:nvSpPr>
        <p:spPr/>
        <p:txBody>
          <a:bodyPr/>
          <a:lstStyle/>
          <a:p>
            <a:r>
              <a:rPr lang="en-IN" dirty="0"/>
              <a:t>Box Plot</a:t>
            </a:r>
          </a:p>
        </p:txBody>
      </p:sp>
      <p:pic>
        <p:nvPicPr>
          <p:cNvPr id="5" name="Content Placeholder 4">
            <a:extLst>
              <a:ext uri="{FF2B5EF4-FFF2-40B4-BE49-F238E27FC236}">
                <a16:creationId xmlns:a16="http://schemas.microsoft.com/office/drawing/2014/main" id="{AEAC6090-2C5F-CD0E-7443-C5946A9BD861}"/>
              </a:ext>
            </a:extLst>
          </p:cNvPr>
          <p:cNvPicPr>
            <a:picLocks noGrp="1" noChangeAspect="1"/>
          </p:cNvPicPr>
          <p:nvPr>
            <p:ph idx="1"/>
          </p:nvPr>
        </p:nvPicPr>
        <p:blipFill>
          <a:blip r:embed="rId2"/>
          <a:stretch>
            <a:fillRect/>
          </a:stretch>
        </p:blipFill>
        <p:spPr>
          <a:xfrm>
            <a:off x="522082" y="2097088"/>
            <a:ext cx="4231073" cy="2845847"/>
          </a:xfrm>
        </p:spPr>
      </p:pic>
      <p:sp>
        <p:nvSpPr>
          <p:cNvPr id="7" name="TextBox 6">
            <a:extLst>
              <a:ext uri="{FF2B5EF4-FFF2-40B4-BE49-F238E27FC236}">
                <a16:creationId xmlns:a16="http://schemas.microsoft.com/office/drawing/2014/main" id="{E1C629FA-9259-F9C7-04A2-66577C60A39E}"/>
              </a:ext>
            </a:extLst>
          </p:cNvPr>
          <p:cNvSpPr txBox="1"/>
          <p:nvPr/>
        </p:nvSpPr>
        <p:spPr>
          <a:xfrm>
            <a:off x="363459" y="5116556"/>
            <a:ext cx="4527717" cy="1200329"/>
          </a:xfrm>
          <a:prstGeom prst="rect">
            <a:avLst/>
          </a:prstGeom>
          <a:noFill/>
        </p:spPr>
        <p:txBody>
          <a:bodyPr wrap="square">
            <a:spAutoFit/>
          </a:bodyPr>
          <a:lstStyle/>
          <a:p>
            <a:r>
              <a:rPr lang="en-IN" sz="2400" dirty="0"/>
              <a:t>The above plot shows the trend in the national median sale price of properties over time</a:t>
            </a:r>
          </a:p>
        </p:txBody>
      </p:sp>
      <p:pic>
        <p:nvPicPr>
          <p:cNvPr id="3" name="Content Placeholder 4">
            <a:extLst>
              <a:ext uri="{FF2B5EF4-FFF2-40B4-BE49-F238E27FC236}">
                <a16:creationId xmlns:a16="http://schemas.microsoft.com/office/drawing/2014/main" id="{944FFB16-C7E1-F4B8-E131-6042A6A708F5}"/>
              </a:ext>
            </a:extLst>
          </p:cNvPr>
          <p:cNvPicPr>
            <a:picLocks noChangeAspect="1"/>
          </p:cNvPicPr>
          <p:nvPr/>
        </p:nvPicPr>
        <p:blipFill>
          <a:blip r:embed="rId3"/>
          <a:stretch>
            <a:fillRect/>
          </a:stretch>
        </p:blipFill>
        <p:spPr>
          <a:xfrm>
            <a:off x="5094956" y="1777910"/>
            <a:ext cx="6174867" cy="4079875"/>
          </a:xfrm>
          <a:prstGeom prst="rect">
            <a:avLst/>
          </a:prstGeom>
        </p:spPr>
      </p:pic>
      <p:sp>
        <p:nvSpPr>
          <p:cNvPr id="6" name="TextBox 5">
            <a:extLst>
              <a:ext uri="{FF2B5EF4-FFF2-40B4-BE49-F238E27FC236}">
                <a16:creationId xmlns:a16="http://schemas.microsoft.com/office/drawing/2014/main" id="{0A01C3F6-27D1-FB5C-987D-23D970918BF1}"/>
              </a:ext>
            </a:extLst>
          </p:cNvPr>
          <p:cNvSpPr txBox="1"/>
          <p:nvPr/>
        </p:nvSpPr>
        <p:spPr>
          <a:xfrm>
            <a:off x="4938582" y="838259"/>
            <a:ext cx="6094562" cy="769441"/>
          </a:xfrm>
          <a:prstGeom prst="rect">
            <a:avLst/>
          </a:prstGeom>
          <a:noFill/>
        </p:spPr>
        <p:txBody>
          <a:bodyPr wrap="square">
            <a:spAutoFit/>
          </a:bodyPr>
          <a:lstStyle/>
          <a:p>
            <a:r>
              <a:rPr lang="en-IN" sz="4400" dirty="0"/>
              <a:t>Violin Plot</a:t>
            </a:r>
          </a:p>
        </p:txBody>
      </p:sp>
      <p:sp>
        <p:nvSpPr>
          <p:cNvPr id="9" name="TextBox 8">
            <a:extLst>
              <a:ext uri="{FF2B5EF4-FFF2-40B4-BE49-F238E27FC236}">
                <a16:creationId xmlns:a16="http://schemas.microsoft.com/office/drawing/2014/main" id="{51A28E29-5A97-087E-4C43-080EE1955223}"/>
              </a:ext>
            </a:extLst>
          </p:cNvPr>
          <p:cNvSpPr txBox="1"/>
          <p:nvPr/>
        </p:nvSpPr>
        <p:spPr>
          <a:xfrm>
            <a:off x="5135108" y="5993719"/>
            <a:ext cx="6094562" cy="646331"/>
          </a:xfrm>
          <a:prstGeom prst="rect">
            <a:avLst/>
          </a:prstGeom>
          <a:noFill/>
        </p:spPr>
        <p:txBody>
          <a:bodyPr wrap="square">
            <a:spAutoFit/>
          </a:bodyPr>
          <a:lstStyle/>
          <a:p>
            <a:r>
              <a:rPr lang="en-IN" sz="1800" dirty="0"/>
              <a:t>This plot shows the trend in national average home values over time, based on the Zillow Home Value Index (ZHVI) data</a:t>
            </a:r>
          </a:p>
        </p:txBody>
      </p:sp>
    </p:spTree>
    <p:extLst>
      <p:ext uri="{BB962C8B-B14F-4D97-AF65-F5344CB8AC3E}">
        <p14:creationId xmlns:p14="http://schemas.microsoft.com/office/powerpoint/2010/main" val="385094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B80E-95EC-499A-B5F9-DA2D406A6E94}"/>
              </a:ext>
            </a:extLst>
          </p:cNvPr>
          <p:cNvSpPr>
            <a:spLocks noGrp="1"/>
          </p:cNvSpPr>
          <p:nvPr>
            <p:ph type="title"/>
          </p:nvPr>
        </p:nvSpPr>
        <p:spPr/>
        <p:txBody>
          <a:bodyPr/>
          <a:lstStyle/>
          <a:p>
            <a:r>
              <a:rPr lang="en-IN" dirty="0"/>
              <a:t>Line Plot</a:t>
            </a:r>
          </a:p>
        </p:txBody>
      </p:sp>
      <p:pic>
        <p:nvPicPr>
          <p:cNvPr id="5" name="Content Placeholder 4">
            <a:extLst>
              <a:ext uri="{FF2B5EF4-FFF2-40B4-BE49-F238E27FC236}">
                <a16:creationId xmlns:a16="http://schemas.microsoft.com/office/drawing/2014/main" id="{CEC41A14-0D6A-65A2-736C-190948CE4DDB}"/>
              </a:ext>
            </a:extLst>
          </p:cNvPr>
          <p:cNvPicPr>
            <a:picLocks noGrp="1" noChangeAspect="1"/>
          </p:cNvPicPr>
          <p:nvPr>
            <p:ph idx="1"/>
          </p:nvPr>
        </p:nvPicPr>
        <p:blipFill>
          <a:blip r:embed="rId2"/>
          <a:stretch>
            <a:fillRect/>
          </a:stretch>
        </p:blipFill>
        <p:spPr>
          <a:xfrm>
            <a:off x="457200" y="2118859"/>
            <a:ext cx="7685088" cy="4036332"/>
          </a:xfrm>
        </p:spPr>
      </p:pic>
      <p:sp>
        <p:nvSpPr>
          <p:cNvPr id="7" name="TextBox 6">
            <a:extLst>
              <a:ext uri="{FF2B5EF4-FFF2-40B4-BE49-F238E27FC236}">
                <a16:creationId xmlns:a16="http://schemas.microsoft.com/office/drawing/2014/main" id="{50AFAFFA-6A6C-A87B-DB4B-FC9266804F18}"/>
              </a:ext>
            </a:extLst>
          </p:cNvPr>
          <p:cNvSpPr txBox="1"/>
          <p:nvPr/>
        </p:nvSpPr>
        <p:spPr>
          <a:xfrm>
            <a:off x="8453886" y="3134782"/>
            <a:ext cx="3144616" cy="1754326"/>
          </a:xfrm>
          <a:prstGeom prst="rect">
            <a:avLst/>
          </a:prstGeom>
          <a:noFill/>
        </p:spPr>
        <p:txBody>
          <a:bodyPr wrap="square">
            <a:spAutoFit/>
          </a:bodyPr>
          <a:lstStyle/>
          <a:p>
            <a:r>
              <a:rPr lang="en-IN" dirty="0"/>
              <a:t>This visualization displays the historical trends in 30-year fixed mortgage rates. It represents the fluctuations in mortgage rates which crucial factor in this model.</a:t>
            </a:r>
          </a:p>
        </p:txBody>
      </p:sp>
    </p:spTree>
    <p:extLst>
      <p:ext uri="{BB962C8B-B14F-4D97-AF65-F5344CB8AC3E}">
        <p14:creationId xmlns:p14="http://schemas.microsoft.com/office/powerpoint/2010/main" val="19175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8FC7-3618-9B09-80C0-0ED381EB794D}"/>
              </a:ext>
            </a:extLst>
          </p:cNvPr>
          <p:cNvSpPr>
            <a:spLocks noGrp="1"/>
          </p:cNvSpPr>
          <p:nvPr>
            <p:ph type="title"/>
          </p:nvPr>
        </p:nvSpPr>
        <p:spPr/>
        <p:txBody>
          <a:bodyPr/>
          <a:lstStyle/>
          <a:p>
            <a:r>
              <a:rPr lang="en-IN" dirty="0"/>
              <a:t>Box Plot</a:t>
            </a:r>
          </a:p>
        </p:txBody>
      </p:sp>
      <p:pic>
        <p:nvPicPr>
          <p:cNvPr id="5" name="Content Placeholder 4">
            <a:extLst>
              <a:ext uri="{FF2B5EF4-FFF2-40B4-BE49-F238E27FC236}">
                <a16:creationId xmlns:a16="http://schemas.microsoft.com/office/drawing/2014/main" id="{9AB86220-0A71-E12F-649F-C63F13B4C166}"/>
              </a:ext>
            </a:extLst>
          </p:cNvPr>
          <p:cNvPicPr>
            <a:picLocks noGrp="1" noChangeAspect="1"/>
          </p:cNvPicPr>
          <p:nvPr>
            <p:ph idx="1"/>
          </p:nvPr>
        </p:nvPicPr>
        <p:blipFill>
          <a:blip r:embed="rId2"/>
          <a:stretch>
            <a:fillRect/>
          </a:stretch>
        </p:blipFill>
        <p:spPr>
          <a:xfrm>
            <a:off x="457200" y="2553765"/>
            <a:ext cx="7685088" cy="3166520"/>
          </a:xfrm>
        </p:spPr>
      </p:pic>
      <p:sp>
        <p:nvSpPr>
          <p:cNvPr id="4" name="TextBox 3">
            <a:extLst>
              <a:ext uri="{FF2B5EF4-FFF2-40B4-BE49-F238E27FC236}">
                <a16:creationId xmlns:a16="http://schemas.microsoft.com/office/drawing/2014/main" id="{932A9A04-50D6-C8CC-402C-47B174C7385E}"/>
              </a:ext>
            </a:extLst>
          </p:cNvPr>
          <p:cNvSpPr txBox="1"/>
          <p:nvPr/>
        </p:nvSpPr>
        <p:spPr>
          <a:xfrm>
            <a:off x="8640073" y="3117169"/>
            <a:ext cx="3094727" cy="1200329"/>
          </a:xfrm>
          <a:prstGeom prst="rect">
            <a:avLst/>
          </a:prstGeom>
          <a:noFill/>
        </p:spPr>
        <p:txBody>
          <a:bodyPr wrap="square">
            <a:spAutoFit/>
          </a:bodyPr>
          <a:lstStyle/>
          <a:p>
            <a:r>
              <a:rPr lang="en-IN" dirty="0"/>
              <a:t>This shows the distribution of prices around different states of united states around the year 2018</a:t>
            </a:r>
          </a:p>
        </p:txBody>
      </p:sp>
    </p:spTree>
    <p:extLst>
      <p:ext uri="{BB962C8B-B14F-4D97-AF65-F5344CB8AC3E}">
        <p14:creationId xmlns:p14="http://schemas.microsoft.com/office/powerpoint/2010/main" val="16582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0AE5-DD5F-FF4B-D1B9-408631883281}"/>
              </a:ext>
            </a:extLst>
          </p:cNvPr>
          <p:cNvSpPr>
            <a:spLocks noGrp="1"/>
          </p:cNvSpPr>
          <p:nvPr>
            <p:ph type="title"/>
          </p:nvPr>
        </p:nvSpPr>
        <p:spPr/>
        <p:txBody>
          <a:bodyPr>
            <a:normAutofit/>
          </a:bodyPr>
          <a:lstStyle/>
          <a:p>
            <a:r>
              <a:rPr lang="en-IN" dirty="0"/>
              <a:t>Statistical analysis of house prices over 20 years data.</a:t>
            </a:r>
          </a:p>
        </p:txBody>
      </p:sp>
      <p:pic>
        <p:nvPicPr>
          <p:cNvPr id="5" name="Content Placeholder 4">
            <a:extLst>
              <a:ext uri="{FF2B5EF4-FFF2-40B4-BE49-F238E27FC236}">
                <a16:creationId xmlns:a16="http://schemas.microsoft.com/office/drawing/2014/main" id="{8584DF0A-ABB4-58FA-9075-A058E4E64FF1}"/>
              </a:ext>
            </a:extLst>
          </p:cNvPr>
          <p:cNvPicPr>
            <a:picLocks noGrp="1" noChangeAspect="1"/>
          </p:cNvPicPr>
          <p:nvPr>
            <p:ph idx="1"/>
          </p:nvPr>
        </p:nvPicPr>
        <p:blipFill>
          <a:blip r:embed="rId2"/>
          <a:stretch>
            <a:fillRect/>
          </a:stretch>
        </p:blipFill>
        <p:spPr>
          <a:xfrm>
            <a:off x="6532880" y="1993612"/>
            <a:ext cx="5369390" cy="4578032"/>
          </a:xfrm>
        </p:spPr>
      </p:pic>
      <p:sp>
        <p:nvSpPr>
          <p:cNvPr id="7" name="TextBox 6">
            <a:extLst>
              <a:ext uri="{FF2B5EF4-FFF2-40B4-BE49-F238E27FC236}">
                <a16:creationId xmlns:a16="http://schemas.microsoft.com/office/drawing/2014/main" id="{DC515239-070C-E36C-A147-52383C1AF63F}"/>
              </a:ext>
            </a:extLst>
          </p:cNvPr>
          <p:cNvSpPr txBox="1"/>
          <p:nvPr/>
        </p:nvSpPr>
        <p:spPr>
          <a:xfrm>
            <a:off x="289730" y="3362960"/>
            <a:ext cx="6096000" cy="2862322"/>
          </a:xfrm>
          <a:prstGeom prst="rect">
            <a:avLst/>
          </a:prstGeom>
          <a:noFill/>
        </p:spPr>
        <p:txBody>
          <a:bodyPr wrap="square">
            <a:spAutoFit/>
          </a:bodyPr>
          <a:lstStyle/>
          <a:p>
            <a:r>
              <a:rPr lang="en-IN" dirty="0"/>
              <a:t>* </a:t>
            </a:r>
            <a:r>
              <a:rPr lang="en-US" b="0" i="0" dirty="0">
                <a:solidFill>
                  <a:srgbClr val="FFFFFF"/>
                </a:solidFill>
                <a:effectLst/>
                <a:latin typeface="system-ui"/>
              </a:rPr>
              <a:t>The next thing is we want to look at is which regions had the best average annual growth rate. It is important to look at how much prices have typically grown each year rather than just looking at the final value of a home so that we can incorporate the true potential of the homes based on both their starting value and ending value. We will calculate the growth rate between </a:t>
            </a:r>
            <a:r>
              <a:rPr lang="en-US" dirty="0">
                <a:solidFill>
                  <a:srgbClr val="FFFFFF"/>
                </a:solidFill>
                <a:latin typeface="system-ui"/>
              </a:rPr>
              <a:t>2000</a:t>
            </a:r>
            <a:r>
              <a:rPr lang="en-US" b="0" i="0" dirty="0">
                <a:solidFill>
                  <a:srgbClr val="FFFFFF"/>
                </a:solidFill>
                <a:effectLst/>
                <a:latin typeface="system-ui"/>
              </a:rPr>
              <a:t> and 2007 (when the housing market crashed), 2007 and 2012 (time period when housing market was down), 2012 and 2018 (when housing market recovered to most recent data) and 1996 to 2018 (full range of our data).</a:t>
            </a:r>
            <a:endParaRPr lang="en-IN" dirty="0"/>
          </a:p>
        </p:txBody>
      </p:sp>
    </p:spTree>
    <p:extLst>
      <p:ext uri="{BB962C8B-B14F-4D97-AF65-F5344CB8AC3E}">
        <p14:creationId xmlns:p14="http://schemas.microsoft.com/office/powerpoint/2010/main" val="2429282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C285-5AD8-4438-0DFF-3AF5E1261B46}"/>
              </a:ext>
            </a:extLst>
          </p:cNvPr>
          <p:cNvSpPr>
            <a:spLocks noGrp="1"/>
          </p:cNvSpPr>
          <p:nvPr>
            <p:ph type="title"/>
          </p:nvPr>
        </p:nvSpPr>
        <p:spPr/>
        <p:txBody>
          <a:bodyPr>
            <a:normAutofit/>
          </a:bodyPr>
          <a:lstStyle/>
          <a:p>
            <a:r>
              <a:rPr lang="en-US" sz="1600" b="0" i="0" dirty="0">
                <a:solidFill>
                  <a:srgbClr val="FFFFFF"/>
                </a:solidFill>
                <a:effectLst/>
                <a:latin typeface="system-ui"/>
              </a:rPr>
              <a:t>It looks like many of the states with the highest growth rates in recent years actually had some of the worst growth rates during the housing crisis. </a:t>
            </a:r>
            <a:br>
              <a:rPr lang="en-US" sz="1600" b="0" i="0" dirty="0">
                <a:solidFill>
                  <a:srgbClr val="FFFFFF"/>
                </a:solidFill>
                <a:effectLst/>
                <a:latin typeface="system-ui"/>
              </a:rPr>
            </a:br>
            <a:br>
              <a:rPr lang="en-US" sz="1600" b="0" i="0" dirty="0">
                <a:solidFill>
                  <a:srgbClr val="FFFFFF"/>
                </a:solidFill>
                <a:effectLst/>
                <a:latin typeface="system-ui"/>
              </a:rPr>
            </a:br>
            <a:r>
              <a:rPr lang="en-US" sz="1600" b="0" i="0" dirty="0">
                <a:solidFill>
                  <a:srgbClr val="FFFFFF"/>
                </a:solidFill>
                <a:effectLst/>
                <a:latin typeface="system-ui"/>
              </a:rPr>
              <a:t>[Green </a:t>
            </a:r>
            <a:r>
              <a:rPr lang="en-US" sz="1600" b="0" i="0" dirty="0" err="1">
                <a:solidFill>
                  <a:srgbClr val="FFFFFF"/>
                </a:solidFill>
                <a:effectLst/>
                <a:latin typeface="system-ui"/>
              </a:rPr>
              <a:t>colour</a:t>
            </a:r>
            <a:r>
              <a:rPr lang="en-US" sz="1600" b="0" i="0" dirty="0">
                <a:solidFill>
                  <a:srgbClr val="FFFFFF"/>
                </a:solidFill>
                <a:effectLst/>
                <a:latin typeface="system-ui"/>
              </a:rPr>
              <a:t> box plot shows variation pf prices during the price drop which is 2007-2012 ]</a:t>
            </a:r>
            <a:br>
              <a:rPr lang="en-US" sz="1600" b="0" i="0" dirty="0">
                <a:solidFill>
                  <a:srgbClr val="FFFFFF"/>
                </a:solidFill>
                <a:effectLst/>
                <a:latin typeface="system-ui"/>
              </a:rPr>
            </a:br>
            <a:r>
              <a:rPr lang="en-US" sz="1600" b="0" i="0" dirty="0">
                <a:solidFill>
                  <a:srgbClr val="FFFFFF"/>
                </a:solidFill>
                <a:effectLst/>
                <a:latin typeface="system-ui"/>
              </a:rPr>
              <a:t>[Pink </a:t>
            </a:r>
            <a:r>
              <a:rPr lang="en-US" sz="1600" b="0" i="0" dirty="0" err="1">
                <a:solidFill>
                  <a:srgbClr val="FFFFFF"/>
                </a:solidFill>
                <a:effectLst/>
                <a:latin typeface="system-ui"/>
              </a:rPr>
              <a:t>colour</a:t>
            </a:r>
            <a:r>
              <a:rPr lang="en-US" sz="1600" b="0" i="0" dirty="0">
                <a:solidFill>
                  <a:srgbClr val="FFFFFF"/>
                </a:solidFill>
                <a:effectLst/>
                <a:latin typeface="system-ui"/>
              </a:rPr>
              <a:t> box plot represents the growing phase of house prices which is 2012-2023]</a:t>
            </a:r>
            <a:endParaRPr lang="en-IN" sz="1600" dirty="0"/>
          </a:p>
        </p:txBody>
      </p:sp>
      <p:sp>
        <p:nvSpPr>
          <p:cNvPr id="3" name="Content Placeholder 2">
            <a:extLst>
              <a:ext uri="{FF2B5EF4-FFF2-40B4-BE49-F238E27FC236}">
                <a16:creationId xmlns:a16="http://schemas.microsoft.com/office/drawing/2014/main" id="{C2EE2419-9033-CB0F-8638-1D88A883948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6E33062-4306-6972-5341-711056A48002}"/>
              </a:ext>
            </a:extLst>
          </p:cNvPr>
          <p:cNvPicPr>
            <a:picLocks noChangeAspect="1"/>
          </p:cNvPicPr>
          <p:nvPr/>
        </p:nvPicPr>
        <p:blipFill>
          <a:blip r:embed="rId2"/>
          <a:stretch>
            <a:fillRect/>
          </a:stretch>
        </p:blipFill>
        <p:spPr>
          <a:xfrm>
            <a:off x="457200" y="2044451"/>
            <a:ext cx="11138472" cy="4559549"/>
          </a:xfrm>
          <a:prstGeom prst="rect">
            <a:avLst/>
          </a:prstGeom>
        </p:spPr>
      </p:pic>
    </p:spTree>
    <p:extLst>
      <p:ext uri="{BB962C8B-B14F-4D97-AF65-F5344CB8AC3E}">
        <p14:creationId xmlns:p14="http://schemas.microsoft.com/office/powerpoint/2010/main" val="148416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891D-F97A-81D4-0590-93F3F657CE8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Bar graph</a:t>
            </a:r>
            <a:br>
              <a:rPr lang="en-US" sz="24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for checking growth around different states in U.S.</a:t>
            </a:r>
            <a:r>
              <a:rPr lang="en-US" sz="1400" dirty="0">
                <a:latin typeface="Times New Roman" panose="02020603050405020304" pitchFamily="18" charset="0"/>
                <a:cs typeface="Times New Roman" panose="02020603050405020304" pitchFamily="18" charset="0"/>
              </a:rPr>
              <a:t>A</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 a total level, Texas has the most growth regions, followed by Colorado and Miami. Let's now see which states have the most growth regions compared to the total number of regions in each state.</a:t>
            </a:r>
            <a:endParaRPr lang="en-IN" sz="1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71031E1-5CCE-494D-A113-FEC5B656C7F6}"/>
              </a:ext>
            </a:extLst>
          </p:cNvPr>
          <p:cNvPicPr>
            <a:picLocks noGrp="1" noChangeAspect="1"/>
          </p:cNvPicPr>
          <p:nvPr>
            <p:ph idx="1"/>
          </p:nvPr>
        </p:nvPicPr>
        <p:blipFill>
          <a:blip r:embed="rId2"/>
          <a:stretch>
            <a:fillRect/>
          </a:stretch>
        </p:blipFill>
        <p:spPr>
          <a:xfrm>
            <a:off x="457200" y="2489598"/>
            <a:ext cx="7685088" cy="3294855"/>
          </a:xfrm>
        </p:spPr>
      </p:pic>
    </p:spTree>
    <p:extLst>
      <p:ext uri="{BB962C8B-B14F-4D97-AF65-F5344CB8AC3E}">
        <p14:creationId xmlns:p14="http://schemas.microsoft.com/office/powerpoint/2010/main" val="363168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FF14-BEB3-46AD-64E4-D86ADA32D52B}"/>
              </a:ext>
            </a:extLst>
          </p:cNvPr>
          <p:cNvSpPr>
            <a:spLocks noGrp="1"/>
          </p:cNvSpPr>
          <p:nvPr>
            <p:ph type="title"/>
          </p:nvPr>
        </p:nvSpPr>
        <p:spPr>
          <a:xfrm>
            <a:off x="457200" y="657889"/>
            <a:ext cx="7945120" cy="1325563"/>
          </a:xfrm>
        </p:spPr>
        <p:txBody>
          <a:bodyPr>
            <a:normAutofit fontScale="90000"/>
          </a:bodyPr>
          <a:lstStyle/>
          <a:p>
            <a:r>
              <a:rPr lang="en-IN" sz="2400" b="1" dirty="0"/>
              <a:t>Correlation</a:t>
            </a:r>
            <a:br>
              <a:rPr lang="en-IN" sz="2200" dirty="0"/>
            </a:br>
            <a:br>
              <a:rPr lang="en-IN" sz="2200" dirty="0"/>
            </a:br>
            <a:r>
              <a:rPr lang="en-IN" sz="2200" dirty="0"/>
              <a:t>This will be helpful later for checking if there are any relations between variables across time series </a:t>
            </a:r>
          </a:p>
        </p:txBody>
      </p:sp>
      <p:pic>
        <p:nvPicPr>
          <p:cNvPr id="5" name="Content Placeholder 4">
            <a:extLst>
              <a:ext uri="{FF2B5EF4-FFF2-40B4-BE49-F238E27FC236}">
                <a16:creationId xmlns:a16="http://schemas.microsoft.com/office/drawing/2014/main" id="{7B472A23-979B-E5D6-E574-BB7E299BB395}"/>
              </a:ext>
            </a:extLst>
          </p:cNvPr>
          <p:cNvPicPr>
            <a:picLocks noGrp="1" noChangeAspect="1"/>
          </p:cNvPicPr>
          <p:nvPr>
            <p:ph idx="1"/>
          </p:nvPr>
        </p:nvPicPr>
        <p:blipFill>
          <a:blip r:embed="rId2"/>
          <a:stretch>
            <a:fillRect/>
          </a:stretch>
        </p:blipFill>
        <p:spPr>
          <a:xfrm>
            <a:off x="457200" y="2325792"/>
            <a:ext cx="7685088" cy="3622467"/>
          </a:xfrm>
        </p:spPr>
      </p:pic>
    </p:spTree>
    <p:extLst>
      <p:ext uri="{BB962C8B-B14F-4D97-AF65-F5344CB8AC3E}">
        <p14:creationId xmlns:p14="http://schemas.microsoft.com/office/powerpoint/2010/main" val="263684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9"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20"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F185A538-96D6-3069-4016-432346DEAFDD}"/>
              </a:ext>
            </a:extLst>
          </p:cNvPr>
          <p:cNvSpPr>
            <a:spLocks noGrp="1"/>
          </p:cNvSpPr>
          <p:nvPr>
            <p:ph type="title"/>
          </p:nvPr>
        </p:nvSpPr>
        <p:spPr>
          <a:xfrm>
            <a:off x="8463616" y="668049"/>
            <a:ext cx="3286423" cy="5433729"/>
          </a:xfrm>
        </p:spPr>
        <p:txBody>
          <a:bodyPr>
            <a:normAutofit/>
          </a:bodyPr>
          <a:lstStyle/>
          <a:p>
            <a:r>
              <a:rPr lang="en-IN" dirty="0"/>
              <a:t>Models for price prediction</a:t>
            </a:r>
          </a:p>
        </p:txBody>
      </p:sp>
      <p:graphicFrame>
        <p:nvGraphicFramePr>
          <p:cNvPr id="21" name="Content Placeholder 2">
            <a:extLst>
              <a:ext uri="{FF2B5EF4-FFF2-40B4-BE49-F238E27FC236}">
                <a16:creationId xmlns:a16="http://schemas.microsoft.com/office/drawing/2014/main" id="{921E7A8D-058C-6810-B9EA-E88374503433}"/>
              </a:ext>
            </a:extLst>
          </p:cNvPr>
          <p:cNvGraphicFramePr>
            <a:graphicFrameLocks noGrp="1"/>
          </p:cNvGraphicFramePr>
          <p:nvPr>
            <p:ph idx="1"/>
            <p:extLst>
              <p:ext uri="{D42A27DB-BD31-4B8C-83A1-F6EECF244321}">
                <p14:modId xmlns:p14="http://schemas.microsoft.com/office/powerpoint/2010/main" val="2768147423"/>
              </p:ext>
            </p:extLst>
          </p:nvPr>
        </p:nvGraphicFramePr>
        <p:xfrm>
          <a:off x="457200" y="736720"/>
          <a:ext cx="7486379" cy="5440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119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2" name="Group 31">
            <a:extLst>
              <a:ext uri="{FF2B5EF4-FFF2-40B4-BE49-F238E27FC236}">
                <a16:creationId xmlns:a16="http://schemas.microsoft.com/office/drawing/2014/main" id="{C7DC96D6-0134-4EA3-8B0A-6A255D6BD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199915"/>
            <a:ext cx="2948860" cy="6658085"/>
            <a:chOff x="9078029" y="199915"/>
            <a:chExt cx="2948860" cy="6658085"/>
          </a:xfrm>
        </p:grpSpPr>
        <p:sp>
          <p:nvSpPr>
            <p:cNvPr id="33" name="Oval 32">
              <a:extLst>
                <a:ext uri="{FF2B5EF4-FFF2-40B4-BE49-F238E27FC236}">
                  <a16:creationId xmlns:a16="http://schemas.microsoft.com/office/drawing/2014/main" id="{FA484B57-E0AB-40D7-94A9-A329991EB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Graphic 9">
              <a:extLst>
                <a:ext uri="{FF2B5EF4-FFF2-40B4-BE49-F238E27FC236}">
                  <a16:creationId xmlns:a16="http://schemas.microsoft.com/office/drawing/2014/main" id="{3E75AC37-AB18-487B-8182-38DE4F4C9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35" name="Graphic 9">
              <a:extLst>
                <a:ext uri="{FF2B5EF4-FFF2-40B4-BE49-F238E27FC236}">
                  <a16:creationId xmlns:a16="http://schemas.microsoft.com/office/drawing/2014/main" id="{3D5AE2D9-14F3-4498-A3C2-0E5244277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36" name="Oval 35">
              <a:extLst>
                <a:ext uri="{FF2B5EF4-FFF2-40B4-BE49-F238E27FC236}">
                  <a16:creationId xmlns:a16="http://schemas.microsoft.com/office/drawing/2014/main" id="{DC281A9A-F165-4FAE-B7EE-3DCDA7D62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grpSp>
      <p:sp>
        <p:nvSpPr>
          <p:cNvPr id="38"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dirty="0"/>
          </a:p>
        </p:txBody>
      </p:sp>
      <p:sp>
        <p:nvSpPr>
          <p:cNvPr id="2" name="Title 1">
            <a:extLst>
              <a:ext uri="{FF2B5EF4-FFF2-40B4-BE49-F238E27FC236}">
                <a16:creationId xmlns:a16="http://schemas.microsoft.com/office/drawing/2014/main" id="{BBC43981-B9D4-28F5-8084-BF78FC5329C7}"/>
              </a:ext>
            </a:extLst>
          </p:cNvPr>
          <p:cNvSpPr>
            <a:spLocks noGrp="1"/>
          </p:cNvSpPr>
          <p:nvPr>
            <p:ph type="title"/>
          </p:nvPr>
        </p:nvSpPr>
        <p:spPr>
          <a:xfrm>
            <a:off x="457200" y="668049"/>
            <a:ext cx="7685037" cy="1325563"/>
          </a:xfrm>
        </p:spPr>
        <p:txBody>
          <a:bodyPr>
            <a:normAutofit/>
          </a:bodyPr>
          <a:lstStyle/>
          <a:p>
            <a:r>
              <a:rPr lang="en-IN" dirty="0"/>
              <a:t>Team Members</a:t>
            </a:r>
          </a:p>
        </p:txBody>
      </p:sp>
      <p:sp>
        <p:nvSpPr>
          <p:cNvPr id="3" name="Content Placeholder 2">
            <a:extLst>
              <a:ext uri="{FF2B5EF4-FFF2-40B4-BE49-F238E27FC236}">
                <a16:creationId xmlns:a16="http://schemas.microsoft.com/office/drawing/2014/main" id="{8CA8B249-5545-1959-8469-A19924F7280B}"/>
              </a:ext>
            </a:extLst>
          </p:cNvPr>
          <p:cNvSpPr>
            <a:spLocks noGrp="1"/>
          </p:cNvSpPr>
          <p:nvPr>
            <p:ph idx="1"/>
          </p:nvPr>
        </p:nvSpPr>
        <p:spPr>
          <a:xfrm>
            <a:off x="457200" y="2096713"/>
            <a:ext cx="7685037" cy="4080250"/>
          </a:xfrm>
        </p:spPr>
        <p:txBody>
          <a:bodyPr>
            <a:normAutofit/>
          </a:bodyPr>
          <a:lstStyle/>
          <a:p>
            <a:r>
              <a:rPr lang="en-IN" b="1" dirty="0">
                <a:latin typeface="Times New Roman" panose="02020603050405020304" pitchFamily="18" charset="0"/>
                <a:cs typeface="Times New Roman" panose="02020603050405020304" pitchFamily="18" charset="0"/>
              </a:rPr>
              <a:t> Uday Bhaskar Voora (uvoor@uic.edu)</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Anuraag</a:t>
            </a:r>
            <a:r>
              <a:rPr lang="en-IN" b="1" dirty="0">
                <a:latin typeface="Times New Roman" panose="02020603050405020304" pitchFamily="18" charset="0"/>
                <a:cs typeface="Times New Roman" panose="02020603050405020304" pitchFamily="18" charset="0"/>
              </a:rPr>
              <a:t> Reddy </a:t>
            </a:r>
            <a:r>
              <a:rPr lang="en-IN" b="1" dirty="0" err="1">
                <a:latin typeface="Times New Roman" panose="02020603050405020304" pitchFamily="18" charset="0"/>
                <a:cs typeface="Times New Roman" panose="02020603050405020304" pitchFamily="18" charset="0"/>
              </a:rPr>
              <a:t>Kommareddy</a:t>
            </a:r>
            <a:r>
              <a:rPr lang="en-IN" b="1" dirty="0">
                <a:latin typeface="Times New Roman" panose="02020603050405020304" pitchFamily="18" charset="0"/>
                <a:cs typeface="Times New Roman" panose="02020603050405020304" pitchFamily="18" charset="0"/>
              </a:rPr>
              <a:t> (akomm@uic.edu)</a:t>
            </a:r>
          </a:p>
          <a:p>
            <a:r>
              <a:rPr lang="en-IN" b="1" dirty="0">
                <a:latin typeface="Times New Roman" panose="02020603050405020304" pitchFamily="18" charset="0"/>
                <a:cs typeface="Times New Roman" panose="02020603050405020304" pitchFamily="18" charset="0"/>
              </a:rPr>
              <a:t> Sujay </a:t>
            </a:r>
            <a:r>
              <a:rPr lang="en-IN" b="1" dirty="0" err="1">
                <a:latin typeface="Times New Roman" panose="02020603050405020304" pitchFamily="18" charset="0"/>
                <a:cs typeface="Times New Roman" panose="02020603050405020304" pitchFamily="18" charset="0"/>
              </a:rPr>
              <a:t>Dahagam</a:t>
            </a:r>
            <a:r>
              <a:rPr lang="en-IN" b="1" dirty="0">
                <a:latin typeface="Times New Roman" panose="02020603050405020304" pitchFamily="18" charset="0"/>
                <a:cs typeface="Times New Roman" panose="02020603050405020304" pitchFamily="18" charset="0"/>
              </a:rPr>
              <a:t> (sdahag2@uic.edu)</a:t>
            </a:r>
          </a:p>
          <a:p>
            <a:r>
              <a:rPr lang="en-IN" b="1" dirty="0">
                <a:latin typeface="Times New Roman" panose="02020603050405020304" pitchFamily="18" charset="0"/>
                <a:cs typeface="Times New Roman" panose="02020603050405020304" pitchFamily="18" charset="0"/>
              </a:rPr>
              <a:t>Nirmal Kumar Varma </a:t>
            </a:r>
            <a:r>
              <a:rPr lang="en-IN" b="1" dirty="0" err="1">
                <a:latin typeface="Times New Roman" panose="02020603050405020304" pitchFamily="18" charset="0"/>
                <a:cs typeface="Times New Roman" panose="02020603050405020304" pitchFamily="18" charset="0"/>
              </a:rPr>
              <a:t>Vegesna</a:t>
            </a:r>
            <a:r>
              <a:rPr lang="en-IN" b="1" dirty="0">
                <a:latin typeface="Times New Roman" panose="02020603050405020304" pitchFamily="18" charset="0"/>
                <a:cs typeface="Times New Roman" panose="02020603050405020304" pitchFamily="18" charset="0"/>
              </a:rPr>
              <a:t> (nveges3@uic.edu)</a:t>
            </a:r>
          </a:p>
          <a:p>
            <a:r>
              <a:rPr lang="en-IN" b="1" dirty="0">
                <a:latin typeface="Times New Roman" panose="02020603050405020304" pitchFamily="18" charset="0"/>
                <a:cs typeface="Times New Roman" panose="02020603050405020304" pitchFamily="18" charset="0"/>
              </a:rPr>
              <a:t>Om Naga Sai Mani Pavan </a:t>
            </a:r>
            <a:r>
              <a:rPr lang="en-IN" b="1" dirty="0" err="1">
                <a:latin typeface="Times New Roman" panose="02020603050405020304" pitchFamily="18" charset="0"/>
                <a:cs typeface="Times New Roman" panose="02020603050405020304" pitchFamily="18" charset="0"/>
              </a:rPr>
              <a:t>Chamarthi</a:t>
            </a:r>
            <a:r>
              <a:rPr 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ochama2@uic.edu</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US" b="1" i="0" u="none" strike="noStrike" dirty="0" err="1">
                <a:effectLst/>
                <a:latin typeface="Average"/>
              </a:rPr>
              <a:t>Github</a:t>
            </a:r>
            <a:r>
              <a:rPr lang="en-US" b="1" i="0" u="none" strike="noStrike" dirty="0">
                <a:effectLst/>
                <a:latin typeface="Average"/>
              </a:rPr>
              <a:t> Repository - https://github.com/VooraUdayBhaskar/RealEstate_Price_Prediction</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57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2C0-BC4E-9304-28D7-0428E4D38A3E}"/>
              </a:ext>
            </a:extLst>
          </p:cNvPr>
          <p:cNvSpPr>
            <a:spLocks noGrp="1"/>
          </p:cNvSpPr>
          <p:nvPr>
            <p:ph type="title"/>
          </p:nvPr>
        </p:nvSpPr>
        <p:spPr/>
        <p:txBody>
          <a:bodyPr/>
          <a:lstStyle/>
          <a:p>
            <a:r>
              <a:rPr lang="en-IN" dirty="0"/>
              <a:t>Random Forest Classifier</a:t>
            </a:r>
          </a:p>
        </p:txBody>
      </p:sp>
      <p:sp>
        <p:nvSpPr>
          <p:cNvPr id="3" name="Content Placeholder 2">
            <a:extLst>
              <a:ext uri="{FF2B5EF4-FFF2-40B4-BE49-F238E27FC236}">
                <a16:creationId xmlns:a16="http://schemas.microsoft.com/office/drawing/2014/main" id="{4BBB8381-0861-C10A-728D-4A6CFD5DFE3A}"/>
              </a:ext>
            </a:extLst>
          </p:cNvPr>
          <p:cNvSpPr>
            <a:spLocks noGrp="1"/>
          </p:cNvSpPr>
          <p:nvPr>
            <p:ph idx="1"/>
          </p:nvPr>
        </p:nvSpPr>
        <p:spPr/>
        <p:txBody>
          <a:bodyPr/>
          <a:lstStyle/>
          <a:p>
            <a:r>
              <a:rPr lang="en-US" dirty="0"/>
              <a:t>The </a:t>
            </a:r>
            <a:r>
              <a:rPr lang="en-US" dirty="0" err="1"/>
              <a:t>backtest</a:t>
            </a:r>
            <a:r>
              <a:rPr lang="en-US" dirty="0"/>
              <a:t> function iterates over the data in chunks defined by START and </a:t>
            </a:r>
            <a:r>
              <a:rPr lang="en-US" dirty="0" err="1"/>
              <a:t>STEP.For</a:t>
            </a:r>
            <a:r>
              <a:rPr lang="en-US" dirty="0"/>
              <a:t> each iteration, it creates a training set (train) using the data up to the current index (</a:t>
            </a:r>
            <a:r>
              <a:rPr lang="en-US" dirty="0" err="1"/>
              <a:t>i</a:t>
            </a:r>
            <a:r>
              <a:rPr lang="en-US" dirty="0"/>
              <a:t>) and a test set (test) using the subsequent chunk of </a:t>
            </a:r>
            <a:r>
              <a:rPr lang="en-US" dirty="0" err="1"/>
              <a:t>data.It</a:t>
            </a:r>
            <a:r>
              <a:rPr lang="en-US" dirty="0"/>
              <a:t> uses the predict function to train a </a:t>
            </a:r>
            <a:r>
              <a:rPr lang="en-US" dirty="0" err="1"/>
              <a:t>RandomForestClassifier</a:t>
            </a:r>
            <a:r>
              <a:rPr lang="en-US" dirty="0"/>
              <a:t> on the training set and make predictions on the test </a:t>
            </a:r>
            <a:r>
              <a:rPr lang="en-US" dirty="0" err="1"/>
              <a:t>set.The</a:t>
            </a:r>
            <a:r>
              <a:rPr lang="en-US" dirty="0"/>
              <a:t> predictions are collected in the </a:t>
            </a:r>
            <a:r>
              <a:rPr lang="en-US" dirty="0" err="1"/>
              <a:t>all_preds</a:t>
            </a:r>
            <a:r>
              <a:rPr lang="en-US" dirty="0"/>
              <a:t> list.</a:t>
            </a:r>
            <a:endParaRPr lang="en-IN" dirty="0"/>
          </a:p>
        </p:txBody>
      </p:sp>
      <p:pic>
        <p:nvPicPr>
          <p:cNvPr id="5" name="Picture 4">
            <a:extLst>
              <a:ext uri="{FF2B5EF4-FFF2-40B4-BE49-F238E27FC236}">
                <a16:creationId xmlns:a16="http://schemas.microsoft.com/office/drawing/2014/main" id="{B1581B21-2A58-FAE0-A826-1C7CDA05C6F4}"/>
              </a:ext>
            </a:extLst>
          </p:cNvPr>
          <p:cNvPicPr>
            <a:picLocks noChangeAspect="1"/>
          </p:cNvPicPr>
          <p:nvPr/>
        </p:nvPicPr>
        <p:blipFill>
          <a:blip r:embed="rId2"/>
          <a:stretch>
            <a:fillRect/>
          </a:stretch>
        </p:blipFill>
        <p:spPr>
          <a:xfrm>
            <a:off x="8412111" y="2302024"/>
            <a:ext cx="3200564" cy="863644"/>
          </a:xfrm>
          <a:prstGeom prst="rect">
            <a:avLst/>
          </a:prstGeom>
        </p:spPr>
      </p:pic>
      <p:sp>
        <p:nvSpPr>
          <p:cNvPr id="6" name="AutoShape 4">
            <a:extLst>
              <a:ext uri="{FF2B5EF4-FFF2-40B4-BE49-F238E27FC236}">
                <a16:creationId xmlns:a16="http://schemas.microsoft.com/office/drawing/2014/main" id="{486F7780-3D84-F851-9E98-91494DE996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975805F3-0877-E50D-4E38-CC4E1B320337}"/>
              </a:ext>
            </a:extLst>
          </p:cNvPr>
          <p:cNvSpPr>
            <a:spLocks noChangeAspect="1" noChangeArrowheads="1"/>
          </p:cNvSpPr>
          <p:nvPr/>
        </p:nvSpPr>
        <p:spPr bwMode="auto">
          <a:xfrm>
            <a:off x="6095999" y="90577"/>
            <a:ext cx="3643223" cy="36432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B0F573E1-E47E-EF28-302C-6A4F75E6341E}"/>
              </a:ext>
            </a:extLst>
          </p:cNvPr>
          <p:cNvPicPr>
            <a:picLocks noChangeAspect="1"/>
          </p:cNvPicPr>
          <p:nvPr/>
        </p:nvPicPr>
        <p:blipFill>
          <a:blip r:embed="rId3"/>
          <a:stretch>
            <a:fillRect/>
          </a:stretch>
        </p:blipFill>
        <p:spPr>
          <a:xfrm>
            <a:off x="6986249" y="4136838"/>
            <a:ext cx="4626426" cy="1289116"/>
          </a:xfrm>
          <a:prstGeom prst="rect">
            <a:avLst/>
          </a:prstGeom>
        </p:spPr>
      </p:pic>
      <p:sp>
        <p:nvSpPr>
          <p:cNvPr id="11" name="TextBox 10">
            <a:extLst>
              <a:ext uri="{FF2B5EF4-FFF2-40B4-BE49-F238E27FC236}">
                <a16:creationId xmlns:a16="http://schemas.microsoft.com/office/drawing/2014/main" id="{85618895-6AA6-0176-52EE-5899C98D0169}"/>
              </a:ext>
            </a:extLst>
          </p:cNvPr>
          <p:cNvSpPr txBox="1"/>
          <p:nvPr/>
        </p:nvSpPr>
        <p:spPr>
          <a:xfrm>
            <a:off x="612476" y="4136838"/>
            <a:ext cx="5727939" cy="1754326"/>
          </a:xfrm>
          <a:prstGeom prst="rect">
            <a:avLst/>
          </a:prstGeom>
          <a:noFill/>
        </p:spPr>
        <p:txBody>
          <a:bodyPr wrap="square">
            <a:spAutoFit/>
          </a:bodyPr>
          <a:lstStyle/>
          <a:p>
            <a:r>
              <a:rPr lang="en-IN" dirty="0"/>
              <a:t>On adding few more variables to the </a:t>
            </a:r>
            <a:r>
              <a:rPr lang="en-IN" dirty="0" err="1"/>
              <a:t>model,specifically</a:t>
            </a:r>
            <a:r>
              <a:rPr lang="en-IN" dirty="0"/>
              <a:t> variables those based on recent trend in house prices, On considering the ratio between current sales </a:t>
            </a:r>
            <a:r>
              <a:rPr lang="en-IN" dirty="0" err="1"/>
              <a:t>price,current</a:t>
            </a:r>
            <a:r>
              <a:rPr lang="en-IN" dirty="0"/>
              <a:t> interest rates and the average during the last year.  Training the model again will improve the accuracy of the model and the improved model accuracy is given here.</a:t>
            </a:r>
          </a:p>
        </p:txBody>
      </p:sp>
    </p:spTree>
    <p:extLst>
      <p:ext uri="{BB962C8B-B14F-4D97-AF65-F5344CB8AC3E}">
        <p14:creationId xmlns:p14="http://schemas.microsoft.com/office/powerpoint/2010/main" val="1561894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4AD2-5A09-8E9A-E969-81A035BD1003}"/>
              </a:ext>
            </a:extLst>
          </p:cNvPr>
          <p:cNvSpPr>
            <a:spLocks noGrp="1"/>
          </p:cNvSpPr>
          <p:nvPr>
            <p:ph type="title"/>
          </p:nvPr>
        </p:nvSpPr>
        <p:spPr/>
        <p:txBody>
          <a:bodyPr/>
          <a:lstStyle/>
          <a:p>
            <a:r>
              <a:rPr lang="en-IN" dirty="0"/>
              <a:t>Random Forest Regressor</a:t>
            </a:r>
          </a:p>
        </p:txBody>
      </p:sp>
      <p:sp>
        <p:nvSpPr>
          <p:cNvPr id="3" name="Content Placeholder 2">
            <a:extLst>
              <a:ext uri="{FF2B5EF4-FFF2-40B4-BE49-F238E27FC236}">
                <a16:creationId xmlns:a16="http://schemas.microsoft.com/office/drawing/2014/main" id="{E0387DDE-3966-6D02-7518-A8AB6E1B9220}"/>
              </a:ext>
            </a:extLst>
          </p:cNvPr>
          <p:cNvSpPr>
            <a:spLocks noGrp="1"/>
          </p:cNvSpPr>
          <p:nvPr>
            <p:ph idx="1"/>
          </p:nvPr>
        </p:nvSpPr>
        <p:spPr/>
        <p:txBody>
          <a:bodyPr/>
          <a:lstStyle/>
          <a:p>
            <a:r>
              <a:rPr lang="en-US" dirty="0"/>
              <a:t>first we  load our dataset, preprocess it, and then train and evaluate the </a:t>
            </a:r>
            <a:r>
              <a:rPr lang="en-US" dirty="0" err="1"/>
              <a:t>RandomForestRegressor.The</a:t>
            </a:r>
            <a:r>
              <a:rPr lang="en-US" dirty="0"/>
              <a:t> model predicts future house prices based on the current average </a:t>
            </a:r>
            <a:r>
              <a:rPr lang="en-US" dirty="0" err="1"/>
              <a:t>prices.The</a:t>
            </a:r>
            <a:r>
              <a:rPr lang="en-US" dirty="0"/>
              <a:t> performance is evaluated using Mean Squared Error, Mean Absolute Error, and R-squared.</a:t>
            </a:r>
          </a:p>
          <a:p>
            <a:endParaRPr lang="en-US" dirty="0"/>
          </a:p>
          <a:p>
            <a:endParaRPr lang="en-IN" dirty="0"/>
          </a:p>
        </p:txBody>
      </p:sp>
      <p:pic>
        <p:nvPicPr>
          <p:cNvPr id="5" name="Picture 4">
            <a:extLst>
              <a:ext uri="{FF2B5EF4-FFF2-40B4-BE49-F238E27FC236}">
                <a16:creationId xmlns:a16="http://schemas.microsoft.com/office/drawing/2014/main" id="{E75B4FDC-946C-10A9-E565-D1A9B3737BA8}"/>
              </a:ext>
            </a:extLst>
          </p:cNvPr>
          <p:cNvPicPr>
            <a:picLocks noChangeAspect="1"/>
          </p:cNvPicPr>
          <p:nvPr/>
        </p:nvPicPr>
        <p:blipFill>
          <a:blip r:embed="rId2"/>
          <a:stretch>
            <a:fillRect/>
          </a:stretch>
        </p:blipFill>
        <p:spPr>
          <a:xfrm>
            <a:off x="940987" y="3822413"/>
            <a:ext cx="3238666" cy="876345"/>
          </a:xfrm>
          <a:prstGeom prst="rect">
            <a:avLst/>
          </a:prstGeom>
        </p:spPr>
      </p:pic>
    </p:spTree>
    <p:extLst>
      <p:ext uri="{BB962C8B-B14F-4D97-AF65-F5344CB8AC3E}">
        <p14:creationId xmlns:p14="http://schemas.microsoft.com/office/powerpoint/2010/main" val="253206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67F5-9A82-2C62-955B-F8BBB12F4CE6}"/>
              </a:ext>
            </a:extLst>
          </p:cNvPr>
          <p:cNvSpPr>
            <a:spLocks noGrp="1"/>
          </p:cNvSpPr>
          <p:nvPr>
            <p:ph type="title"/>
          </p:nvPr>
        </p:nvSpPr>
        <p:spPr>
          <a:xfrm>
            <a:off x="457200" y="758952"/>
            <a:ext cx="6943725" cy="1325563"/>
          </a:xfrm>
        </p:spPr>
        <p:txBody>
          <a:bodyPr anchor="b">
            <a:normAutofit/>
          </a:bodyPr>
          <a:lstStyle/>
          <a:p>
            <a:r>
              <a:rPr lang="en-IN" dirty="0"/>
              <a:t>Linear Regression Model </a:t>
            </a:r>
          </a:p>
        </p:txBody>
      </p:sp>
      <p:sp>
        <p:nvSpPr>
          <p:cNvPr id="3" name="Content Placeholder 2">
            <a:extLst>
              <a:ext uri="{FF2B5EF4-FFF2-40B4-BE49-F238E27FC236}">
                <a16:creationId xmlns:a16="http://schemas.microsoft.com/office/drawing/2014/main" id="{2D5ECEBA-3A01-0946-E039-18B6F0590107}"/>
              </a:ext>
            </a:extLst>
          </p:cNvPr>
          <p:cNvSpPr>
            <a:spLocks noGrp="1"/>
          </p:cNvSpPr>
          <p:nvPr>
            <p:ph idx="1"/>
          </p:nvPr>
        </p:nvSpPr>
        <p:spPr>
          <a:xfrm>
            <a:off x="457200" y="2294626"/>
            <a:ext cx="6943725" cy="3872995"/>
          </a:xfrm>
        </p:spPr>
        <p:txBody>
          <a:bodyPr>
            <a:normAutofit/>
          </a:bodyPr>
          <a:lstStyle/>
          <a:p>
            <a:r>
              <a:rPr lang="en-US" dirty="0"/>
              <a:t>The script prints the evaluation metrics for the Linear Regression model, including Mean Squared Error, Mean Absolute Error, and R-</a:t>
            </a:r>
            <a:r>
              <a:rPr lang="en-US" dirty="0" err="1"/>
              <a:t>squared.In</a:t>
            </a:r>
            <a:r>
              <a:rPr lang="en-US" dirty="0"/>
              <a:t> summary, this code uses a Linear Regression model to predict housing prices based on region information, and it evaluates the model's performance using standard regression metrics. The predictions (</a:t>
            </a:r>
            <a:r>
              <a:rPr lang="en-US" dirty="0" err="1"/>
              <a:t>predictions_lr</a:t>
            </a:r>
            <a:r>
              <a:rPr lang="en-US" dirty="0"/>
              <a:t>) are generated on the test set, and the evaluation metrics are printed to assess how well the model is performing on unseen data.</a:t>
            </a:r>
            <a:endParaRPr lang="en-IN" dirty="0"/>
          </a:p>
        </p:txBody>
      </p:sp>
      <p:pic>
        <p:nvPicPr>
          <p:cNvPr id="5" name="Picture 4">
            <a:extLst>
              <a:ext uri="{FF2B5EF4-FFF2-40B4-BE49-F238E27FC236}">
                <a16:creationId xmlns:a16="http://schemas.microsoft.com/office/drawing/2014/main" id="{37909979-E81E-B833-FE34-051501E090BF}"/>
              </a:ext>
            </a:extLst>
          </p:cNvPr>
          <p:cNvPicPr>
            <a:picLocks noChangeAspect="1"/>
          </p:cNvPicPr>
          <p:nvPr/>
        </p:nvPicPr>
        <p:blipFill>
          <a:blip r:embed="rId2"/>
          <a:stretch>
            <a:fillRect/>
          </a:stretch>
        </p:blipFill>
        <p:spPr>
          <a:xfrm>
            <a:off x="676916" y="5121647"/>
            <a:ext cx="9490086" cy="759203"/>
          </a:xfrm>
          <a:prstGeom prst="rect">
            <a:avLst/>
          </a:prstGeom>
        </p:spPr>
      </p:pic>
    </p:spTree>
    <p:extLst>
      <p:ext uri="{BB962C8B-B14F-4D97-AF65-F5344CB8AC3E}">
        <p14:creationId xmlns:p14="http://schemas.microsoft.com/office/powerpoint/2010/main" val="170562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4" name="Group 3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5" name="Oval 3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Freeform: Shape 3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7" name="Freeform: Shape 3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8" name="Freeform: Shape 3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2"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3"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F9EF8A2-D469-4CBB-A316-C61EFC4409F2}"/>
              </a:ext>
            </a:extLst>
          </p:cNvPr>
          <p:cNvSpPr>
            <a:spLocks noGrp="1"/>
          </p:cNvSpPr>
          <p:nvPr>
            <p:ph type="title"/>
          </p:nvPr>
        </p:nvSpPr>
        <p:spPr>
          <a:xfrm>
            <a:off x="457200" y="676656"/>
            <a:ext cx="11419840" cy="5205984"/>
          </a:xfrm>
        </p:spPr>
        <p:txBody>
          <a:bodyPr vert="horz" lIns="91440" tIns="45720" rIns="91440" bIns="45720" rtlCol="0" anchor="b">
            <a:normAutofit/>
          </a:bodyPr>
          <a:lstStyle/>
          <a:p>
            <a:r>
              <a:rPr lang="en-US" sz="2600" b="1" dirty="0"/>
              <a:t>ARIMA MODEL for predicting best zip code to invest money in</a:t>
            </a:r>
            <a:br>
              <a:rPr lang="en-US" sz="2600" b="1" dirty="0"/>
            </a:br>
            <a:br>
              <a:rPr lang="en-US" sz="2400" dirty="0"/>
            </a:br>
            <a:r>
              <a:rPr lang="en-US" sz="2400" dirty="0"/>
              <a:t>* Determine what are the 5 best zip codes to invest in and what are the  forecasted 10 year average home values for each of these zip codes.</a:t>
            </a:r>
            <a:br>
              <a:rPr lang="en-US" sz="2400" dirty="0"/>
            </a:br>
            <a:r>
              <a:rPr lang="en-US" sz="2400" dirty="0"/>
              <a:t>* These predictions are done on training the model.</a:t>
            </a:r>
            <a:br>
              <a:rPr lang="en-US" sz="2400" dirty="0"/>
            </a:br>
            <a:r>
              <a:rPr lang="en-US" sz="2400" dirty="0"/>
              <a:t>* For zip code being best it should be following the below conditions.</a:t>
            </a:r>
            <a:br>
              <a:rPr lang="en-US" sz="2400" dirty="0"/>
            </a:br>
            <a:r>
              <a:rPr lang="en-US" sz="2400" dirty="0"/>
              <a:t>* Have above average annual growth rate since the housing market recovered from the crisis (2012), and also have above average annual growth rate during the crisis (2007-2012)</a:t>
            </a:r>
            <a:br>
              <a:rPr lang="en-US" sz="2400" dirty="0"/>
            </a:br>
            <a:r>
              <a:rPr lang="en-US" sz="2400" dirty="0"/>
              <a:t>* Needs to have a 5yr average annual growth rate in the top 25% of the dataset</a:t>
            </a:r>
            <a:br>
              <a:rPr lang="en-US" sz="2400" dirty="0"/>
            </a:br>
            <a:r>
              <a:rPr lang="en-US" sz="2400" dirty="0"/>
              <a:t>* Needs to also have a 10 </a:t>
            </a:r>
            <a:r>
              <a:rPr lang="en-US" sz="2400" dirty="0" err="1"/>
              <a:t>yr</a:t>
            </a:r>
            <a:r>
              <a:rPr lang="en-US" sz="2400" dirty="0"/>
              <a:t> average annual growth rate in the top 25% of the dataset</a:t>
            </a:r>
            <a:br>
              <a:rPr lang="en-US" sz="2400" dirty="0"/>
            </a:br>
            <a:r>
              <a:rPr lang="en-US" sz="2400" dirty="0"/>
              <a:t>* Needs a narrow predicted interval width to ensure a more accurate forecasted value ( interval width must be within 25% of the smallest interval widths</a:t>
            </a:r>
            <a:br>
              <a:rPr lang="en-US" sz="2400" dirty="0"/>
            </a:br>
            <a:r>
              <a:rPr lang="en-US" sz="2400" dirty="0"/>
              <a:t>* The maximum p-value must be less than alpha=.05 to ensure we are statistically significant and therefore a better performing region.</a:t>
            </a:r>
            <a:endParaRPr lang="en-US" sz="5400" dirty="0"/>
          </a:p>
        </p:txBody>
      </p:sp>
    </p:spTree>
    <p:extLst>
      <p:ext uri="{BB962C8B-B14F-4D97-AF65-F5344CB8AC3E}">
        <p14:creationId xmlns:p14="http://schemas.microsoft.com/office/powerpoint/2010/main" val="184772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Graph">
            <a:extLst>
              <a:ext uri="{FF2B5EF4-FFF2-40B4-BE49-F238E27FC236}">
                <a16:creationId xmlns:a16="http://schemas.microsoft.com/office/drawing/2014/main" id="{FD47162F-0A7E-DB02-B0C4-AAE77F5F83BD}"/>
              </a:ext>
            </a:extLst>
          </p:cNvPr>
          <p:cNvPicPr>
            <a:picLocks noChangeAspect="1"/>
          </p:cNvPicPr>
          <p:nvPr/>
        </p:nvPicPr>
        <p:blipFill rotWithShape="1">
          <a:blip r:embed="rId2">
            <a:alphaModFix amt="60000"/>
          </a:blip>
          <a:srcRect t="3970" r="-1" b="6006"/>
          <a:stretch/>
        </p:blipFill>
        <p:spPr>
          <a:xfrm>
            <a:off x="20" y="10"/>
            <a:ext cx="12188932" cy="6857990"/>
          </a:xfrm>
          <a:prstGeom prst="rect">
            <a:avLst/>
          </a:prstGeom>
        </p:spPr>
      </p:pic>
      <p:sp>
        <p:nvSpPr>
          <p:cNvPr id="2" name="Title 1">
            <a:extLst>
              <a:ext uri="{FF2B5EF4-FFF2-40B4-BE49-F238E27FC236}">
                <a16:creationId xmlns:a16="http://schemas.microsoft.com/office/drawing/2014/main" id="{1F34852E-CD11-4714-B6BE-5BC31B2F7888}"/>
              </a:ext>
            </a:extLst>
          </p:cNvPr>
          <p:cNvSpPr>
            <a:spLocks noGrp="1"/>
          </p:cNvSpPr>
          <p:nvPr>
            <p:ph type="title"/>
          </p:nvPr>
        </p:nvSpPr>
        <p:spPr>
          <a:xfrm>
            <a:off x="457200" y="668049"/>
            <a:ext cx="7685037" cy="747627"/>
          </a:xfrm>
        </p:spPr>
        <p:txBody>
          <a:bodyPr>
            <a:normAutofit/>
          </a:bodyPr>
          <a:lstStyle/>
          <a:p>
            <a:r>
              <a:rPr lang="en-IN" dirty="0">
                <a:solidFill>
                  <a:srgbClr val="FFFFFF"/>
                </a:solidFill>
              </a:rPr>
              <a:t>Modifying data</a:t>
            </a:r>
          </a:p>
        </p:txBody>
      </p:sp>
      <p:sp>
        <p:nvSpPr>
          <p:cNvPr id="3" name="Content Placeholder 2">
            <a:extLst>
              <a:ext uri="{FF2B5EF4-FFF2-40B4-BE49-F238E27FC236}">
                <a16:creationId xmlns:a16="http://schemas.microsoft.com/office/drawing/2014/main" id="{008371D4-5F80-5841-3CC2-7EC3587DD761}"/>
              </a:ext>
            </a:extLst>
          </p:cNvPr>
          <p:cNvSpPr>
            <a:spLocks noGrp="1"/>
          </p:cNvSpPr>
          <p:nvPr>
            <p:ph idx="1"/>
          </p:nvPr>
        </p:nvSpPr>
        <p:spPr>
          <a:xfrm>
            <a:off x="457200" y="1415677"/>
            <a:ext cx="7685037" cy="2729604"/>
          </a:xfrm>
        </p:spPr>
        <p:txBody>
          <a:bodyPr>
            <a:normAutofit/>
          </a:bodyPr>
          <a:lstStyle/>
          <a:p>
            <a:r>
              <a:rPr lang="en-IN" sz="2400" dirty="0">
                <a:solidFill>
                  <a:srgbClr val="FFFFFF"/>
                </a:solidFill>
              </a:rPr>
              <a:t>Conversion of data into appropriate format in columns format to rows format so that </a:t>
            </a:r>
            <a:r>
              <a:rPr lang="en-IN" sz="2400" dirty="0" err="1">
                <a:solidFill>
                  <a:srgbClr val="FFFFFF"/>
                </a:solidFill>
              </a:rPr>
              <a:t>compuatation</a:t>
            </a:r>
            <a:r>
              <a:rPr lang="en-IN" sz="2400" dirty="0">
                <a:solidFill>
                  <a:srgbClr val="FFFFFF"/>
                </a:solidFill>
              </a:rPr>
              <a:t> will be easy and converting the time </a:t>
            </a:r>
            <a:r>
              <a:rPr lang="en-IN" sz="2400" dirty="0" err="1">
                <a:solidFill>
                  <a:srgbClr val="FFFFFF"/>
                </a:solidFill>
              </a:rPr>
              <a:t>dataframe</a:t>
            </a:r>
            <a:r>
              <a:rPr lang="en-IN" sz="2400" dirty="0">
                <a:solidFill>
                  <a:srgbClr val="FFFFFF"/>
                </a:solidFill>
              </a:rPr>
              <a:t> to </a:t>
            </a:r>
            <a:r>
              <a:rPr lang="en-IN" sz="2400" dirty="0" err="1">
                <a:solidFill>
                  <a:srgbClr val="FFFFFF"/>
                </a:solidFill>
              </a:rPr>
              <a:t>tappropriate</a:t>
            </a:r>
            <a:r>
              <a:rPr lang="en-IN" sz="2400" dirty="0">
                <a:solidFill>
                  <a:srgbClr val="FFFFFF"/>
                </a:solidFill>
              </a:rPr>
              <a:t> format so that computing will be easy.</a:t>
            </a:r>
          </a:p>
          <a:p>
            <a:r>
              <a:rPr lang="en-IN" sz="2400" dirty="0">
                <a:solidFill>
                  <a:srgbClr val="FFFFFF"/>
                </a:solidFill>
              </a:rPr>
              <a:t>Getting stats of data.</a:t>
            </a:r>
          </a:p>
        </p:txBody>
      </p:sp>
      <p:grpSp>
        <p:nvGrpSpPr>
          <p:cNvPr id="1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6" name="Picture 5">
            <a:extLst>
              <a:ext uri="{FF2B5EF4-FFF2-40B4-BE49-F238E27FC236}">
                <a16:creationId xmlns:a16="http://schemas.microsoft.com/office/drawing/2014/main" id="{6205D295-C2FB-F209-54D9-814A4BC02301}"/>
              </a:ext>
            </a:extLst>
          </p:cNvPr>
          <p:cNvPicPr>
            <a:picLocks noChangeAspect="1"/>
          </p:cNvPicPr>
          <p:nvPr/>
        </p:nvPicPr>
        <p:blipFill>
          <a:blip r:embed="rId3"/>
          <a:stretch>
            <a:fillRect/>
          </a:stretch>
        </p:blipFill>
        <p:spPr>
          <a:xfrm>
            <a:off x="4680447" y="2690364"/>
            <a:ext cx="5537485" cy="3791706"/>
          </a:xfrm>
          <a:prstGeom prst="rect">
            <a:avLst/>
          </a:prstGeom>
        </p:spPr>
      </p:pic>
    </p:spTree>
    <p:extLst>
      <p:ext uri="{BB962C8B-B14F-4D97-AF65-F5344CB8AC3E}">
        <p14:creationId xmlns:p14="http://schemas.microsoft.com/office/powerpoint/2010/main" val="4086959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CC7B-47EA-C11B-D762-468E2D7E44B6}"/>
              </a:ext>
            </a:extLst>
          </p:cNvPr>
          <p:cNvSpPr>
            <a:spLocks noGrp="1"/>
          </p:cNvSpPr>
          <p:nvPr>
            <p:ph type="title"/>
          </p:nvPr>
        </p:nvSpPr>
        <p:spPr/>
        <p:txBody>
          <a:bodyPr/>
          <a:lstStyle/>
          <a:p>
            <a:r>
              <a:rPr lang="en-IN" dirty="0"/>
              <a:t>Here you can see the price prediction </a:t>
            </a:r>
          </a:p>
        </p:txBody>
      </p:sp>
      <p:pic>
        <p:nvPicPr>
          <p:cNvPr id="5" name="Content Placeholder 4">
            <a:extLst>
              <a:ext uri="{FF2B5EF4-FFF2-40B4-BE49-F238E27FC236}">
                <a16:creationId xmlns:a16="http://schemas.microsoft.com/office/drawing/2014/main" id="{440B833C-D93D-E7FD-5E17-5909CDB46B9D}"/>
              </a:ext>
            </a:extLst>
          </p:cNvPr>
          <p:cNvPicPr>
            <a:picLocks noGrp="1" noChangeAspect="1"/>
          </p:cNvPicPr>
          <p:nvPr>
            <p:ph idx="1"/>
          </p:nvPr>
        </p:nvPicPr>
        <p:blipFill>
          <a:blip r:embed="rId2"/>
          <a:stretch>
            <a:fillRect/>
          </a:stretch>
        </p:blipFill>
        <p:spPr>
          <a:xfrm>
            <a:off x="1200784" y="2162074"/>
            <a:ext cx="6197919" cy="3949903"/>
          </a:xfrm>
        </p:spPr>
      </p:pic>
      <p:sp>
        <p:nvSpPr>
          <p:cNvPr id="7" name="TextBox 6">
            <a:extLst>
              <a:ext uri="{FF2B5EF4-FFF2-40B4-BE49-F238E27FC236}">
                <a16:creationId xmlns:a16="http://schemas.microsoft.com/office/drawing/2014/main" id="{2884C826-5998-A3AF-2A7B-4736637B01C7}"/>
              </a:ext>
            </a:extLst>
          </p:cNvPr>
          <p:cNvSpPr txBox="1"/>
          <p:nvPr/>
        </p:nvSpPr>
        <p:spPr>
          <a:xfrm rot="10800000" flipV="1">
            <a:off x="7670800" y="2824927"/>
            <a:ext cx="3891280" cy="646331"/>
          </a:xfrm>
          <a:prstGeom prst="rect">
            <a:avLst/>
          </a:prstGeom>
          <a:noFill/>
        </p:spPr>
        <p:txBody>
          <a:bodyPr wrap="square">
            <a:spAutoFit/>
          </a:bodyPr>
          <a:lstStyle/>
          <a:p>
            <a:r>
              <a:rPr lang="en-IN" dirty="0"/>
              <a:t>Here you can see the price prediction which is best for 5 counties [zip codes].</a:t>
            </a:r>
          </a:p>
        </p:txBody>
      </p:sp>
    </p:spTree>
    <p:extLst>
      <p:ext uri="{BB962C8B-B14F-4D97-AF65-F5344CB8AC3E}">
        <p14:creationId xmlns:p14="http://schemas.microsoft.com/office/powerpoint/2010/main" val="1644779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7A5F-4D7F-F716-A10F-257BC319A2FE}"/>
              </a:ext>
            </a:extLst>
          </p:cNvPr>
          <p:cNvSpPr>
            <a:spLocks noGrp="1"/>
          </p:cNvSpPr>
          <p:nvPr>
            <p:ph type="title"/>
          </p:nvPr>
        </p:nvSpPr>
        <p:spPr>
          <a:xfrm>
            <a:off x="457200" y="668049"/>
            <a:ext cx="8696960" cy="1325563"/>
          </a:xfrm>
        </p:spPr>
        <p:txBody>
          <a:bodyPr>
            <a:normAutofit fontScale="90000"/>
          </a:bodyPr>
          <a:lstStyle/>
          <a:p>
            <a:br>
              <a:rPr lang="en-IN" sz="2400">
                <a:latin typeface="Times New Roman" panose="02020603050405020304" pitchFamily="18" charset="0"/>
                <a:cs typeface="Times New Roman" panose="02020603050405020304" pitchFamily="18" charset="0"/>
              </a:rPr>
            </a:br>
            <a:r>
              <a:rPr lang="en-IN" sz="3100" b="1">
                <a:latin typeface="Times New Roman" panose="02020603050405020304" pitchFamily="18" charset="0"/>
                <a:cs typeface="Times New Roman" panose="02020603050405020304" pitchFamily="18" charset="0"/>
              </a:rPr>
              <a:t>Prediction</a:t>
            </a:r>
            <a:br>
              <a:rPr lang="en-IN" sz="2400">
                <a:latin typeface="Times New Roman" panose="02020603050405020304" pitchFamily="18" charset="0"/>
                <a:cs typeface="Times New Roman" panose="02020603050405020304" pitchFamily="18" charset="0"/>
              </a:rPr>
            </a:br>
            <a:r>
              <a:rPr lang="en-IN" sz="2400">
                <a:latin typeface="Times New Roman" panose="02020603050405020304" pitchFamily="18" charset="0"/>
                <a:cs typeface="Times New Roman" panose="02020603050405020304" pitchFamily="18" charset="0"/>
              </a:rPr>
              <a:t>Here you can see the predictions based on the functions implemented which takes care of the 5 conditions to be best pace to invest .</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387D963-76BA-A7BC-8C32-CBAD9466F515}"/>
              </a:ext>
            </a:extLst>
          </p:cNvPr>
          <p:cNvPicPr>
            <a:picLocks noGrp="1" noChangeAspect="1"/>
          </p:cNvPicPr>
          <p:nvPr>
            <p:ph idx="1"/>
          </p:nvPr>
        </p:nvPicPr>
        <p:blipFill>
          <a:blip r:embed="rId2"/>
          <a:stretch>
            <a:fillRect/>
          </a:stretch>
        </p:blipFill>
        <p:spPr>
          <a:xfrm>
            <a:off x="718160" y="2152548"/>
            <a:ext cx="7163168" cy="3968954"/>
          </a:xfrm>
        </p:spPr>
      </p:pic>
    </p:spTree>
    <p:extLst>
      <p:ext uri="{BB962C8B-B14F-4D97-AF65-F5344CB8AC3E}">
        <p14:creationId xmlns:p14="http://schemas.microsoft.com/office/powerpoint/2010/main" val="152671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0B59-BF9E-A31D-7A17-8BF98E6C26AD}"/>
              </a:ext>
            </a:extLst>
          </p:cNvPr>
          <p:cNvSpPr>
            <a:spLocks noGrp="1"/>
          </p:cNvSpPr>
          <p:nvPr>
            <p:ph type="title"/>
          </p:nvPr>
        </p:nvSpPr>
        <p:spPr>
          <a:xfrm>
            <a:off x="132080" y="1"/>
            <a:ext cx="9519919" cy="2184400"/>
          </a:xfrm>
        </p:spPr>
        <p:txBody>
          <a:bodyPr>
            <a:normAutofit/>
          </a:bodyPr>
          <a:lstStyle/>
          <a:p>
            <a:r>
              <a:rPr lang="en-US" sz="2400" b="0" i="0" dirty="0">
                <a:solidFill>
                  <a:srgbClr val="FFFFFF"/>
                </a:solidFill>
                <a:effectLst/>
                <a:latin typeface="system-ui"/>
              </a:rPr>
              <a:t>We see some pretty strong potential in these regions! Particularly, Denver County has an estimated increase in average home value of over 0.4 million dollars! There also are 2 zip codes in Denver County with similar forecasted home values to each other, followed by 2 zip codes in Jefferson County.</a:t>
            </a:r>
            <a:br>
              <a:rPr lang="en-IN" sz="2400" dirty="0"/>
            </a:br>
            <a:endParaRPr lang="en-IN" sz="2400" dirty="0"/>
          </a:p>
        </p:txBody>
      </p:sp>
      <p:sp>
        <p:nvSpPr>
          <p:cNvPr id="3" name="Content Placeholder 2">
            <a:extLst>
              <a:ext uri="{FF2B5EF4-FFF2-40B4-BE49-F238E27FC236}">
                <a16:creationId xmlns:a16="http://schemas.microsoft.com/office/drawing/2014/main" id="{365B921A-0205-7C59-F9E5-460BEA4C20F7}"/>
              </a:ext>
            </a:extLst>
          </p:cNvPr>
          <p:cNvSpPr>
            <a:spLocks noGrp="1"/>
          </p:cNvSpPr>
          <p:nvPr>
            <p:ph idx="1"/>
          </p:nvPr>
        </p:nvSpPr>
        <p:spPr>
          <a:xfrm>
            <a:off x="1144003" y="4185920"/>
            <a:ext cx="1975117" cy="1604963"/>
          </a:xfrm>
        </p:spPr>
        <p:txBody>
          <a:bodyPr/>
          <a:lstStyle/>
          <a:p>
            <a:endParaRPr lang="en-IN" dirty="0"/>
          </a:p>
        </p:txBody>
      </p:sp>
      <p:pic>
        <p:nvPicPr>
          <p:cNvPr id="5" name="Picture 4">
            <a:extLst>
              <a:ext uri="{FF2B5EF4-FFF2-40B4-BE49-F238E27FC236}">
                <a16:creationId xmlns:a16="http://schemas.microsoft.com/office/drawing/2014/main" id="{828175F6-73D8-63EA-FDE7-9B86E4B3A939}"/>
              </a:ext>
            </a:extLst>
          </p:cNvPr>
          <p:cNvPicPr>
            <a:picLocks noChangeAspect="1"/>
          </p:cNvPicPr>
          <p:nvPr/>
        </p:nvPicPr>
        <p:blipFill>
          <a:blip r:embed="rId2"/>
          <a:stretch>
            <a:fillRect/>
          </a:stretch>
        </p:blipFill>
        <p:spPr>
          <a:xfrm>
            <a:off x="577681" y="2438400"/>
            <a:ext cx="7239436" cy="4236720"/>
          </a:xfrm>
          <a:prstGeom prst="rect">
            <a:avLst/>
          </a:prstGeom>
        </p:spPr>
      </p:pic>
      <p:sp>
        <p:nvSpPr>
          <p:cNvPr id="7" name="TextBox 6">
            <a:extLst>
              <a:ext uri="{FF2B5EF4-FFF2-40B4-BE49-F238E27FC236}">
                <a16:creationId xmlns:a16="http://schemas.microsoft.com/office/drawing/2014/main" id="{BD333D94-2025-0030-6F92-8946A4E4BC8C}"/>
              </a:ext>
            </a:extLst>
          </p:cNvPr>
          <p:cNvSpPr txBox="1"/>
          <p:nvPr/>
        </p:nvSpPr>
        <p:spPr>
          <a:xfrm>
            <a:off x="9093200" y="2851537"/>
            <a:ext cx="2712720" cy="830997"/>
          </a:xfrm>
          <a:prstGeom prst="rect">
            <a:avLst/>
          </a:prstGeom>
          <a:noFill/>
        </p:spPr>
        <p:txBody>
          <a:bodyPr wrap="square">
            <a:spAutoFit/>
          </a:bodyPr>
          <a:lstStyle/>
          <a:p>
            <a:r>
              <a:rPr lang="en-IN" sz="4800" b="1" i="0" dirty="0">
                <a:solidFill>
                  <a:srgbClr val="FFFFFF"/>
                </a:solidFill>
                <a:effectLst/>
                <a:latin typeface="system-ui"/>
              </a:rPr>
              <a:t>Analysis</a:t>
            </a:r>
            <a:endParaRPr lang="en-IN" sz="4800" b="1" dirty="0"/>
          </a:p>
        </p:txBody>
      </p:sp>
    </p:spTree>
    <p:extLst>
      <p:ext uri="{BB962C8B-B14F-4D97-AF65-F5344CB8AC3E}">
        <p14:creationId xmlns:p14="http://schemas.microsoft.com/office/powerpoint/2010/main" val="2147491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FA15-71B9-AB2A-8A2A-3E874CB6AEA3}"/>
              </a:ext>
            </a:extLst>
          </p:cNvPr>
          <p:cNvSpPr>
            <a:spLocks noGrp="1"/>
          </p:cNvSpPr>
          <p:nvPr>
            <p:ph type="title"/>
          </p:nvPr>
        </p:nvSpPr>
        <p:spPr/>
        <p:txBody>
          <a:bodyPr/>
          <a:lstStyle/>
          <a:p>
            <a:r>
              <a:rPr lang="en-IN" dirty="0"/>
              <a:t>Arima n </a:t>
            </a:r>
            <a:r>
              <a:rPr lang="en-IN" dirty="0" err="1"/>
              <a:t>Sarima</a:t>
            </a:r>
            <a:r>
              <a:rPr lang="en-IN" dirty="0"/>
              <a:t>(Advanced)</a:t>
            </a:r>
          </a:p>
        </p:txBody>
      </p:sp>
      <p:pic>
        <p:nvPicPr>
          <p:cNvPr id="5" name="Content Placeholder 4">
            <a:extLst>
              <a:ext uri="{FF2B5EF4-FFF2-40B4-BE49-F238E27FC236}">
                <a16:creationId xmlns:a16="http://schemas.microsoft.com/office/drawing/2014/main" id="{90B9F2A5-4128-20EC-4311-9F2580C8BFD6}"/>
              </a:ext>
            </a:extLst>
          </p:cNvPr>
          <p:cNvPicPr>
            <a:picLocks noGrp="1" noChangeAspect="1"/>
          </p:cNvPicPr>
          <p:nvPr>
            <p:ph idx="1"/>
          </p:nvPr>
        </p:nvPicPr>
        <p:blipFill>
          <a:blip r:embed="rId2"/>
          <a:stretch>
            <a:fillRect/>
          </a:stretch>
        </p:blipFill>
        <p:spPr>
          <a:xfrm>
            <a:off x="518160" y="2277066"/>
            <a:ext cx="4184865" cy="1708238"/>
          </a:xfrm>
        </p:spPr>
      </p:pic>
      <p:sp>
        <p:nvSpPr>
          <p:cNvPr id="7" name="TextBox 6">
            <a:extLst>
              <a:ext uri="{FF2B5EF4-FFF2-40B4-BE49-F238E27FC236}">
                <a16:creationId xmlns:a16="http://schemas.microsoft.com/office/drawing/2014/main" id="{B365053A-82ED-BCAB-363E-C316282660CD}"/>
              </a:ext>
            </a:extLst>
          </p:cNvPr>
          <p:cNvSpPr txBox="1"/>
          <p:nvPr/>
        </p:nvSpPr>
        <p:spPr>
          <a:xfrm>
            <a:off x="4917440" y="2808019"/>
            <a:ext cx="6096000" cy="646331"/>
          </a:xfrm>
          <a:prstGeom prst="rect">
            <a:avLst/>
          </a:prstGeom>
          <a:noFill/>
        </p:spPr>
        <p:txBody>
          <a:bodyPr wrap="square">
            <a:spAutoFit/>
          </a:bodyPr>
          <a:lstStyle/>
          <a:p>
            <a:r>
              <a:rPr lang="en-IN" dirty="0"/>
              <a:t>On using </a:t>
            </a:r>
            <a:r>
              <a:rPr lang="en-IN" dirty="0" err="1"/>
              <a:t>arima</a:t>
            </a:r>
            <a:r>
              <a:rPr lang="en-IN" dirty="0"/>
              <a:t> model these are the predictions of price  to improve this we use </a:t>
            </a:r>
            <a:r>
              <a:rPr lang="en-IN" dirty="0" err="1"/>
              <a:t>sarimax</a:t>
            </a:r>
            <a:endParaRPr lang="en-IN" dirty="0"/>
          </a:p>
        </p:txBody>
      </p:sp>
      <p:pic>
        <p:nvPicPr>
          <p:cNvPr id="9" name="Picture 8">
            <a:extLst>
              <a:ext uri="{FF2B5EF4-FFF2-40B4-BE49-F238E27FC236}">
                <a16:creationId xmlns:a16="http://schemas.microsoft.com/office/drawing/2014/main" id="{87DC9BA3-C5F3-B2F0-41FD-A3E0548A3A80}"/>
              </a:ext>
            </a:extLst>
          </p:cNvPr>
          <p:cNvPicPr>
            <a:picLocks noChangeAspect="1"/>
          </p:cNvPicPr>
          <p:nvPr/>
        </p:nvPicPr>
        <p:blipFill>
          <a:blip r:embed="rId3"/>
          <a:stretch>
            <a:fillRect/>
          </a:stretch>
        </p:blipFill>
        <p:spPr>
          <a:xfrm>
            <a:off x="4917440" y="4602623"/>
            <a:ext cx="6128065" cy="1816193"/>
          </a:xfrm>
          <a:prstGeom prst="rect">
            <a:avLst/>
          </a:prstGeom>
        </p:spPr>
      </p:pic>
      <p:sp>
        <p:nvSpPr>
          <p:cNvPr id="13" name="TextBox 12">
            <a:extLst>
              <a:ext uri="{FF2B5EF4-FFF2-40B4-BE49-F238E27FC236}">
                <a16:creationId xmlns:a16="http://schemas.microsoft.com/office/drawing/2014/main" id="{88681D55-61B9-79E7-9005-2F0B1DEC76DB}"/>
              </a:ext>
            </a:extLst>
          </p:cNvPr>
          <p:cNvSpPr txBox="1"/>
          <p:nvPr/>
        </p:nvSpPr>
        <p:spPr>
          <a:xfrm>
            <a:off x="451328" y="4864389"/>
            <a:ext cx="4703025" cy="646331"/>
          </a:xfrm>
          <a:prstGeom prst="rect">
            <a:avLst/>
          </a:prstGeom>
          <a:noFill/>
        </p:spPr>
        <p:txBody>
          <a:bodyPr wrap="square">
            <a:spAutoFit/>
          </a:bodyPr>
          <a:lstStyle/>
          <a:p>
            <a:r>
              <a:rPr lang="en-IN" dirty="0"/>
              <a:t>On using </a:t>
            </a:r>
            <a:r>
              <a:rPr lang="en-IN" dirty="0" err="1"/>
              <a:t>sarimax</a:t>
            </a:r>
            <a:r>
              <a:rPr lang="en-IN" dirty="0"/>
              <a:t> model these are the predictions of price and the improved </a:t>
            </a:r>
            <a:r>
              <a:rPr lang="en-IN" dirty="0" err="1"/>
              <a:t>rmse</a:t>
            </a:r>
            <a:r>
              <a:rPr lang="en-IN" dirty="0"/>
              <a:t>.</a:t>
            </a:r>
          </a:p>
        </p:txBody>
      </p:sp>
    </p:spTree>
    <p:extLst>
      <p:ext uri="{BB962C8B-B14F-4D97-AF65-F5344CB8AC3E}">
        <p14:creationId xmlns:p14="http://schemas.microsoft.com/office/powerpoint/2010/main" val="2318341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78327638-118C-4C92-8B25-88CB84275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A3FCA26A-9445-43DB-AABA-B26369E9F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559D14EE-54C0-4BBE-AFBC-2B9E68745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61815" cy="6861532"/>
            <a:chOff x="7739089" y="-3532"/>
            <a:chExt cx="4461815" cy="6861532"/>
          </a:xfrm>
        </p:grpSpPr>
        <p:sp>
          <p:nvSpPr>
            <p:cNvPr id="13" name="Oval 12">
              <a:extLst>
                <a:ext uri="{FF2B5EF4-FFF2-40B4-BE49-F238E27FC236}">
                  <a16:creationId xmlns:a16="http://schemas.microsoft.com/office/drawing/2014/main" id="{CC77C25A-1392-4083-AA98-942C206D1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6" name="Freeform: Shape 25">
              <a:extLst>
                <a:ext uri="{FF2B5EF4-FFF2-40B4-BE49-F238E27FC236}">
                  <a16:creationId xmlns:a16="http://schemas.microsoft.com/office/drawing/2014/main" id="{1D2D3FA5-5C78-4B45-BBD4-D2705781F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7" name="Freeform: Shape 26">
              <a:extLst>
                <a:ext uri="{FF2B5EF4-FFF2-40B4-BE49-F238E27FC236}">
                  <a16:creationId xmlns:a16="http://schemas.microsoft.com/office/drawing/2014/main" id="{44F1BAB4-EE43-4788-BACC-13BC3C870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4579"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28" name="Graphic 9">
              <a:extLst>
                <a:ext uri="{FF2B5EF4-FFF2-40B4-BE49-F238E27FC236}">
                  <a16:creationId xmlns:a16="http://schemas.microsoft.com/office/drawing/2014/main" id="{62B92385-4032-4E1F-B26D-A859A4609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29" name="Graphic 9">
              <a:extLst>
                <a:ext uri="{FF2B5EF4-FFF2-40B4-BE49-F238E27FC236}">
                  <a16:creationId xmlns:a16="http://schemas.microsoft.com/office/drawing/2014/main" id="{83CA1DB7-E85D-43DE-B0BD-6E852F6E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1792" y="168275"/>
              <a:ext cx="3499104" cy="349910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30" name="Texture">
            <a:extLst>
              <a:ext uri="{FF2B5EF4-FFF2-40B4-BE49-F238E27FC236}">
                <a16:creationId xmlns:a16="http://schemas.microsoft.com/office/drawing/2014/main" id="{D3EED676-C4D4-4702-A010-982A4AC61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D8448B1-66A2-B5DC-85E0-D8CCA244679F}"/>
              </a:ext>
            </a:extLst>
          </p:cNvPr>
          <p:cNvSpPr>
            <a:spLocks noGrp="1"/>
          </p:cNvSpPr>
          <p:nvPr>
            <p:ph type="title"/>
          </p:nvPr>
        </p:nvSpPr>
        <p:spPr>
          <a:xfrm>
            <a:off x="457201" y="668049"/>
            <a:ext cx="6984460" cy="520671"/>
          </a:xfrm>
        </p:spPr>
        <p:txBody>
          <a:bodyPr>
            <a:normAutofit fontScale="90000"/>
          </a:bodyPr>
          <a:lstStyle/>
          <a:p>
            <a:r>
              <a:rPr lang="en-IN" dirty="0"/>
              <a:t>Conclusions</a:t>
            </a:r>
          </a:p>
        </p:txBody>
      </p:sp>
      <p:sp>
        <p:nvSpPr>
          <p:cNvPr id="3" name="Content Placeholder 2">
            <a:extLst>
              <a:ext uri="{FF2B5EF4-FFF2-40B4-BE49-F238E27FC236}">
                <a16:creationId xmlns:a16="http://schemas.microsoft.com/office/drawing/2014/main" id="{ABCAD078-A54B-4B00-06CB-9444B8D9001E}"/>
              </a:ext>
            </a:extLst>
          </p:cNvPr>
          <p:cNvSpPr>
            <a:spLocks noGrp="1"/>
          </p:cNvSpPr>
          <p:nvPr>
            <p:ph idx="1"/>
          </p:nvPr>
        </p:nvSpPr>
        <p:spPr>
          <a:xfrm>
            <a:off x="0" y="1188720"/>
            <a:ext cx="8198487" cy="5455920"/>
          </a:xfrm>
        </p:spPr>
        <p:txBody>
          <a:bodyPr>
            <a:normAutofit fontScale="92500" lnSpcReduction="10000"/>
          </a:bodyPr>
          <a:lstStyle/>
          <a:p>
            <a:r>
              <a:rPr lang="en-IN" dirty="0"/>
              <a:t>One part of the problem is solved. </a:t>
            </a:r>
            <a:r>
              <a:rPr lang="en-US" dirty="0"/>
              <a:t>What are the top 5 best zip codes for us to invest in?</a:t>
            </a:r>
          </a:p>
          <a:p>
            <a:r>
              <a:rPr lang="en-US" dirty="0"/>
              <a:t>To qualify as one of the 'best' regions, the region must meet the following qualifications:</a:t>
            </a:r>
          </a:p>
          <a:p>
            <a:r>
              <a:rPr lang="en-US" dirty="0"/>
              <a:t>Have above average annual growth rate since the housing market recovered from the crisis (2012), and also have above average annual growth rate during the crisis (2007-2012)</a:t>
            </a:r>
          </a:p>
          <a:p>
            <a:r>
              <a:rPr lang="en-US" dirty="0"/>
              <a:t>Needs to have a 5yr average annual growth rate in the top 25% of the dataset</a:t>
            </a:r>
          </a:p>
          <a:p>
            <a:r>
              <a:rPr lang="en-US" dirty="0"/>
              <a:t>Needs to also have a 10 </a:t>
            </a:r>
            <a:r>
              <a:rPr lang="en-US" dirty="0" err="1"/>
              <a:t>yr</a:t>
            </a:r>
            <a:r>
              <a:rPr lang="en-US" dirty="0"/>
              <a:t> average annual growth rate in the top 25% of the dataset</a:t>
            </a:r>
          </a:p>
          <a:p>
            <a:r>
              <a:rPr lang="en-US" dirty="0"/>
              <a:t>Needs a narrow predicted interval width to ensure a more accurate forecasted value (interval width must be within 25% of the smallest interval widths</a:t>
            </a:r>
          </a:p>
          <a:p>
            <a:r>
              <a:rPr lang="en-US" dirty="0"/>
              <a:t>The maximum p-value must be less than alpha=.05 to ensure we are statistically significant and therefore a better performing region.</a:t>
            </a:r>
          </a:p>
          <a:p>
            <a:r>
              <a:rPr lang="en-US" dirty="0"/>
              <a:t>we combine </a:t>
            </a:r>
            <a:r>
              <a:rPr lang="en-US" dirty="0" err="1"/>
              <a:t>zillow</a:t>
            </a:r>
            <a:r>
              <a:rPr lang="en-US" dirty="0"/>
              <a:t> and </a:t>
            </a:r>
            <a:r>
              <a:rPr lang="en-US" dirty="0" err="1"/>
              <a:t>st.louis</a:t>
            </a:r>
            <a:r>
              <a:rPr lang="en-US" dirty="0"/>
              <a:t> datasets and obtain a merged dataset ,the merged data set is then trained with different machine learning models to obtain the accuracy .we perform this models to find the estimate value of house for the next quarter</a:t>
            </a:r>
            <a:endParaRPr lang="en-IN" dirty="0"/>
          </a:p>
        </p:txBody>
      </p:sp>
    </p:spTree>
    <p:extLst>
      <p:ext uri="{BB962C8B-B14F-4D97-AF65-F5344CB8AC3E}">
        <p14:creationId xmlns:p14="http://schemas.microsoft.com/office/powerpoint/2010/main" val="160640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EED-DD78-DE98-1E9B-D525DF7A3ECB}"/>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921CE05-330D-45CB-C535-64DA16021C49}"/>
              </a:ext>
            </a:extLst>
          </p:cNvPr>
          <p:cNvSpPr>
            <a:spLocks noGrp="1"/>
          </p:cNvSpPr>
          <p:nvPr>
            <p:ph idx="1"/>
          </p:nvPr>
        </p:nvSpPr>
        <p:spPr/>
        <p:txBody>
          <a:bodyPr/>
          <a:lstStyle/>
          <a:p>
            <a:r>
              <a:rPr lang="en-US" dirty="0"/>
              <a:t>The goal is to develop a robust and data-driven solution that leverages historical price data from Zillow to provide accurate property valuations. The solution should address the challenges faced by sellers, buyers, real estate professionals, and tenants, ultimately fostering a more transparent and efficient real estate ecosystem.</a:t>
            </a:r>
          </a:p>
          <a:p>
            <a:endParaRPr lang="en-US" dirty="0"/>
          </a:p>
          <a:p>
            <a:endParaRPr lang="en-US" dirty="0"/>
          </a:p>
          <a:p>
            <a:pPr marL="457200" indent="-457200">
              <a:buAutoNum type="arabicPeriod"/>
            </a:pPr>
            <a:endParaRPr lang="en-IN" dirty="0"/>
          </a:p>
        </p:txBody>
      </p:sp>
    </p:spTree>
    <p:extLst>
      <p:ext uri="{BB962C8B-B14F-4D97-AF65-F5344CB8AC3E}">
        <p14:creationId xmlns:p14="http://schemas.microsoft.com/office/powerpoint/2010/main" val="1921613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92FF-95EB-46FA-CB88-8C5814E3C056}"/>
              </a:ext>
            </a:extLst>
          </p:cNvPr>
          <p:cNvSpPr>
            <a:spLocks noGrp="1"/>
          </p:cNvSpPr>
          <p:nvPr>
            <p:ph type="title"/>
          </p:nvPr>
        </p:nvSpPr>
        <p:spPr/>
        <p:txBody>
          <a:bodyPr/>
          <a:lstStyle/>
          <a:p>
            <a:r>
              <a:rPr lang="en-IN" dirty="0"/>
              <a:t>Contributions</a:t>
            </a:r>
          </a:p>
        </p:txBody>
      </p:sp>
      <p:sp>
        <p:nvSpPr>
          <p:cNvPr id="3" name="Content Placeholder 2">
            <a:extLst>
              <a:ext uri="{FF2B5EF4-FFF2-40B4-BE49-F238E27FC236}">
                <a16:creationId xmlns:a16="http://schemas.microsoft.com/office/drawing/2014/main" id="{66CCD654-B62F-94C0-5CAB-A8A0DB5C31B2}"/>
              </a:ext>
            </a:extLst>
          </p:cNvPr>
          <p:cNvSpPr>
            <a:spLocks noGrp="1"/>
          </p:cNvSpPr>
          <p:nvPr>
            <p:ph idx="1"/>
          </p:nvPr>
        </p:nvSpPr>
        <p:spPr/>
        <p:txBody>
          <a:bodyPr/>
          <a:lstStyle/>
          <a:p>
            <a:r>
              <a:rPr lang="en-IN" dirty="0"/>
              <a:t>Contributions are clearly mentioned in the </a:t>
            </a:r>
            <a:r>
              <a:rPr lang="en-IN" dirty="0" err="1"/>
              <a:t>Jupyter</a:t>
            </a:r>
            <a:r>
              <a:rPr lang="en-IN" dirty="0"/>
              <a:t> notebook file and have given access to the </a:t>
            </a:r>
            <a:r>
              <a:rPr lang="en-IN" dirty="0" err="1"/>
              <a:t>github</a:t>
            </a:r>
            <a:r>
              <a:rPr lang="en-IN" dirty="0"/>
              <a:t> repository for verification.</a:t>
            </a:r>
          </a:p>
          <a:p>
            <a:endParaRPr lang="en-IN" dirty="0"/>
          </a:p>
        </p:txBody>
      </p:sp>
    </p:spTree>
    <p:extLst>
      <p:ext uri="{BB962C8B-B14F-4D97-AF65-F5344CB8AC3E}">
        <p14:creationId xmlns:p14="http://schemas.microsoft.com/office/powerpoint/2010/main" val="351752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Aerial view of a highway near the ocean">
            <a:extLst>
              <a:ext uri="{FF2B5EF4-FFF2-40B4-BE49-F238E27FC236}">
                <a16:creationId xmlns:a16="http://schemas.microsoft.com/office/drawing/2014/main" id="{B700B12B-8DEE-5973-0DE3-BB31F1FF5568}"/>
              </a:ext>
            </a:extLst>
          </p:cNvPr>
          <p:cNvPicPr>
            <a:picLocks noChangeAspect="1"/>
          </p:cNvPicPr>
          <p:nvPr/>
        </p:nvPicPr>
        <p:blipFill rotWithShape="1">
          <a:blip r:embed="rId3">
            <a:alphaModFix amt="60000"/>
          </a:blip>
          <a:srcRect t="11824" r="-1" b="13157"/>
          <a:stretch/>
        </p:blipFill>
        <p:spPr>
          <a:xfrm>
            <a:off x="20" y="10"/>
            <a:ext cx="12188921" cy="6857990"/>
          </a:xfrm>
          <a:prstGeom prst="rect">
            <a:avLst/>
          </a:prstGeom>
        </p:spPr>
      </p:pic>
      <p:sp>
        <p:nvSpPr>
          <p:cNvPr id="2" name="Title 1">
            <a:extLst>
              <a:ext uri="{FF2B5EF4-FFF2-40B4-BE49-F238E27FC236}">
                <a16:creationId xmlns:a16="http://schemas.microsoft.com/office/drawing/2014/main" id="{87148852-DBD9-CCF3-1ECC-419529072970}"/>
              </a:ext>
            </a:extLst>
          </p:cNvPr>
          <p:cNvSpPr>
            <a:spLocks noGrp="1"/>
          </p:cNvSpPr>
          <p:nvPr>
            <p:ph type="title"/>
          </p:nvPr>
        </p:nvSpPr>
        <p:spPr>
          <a:xfrm>
            <a:off x="394233" y="686020"/>
            <a:ext cx="8630138" cy="2742980"/>
          </a:xfrm>
        </p:spPr>
        <p:txBody>
          <a:bodyPr vert="horz" lIns="91440" tIns="45720" rIns="91440" bIns="45720" rtlCol="0" anchor="b">
            <a:normAutofit fontScale="90000"/>
          </a:bodyPr>
          <a:lstStyle/>
          <a:p>
            <a:r>
              <a:rPr lang="en-US" sz="6000" b="1" dirty="0">
                <a:solidFill>
                  <a:srgbClr val="FFFFFF"/>
                </a:solidFill>
                <a:latin typeface="Times New Roman" panose="02020603050405020304" pitchFamily="18" charset="0"/>
                <a:cs typeface="Times New Roman" panose="02020603050405020304" pitchFamily="18" charset="0"/>
              </a:rPr>
              <a:t> 			</a:t>
            </a:r>
            <a:r>
              <a:rPr lang="en-US" sz="6000" b="1">
                <a:solidFill>
                  <a:srgbClr val="FFFFFF"/>
                </a:solidFill>
                <a:latin typeface="Times New Roman" panose="02020603050405020304" pitchFamily="18" charset="0"/>
                <a:cs typeface="Times New Roman" panose="02020603050405020304" pitchFamily="18" charset="0"/>
              </a:rPr>
              <a:t>	</a:t>
            </a:r>
            <a:br>
              <a:rPr lang="en-US" sz="6000" b="1">
                <a:solidFill>
                  <a:srgbClr val="FFFFFF"/>
                </a:solidFill>
                <a:latin typeface="Times New Roman" panose="02020603050405020304" pitchFamily="18" charset="0"/>
                <a:cs typeface="Times New Roman" panose="02020603050405020304" pitchFamily="18" charset="0"/>
              </a:rPr>
            </a:br>
            <a:br>
              <a:rPr lang="en-US" sz="6000" b="1">
                <a:solidFill>
                  <a:srgbClr val="FFFFFF"/>
                </a:solidFill>
                <a:latin typeface="Times New Roman" panose="02020603050405020304" pitchFamily="18" charset="0"/>
                <a:cs typeface="Times New Roman" panose="02020603050405020304" pitchFamily="18" charset="0"/>
              </a:rPr>
            </a:br>
            <a:br>
              <a:rPr lang="en-US" sz="6000" b="1">
                <a:solidFill>
                  <a:srgbClr val="FFFFFF"/>
                </a:solidFill>
                <a:latin typeface="Times New Roman" panose="02020603050405020304" pitchFamily="18" charset="0"/>
                <a:cs typeface="Times New Roman" panose="02020603050405020304" pitchFamily="18" charset="0"/>
              </a:rPr>
            </a:br>
            <a:br>
              <a:rPr lang="en-US" sz="6000" b="1">
                <a:solidFill>
                  <a:srgbClr val="FFFFFF"/>
                </a:solidFill>
                <a:latin typeface="Times New Roman" panose="02020603050405020304" pitchFamily="18" charset="0"/>
                <a:cs typeface="Times New Roman" panose="02020603050405020304" pitchFamily="18" charset="0"/>
              </a:rPr>
            </a:br>
            <a:br>
              <a:rPr lang="en-US" sz="6000" b="1">
                <a:solidFill>
                  <a:srgbClr val="FFFFFF"/>
                </a:solidFill>
                <a:latin typeface="Times New Roman" panose="02020603050405020304" pitchFamily="18" charset="0"/>
                <a:cs typeface="Times New Roman" panose="02020603050405020304" pitchFamily="18" charset="0"/>
              </a:rPr>
            </a:br>
            <a:br>
              <a:rPr lang="en-US" sz="6000" b="1">
                <a:solidFill>
                  <a:srgbClr val="FFFFFF"/>
                </a:solidFill>
                <a:latin typeface="Times New Roman" panose="02020603050405020304" pitchFamily="18" charset="0"/>
                <a:cs typeface="Times New Roman" panose="02020603050405020304" pitchFamily="18" charset="0"/>
              </a:rPr>
            </a:br>
            <a:r>
              <a:rPr lang="en-US" sz="6000" b="1">
                <a:solidFill>
                  <a:srgbClr val="FFFFFF"/>
                </a:solidFill>
                <a:latin typeface="Times New Roman" panose="02020603050405020304" pitchFamily="18" charset="0"/>
                <a:cs typeface="Times New Roman" panose="02020603050405020304" pitchFamily="18" charset="0"/>
              </a:rPr>
              <a:t>				Thank </a:t>
            </a:r>
            <a:r>
              <a:rPr lang="en-US" sz="6000" b="1" dirty="0">
                <a:solidFill>
                  <a:srgbClr val="FFFFFF"/>
                </a:solidFill>
                <a:latin typeface="Times New Roman" panose="02020603050405020304" pitchFamily="18" charset="0"/>
                <a:cs typeface="Times New Roman" panose="02020603050405020304" pitchFamily="18" charset="0"/>
              </a:rPr>
              <a:t>You</a:t>
            </a:r>
          </a:p>
        </p:txBody>
      </p:sp>
      <p:grpSp>
        <p:nvGrpSpPr>
          <p:cNvPr id="24" name="Group 23">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5" name="Oval 24">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7" name="Freeform: Shape 26">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8" name="Freeform: Shape 27">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9"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17918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3" name="Group 3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4" name="Oval 3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Freeform: Shape 3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6" name="Freeform: Shape 3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7" name="Freeform: Shape 3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4"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6"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225A9B7-EC55-95E2-316F-AE791FB277BB}"/>
              </a:ext>
            </a:extLst>
          </p:cNvPr>
          <p:cNvSpPr>
            <a:spLocks noGrp="1"/>
          </p:cNvSpPr>
          <p:nvPr>
            <p:ph type="title"/>
          </p:nvPr>
        </p:nvSpPr>
        <p:spPr>
          <a:xfrm>
            <a:off x="457199" y="756521"/>
            <a:ext cx="6650967" cy="1780794"/>
          </a:xfrm>
        </p:spPr>
        <p:txBody>
          <a:bodyPr vert="horz" lIns="91440" tIns="45720" rIns="91440" bIns="45720" rtlCol="0" anchor="b">
            <a:normAutofit/>
          </a:bodyPr>
          <a:lstStyle/>
          <a:p>
            <a:r>
              <a:rPr lang="en-US" sz="5400" dirty="0"/>
              <a:t>Problem Statement</a:t>
            </a:r>
          </a:p>
        </p:txBody>
      </p:sp>
      <p:pic>
        <p:nvPicPr>
          <p:cNvPr id="5" name="Picture 4" descr="Many question marks on black background">
            <a:extLst>
              <a:ext uri="{FF2B5EF4-FFF2-40B4-BE49-F238E27FC236}">
                <a16:creationId xmlns:a16="http://schemas.microsoft.com/office/drawing/2014/main" id="{80A4A1A2-B930-E2B3-25D6-9A2CCEF3B15D}"/>
              </a:ext>
            </a:extLst>
          </p:cNvPr>
          <p:cNvPicPr>
            <a:picLocks noChangeAspect="1"/>
          </p:cNvPicPr>
          <p:nvPr/>
        </p:nvPicPr>
        <p:blipFill rotWithShape="1">
          <a:blip r:embed="rId3"/>
          <a:srcRect l="26753" r="2" b="2"/>
          <a:stretch/>
        </p:blipFill>
        <p:spPr>
          <a:xfrm>
            <a:off x="6089209" y="-2"/>
            <a:ext cx="6099743" cy="685800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
        <p:nvSpPr>
          <p:cNvPr id="6" name="TextBox 5">
            <a:extLst>
              <a:ext uri="{FF2B5EF4-FFF2-40B4-BE49-F238E27FC236}">
                <a16:creationId xmlns:a16="http://schemas.microsoft.com/office/drawing/2014/main" id="{16E65CEB-028E-0E3D-AFCC-9FA547DE53A6}"/>
              </a:ext>
            </a:extLst>
          </p:cNvPr>
          <p:cNvSpPr txBox="1"/>
          <p:nvPr/>
        </p:nvSpPr>
        <p:spPr>
          <a:xfrm>
            <a:off x="205716" y="2796695"/>
            <a:ext cx="7798468"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dynamic and competitive real estate market, stakeholders, including buyers, sellers, real estate professionals, and tenants, face significant challenges in accurately assessing the value of residential properties. Mispricing can have adverse consequences, leading to extended time on the market, lost opportunities, and financial losses. Reliable and precise property valuation is crucial for informed decision-making, effective negotiations, and optimizing outcomes for all parties involved.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t>Determine what are the 5 best zip codes to invest in and what are the forecasted 10 year average home values for each of these zip codes.</a:t>
            </a: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95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3" name="Group 22">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4" name="Oval 13">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6" name="Freeform: Shape 15">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87C3BE2-40EA-71E5-34F6-2BCE4C9936C4}"/>
              </a:ext>
            </a:extLst>
          </p:cNvPr>
          <p:cNvSpPr>
            <a:spLocks noGrp="1"/>
          </p:cNvSpPr>
          <p:nvPr>
            <p:ph type="title"/>
          </p:nvPr>
        </p:nvSpPr>
        <p:spPr>
          <a:xfrm>
            <a:off x="457200" y="668049"/>
            <a:ext cx="9484191" cy="1325563"/>
          </a:xfrm>
        </p:spPr>
        <p:txBody>
          <a:bodyPr>
            <a:normAutofit/>
          </a:bodyPr>
          <a:lstStyle/>
          <a:p>
            <a:r>
              <a:rPr lang="en-IN" dirty="0"/>
              <a:t>Changes in dataset </a:t>
            </a:r>
          </a:p>
        </p:txBody>
      </p:sp>
      <p:graphicFrame>
        <p:nvGraphicFramePr>
          <p:cNvPr id="26" name="Content Placeholder 2">
            <a:extLst>
              <a:ext uri="{FF2B5EF4-FFF2-40B4-BE49-F238E27FC236}">
                <a16:creationId xmlns:a16="http://schemas.microsoft.com/office/drawing/2014/main" id="{18F0DA3C-8C21-4E10-94D3-18ECAD14B4E3}"/>
              </a:ext>
            </a:extLst>
          </p:cNvPr>
          <p:cNvGraphicFramePr>
            <a:graphicFrameLocks noGrp="1"/>
          </p:cNvGraphicFramePr>
          <p:nvPr>
            <p:ph idx="1"/>
            <p:extLst>
              <p:ext uri="{D42A27DB-BD31-4B8C-83A1-F6EECF244321}">
                <p14:modId xmlns:p14="http://schemas.microsoft.com/office/powerpoint/2010/main" val="996268727"/>
              </p:ext>
            </p:extLst>
          </p:nvPr>
        </p:nvGraphicFramePr>
        <p:xfrm>
          <a:off x="457200" y="2097088"/>
          <a:ext cx="9484254"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37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5286-7C13-5292-BF99-DE5614CEAF98}"/>
              </a:ext>
            </a:extLst>
          </p:cNvPr>
          <p:cNvSpPr>
            <a:spLocks noGrp="1"/>
          </p:cNvSpPr>
          <p:nvPr>
            <p:ph type="title"/>
          </p:nvPr>
        </p:nvSpPr>
        <p:spPr>
          <a:xfrm>
            <a:off x="457201" y="668049"/>
            <a:ext cx="4799500" cy="1325563"/>
          </a:xfrm>
        </p:spPr>
        <p:txBody>
          <a:bodyPr>
            <a:normAutofit/>
          </a:bodyPr>
          <a:lstStyle/>
          <a:p>
            <a:r>
              <a:rPr lang="en-IN" sz="2400" dirty="0">
                <a:latin typeface="Times New Roman" panose="02020603050405020304" pitchFamily="18" charset="0"/>
                <a:cs typeface="Times New Roman" panose="02020603050405020304" pitchFamily="18" charset="0"/>
              </a:rPr>
              <a:t>This depicts home value around 2016-2023</a:t>
            </a:r>
          </a:p>
        </p:txBody>
      </p:sp>
      <p:sp>
        <p:nvSpPr>
          <p:cNvPr id="3" name="Content Placeholder 2">
            <a:extLst>
              <a:ext uri="{FF2B5EF4-FFF2-40B4-BE49-F238E27FC236}">
                <a16:creationId xmlns:a16="http://schemas.microsoft.com/office/drawing/2014/main" id="{4F6FD8E5-E287-0F9B-8223-55E5A5BCD119}"/>
              </a:ext>
            </a:extLst>
          </p:cNvPr>
          <p:cNvSpPr>
            <a:spLocks noGrp="1"/>
          </p:cNvSpPr>
          <p:nvPr>
            <p:ph idx="1"/>
          </p:nvPr>
        </p:nvSpPr>
        <p:spPr>
          <a:xfrm>
            <a:off x="457201" y="2096713"/>
            <a:ext cx="4799500" cy="4080250"/>
          </a:xfrm>
        </p:spPr>
        <p:txBody>
          <a:bodyPr/>
          <a:lstStyle/>
          <a:p>
            <a:pPr marL="0" indent="0">
              <a:buNone/>
            </a:pPr>
            <a:endParaRPr lang="en-IN" dirty="0"/>
          </a:p>
        </p:txBody>
      </p:sp>
      <p:pic>
        <p:nvPicPr>
          <p:cNvPr id="5" name="Picture 4">
            <a:extLst>
              <a:ext uri="{FF2B5EF4-FFF2-40B4-BE49-F238E27FC236}">
                <a16:creationId xmlns:a16="http://schemas.microsoft.com/office/drawing/2014/main" id="{BBDBC7C6-0DC6-2A9E-BD1D-8F412037FEE5}"/>
              </a:ext>
            </a:extLst>
          </p:cNvPr>
          <p:cNvPicPr>
            <a:picLocks noChangeAspect="1"/>
          </p:cNvPicPr>
          <p:nvPr/>
        </p:nvPicPr>
        <p:blipFill>
          <a:blip r:embed="rId2"/>
          <a:stretch>
            <a:fillRect/>
          </a:stretch>
        </p:blipFill>
        <p:spPr>
          <a:xfrm>
            <a:off x="457200" y="2096713"/>
            <a:ext cx="4799500" cy="3505380"/>
          </a:xfrm>
          <a:prstGeom prst="rect">
            <a:avLst/>
          </a:prstGeom>
        </p:spPr>
      </p:pic>
      <p:pic>
        <p:nvPicPr>
          <p:cNvPr id="7" name="Picture 6">
            <a:extLst>
              <a:ext uri="{FF2B5EF4-FFF2-40B4-BE49-F238E27FC236}">
                <a16:creationId xmlns:a16="http://schemas.microsoft.com/office/drawing/2014/main" id="{21B17A26-B6DA-F05A-7A71-DD3714251910}"/>
              </a:ext>
            </a:extLst>
          </p:cNvPr>
          <p:cNvPicPr>
            <a:picLocks noChangeAspect="1"/>
          </p:cNvPicPr>
          <p:nvPr/>
        </p:nvPicPr>
        <p:blipFill>
          <a:blip r:embed="rId3"/>
          <a:stretch>
            <a:fillRect/>
          </a:stretch>
        </p:blipFill>
        <p:spPr>
          <a:xfrm>
            <a:off x="5506720" y="2205238"/>
            <a:ext cx="6146799" cy="4080250"/>
          </a:xfrm>
          <a:prstGeom prst="rect">
            <a:avLst/>
          </a:prstGeom>
        </p:spPr>
      </p:pic>
      <p:sp>
        <p:nvSpPr>
          <p:cNvPr id="9" name="TextBox 8">
            <a:extLst>
              <a:ext uri="{FF2B5EF4-FFF2-40B4-BE49-F238E27FC236}">
                <a16:creationId xmlns:a16="http://schemas.microsoft.com/office/drawing/2014/main" id="{4C55D01B-D587-EA2D-9F90-231C7EAF4544}"/>
              </a:ext>
            </a:extLst>
          </p:cNvPr>
          <p:cNvSpPr txBox="1"/>
          <p:nvPr/>
        </p:nvSpPr>
        <p:spPr>
          <a:xfrm>
            <a:off x="5506720" y="886575"/>
            <a:ext cx="5845980" cy="1200329"/>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This contains the new dataset which covers the 1</a:t>
            </a:r>
            <a:r>
              <a:rPr lang="en-IN" sz="1800" baseline="30000" dirty="0">
                <a:latin typeface="Times New Roman" panose="02020603050405020304" pitchFamily="18" charset="0"/>
                <a:cs typeface="Times New Roman" panose="02020603050405020304" pitchFamily="18" charset="0"/>
              </a:rPr>
              <a:t>st</a:t>
            </a:r>
            <a:r>
              <a:rPr lang="en-IN" sz="1800" dirty="0">
                <a:latin typeface="Times New Roman" panose="02020603050405020304" pitchFamily="18" charset="0"/>
                <a:cs typeface="Times New Roman" panose="02020603050405020304" pitchFamily="18" charset="0"/>
              </a:rPr>
              <a:t> part of our project where the dataset is a combination of the official Zillow data set and the dataset from the </a:t>
            </a:r>
            <a:r>
              <a:rPr lang="en-IN" sz="1800" dirty="0" err="1">
                <a:latin typeface="Times New Roman" panose="02020603050405020304" pitchFamily="18" charset="0"/>
                <a:cs typeface="Times New Roman" panose="02020603050405020304" pitchFamily="18" charset="0"/>
              </a:rPr>
              <a:t>St.Louis</a:t>
            </a:r>
            <a:r>
              <a:rPr lang="en-IN" sz="1800" dirty="0">
                <a:latin typeface="Times New Roman" panose="02020603050405020304" pitchFamily="18" charset="0"/>
                <a:cs typeface="Times New Roman" panose="02020603050405020304" pitchFamily="18" charset="0"/>
              </a:rPr>
              <a:t> Federal Reserve portal.</a:t>
            </a:r>
            <a:endParaRPr lang="en-IN" dirty="0"/>
          </a:p>
        </p:txBody>
      </p:sp>
    </p:spTree>
    <p:extLst>
      <p:ext uri="{BB962C8B-B14F-4D97-AF65-F5344CB8AC3E}">
        <p14:creationId xmlns:p14="http://schemas.microsoft.com/office/powerpoint/2010/main" val="297613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7"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09"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26AC129-13AE-B2AB-A72D-99302BDC48A0}"/>
              </a:ext>
            </a:extLst>
          </p:cNvPr>
          <p:cNvSpPr>
            <a:spLocks noGrp="1"/>
          </p:cNvSpPr>
          <p:nvPr>
            <p:ph type="title"/>
          </p:nvPr>
        </p:nvSpPr>
        <p:spPr>
          <a:xfrm>
            <a:off x="457200" y="668049"/>
            <a:ext cx="11187316" cy="1325563"/>
          </a:xfrm>
        </p:spPr>
        <p:txBody>
          <a:bodyPr>
            <a:normAutofit/>
          </a:bodyPr>
          <a:lstStyle/>
          <a:p>
            <a:r>
              <a:rPr lang="en-IN"/>
              <a:t>Preprocessing data</a:t>
            </a:r>
          </a:p>
        </p:txBody>
      </p:sp>
      <p:graphicFrame>
        <p:nvGraphicFramePr>
          <p:cNvPr id="101" name="Content Placeholder 2">
            <a:extLst>
              <a:ext uri="{FF2B5EF4-FFF2-40B4-BE49-F238E27FC236}">
                <a16:creationId xmlns:a16="http://schemas.microsoft.com/office/drawing/2014/main" id="{3539F6CC-20A6-A154-3279-B15E600EFB23}"/>
              </a:ext>
            </a:extLst>
          </p:cNvPr>
          <p:cNvGraphicFramePr>
            <a:graphicFrameLocks noGrp="1"/>
          </p:cNvGraphicFramePr>
          <p:nvPr>
            <p:ph idx="1"/>
            <p:extLst>
              <p:ext uri="{D42A27DB-BD31-4B8C-83A1-F6EECF244321}">
                <p14:modId xmlns:p14="http://schemas.microsoft.com/office/powerpoint/2010/main" val="2523730733"/>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729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6"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8" name="Group 47">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9" name="Oval 48">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Freeform: Shape 49">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51" name="Freeform: Shape 50">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52" name="Freeform: Shape 51">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53"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55"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59"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38" name="Picture 37" descr="Graph on document with pen">
            <a:extLst>
              <a:ext uri="{FF2B5EF4-FFF2-40B4-BE49-F238E27FC236}">
                <a16:creationId xmlns:a16="http://schemas.microsoft.com/office/drawing/2014/main" id="{0CF03A3A-C8FF-FB60-C82F-AD6AF34077C6}"/>
              </a:ext>
            </a:extLst>
          </p:cNvPr>
          <p:cNvPicPr>
            <a:picLocks noChangeAspect="1"/>
          </p:cNvPicPr>
          <p:nvPr/>
        </p:nvPicPr>
        <p:blipFill rotWithShape="1">
          <a:blip r:embed="rId3">
            <a:alphaModFix/>
          </a:blip>
          <a:srcRect t="1405" r="-1" b="14304"/>
          <a:stretch/>
        </p:blipFill>
        <p:spPr>
          <a:xfrm>
            <a:off x="1530" y="10"/>
            <a:ext cx="12188941" cy="6857990"/>
          </a:xfrm>
          <a:prstGeom prst="rect">
            <a:avLst/>
          </a:prstGeom>
        </p:spPr>
      </p:pic>
      <p:sp>
        <p:nvSpPr>
          <p:cNvPr id="61" name="Rectangle 60">
            <a:extLst>
              <a:ext uri="{FF2B5EF4-FFF2-40B4-BE49-F238E27FC236}">
                <a16:creationId xmlns:a16="http://schemas.microsoft.com/office/drawing/2014/main" id="{ED029D64-BBDD-43FA-92CF-C6BF51514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ame 62">
            <a:extLst>
              <a:ext uri="{FF2B5EF4-FFF2-40B4-BE49-F238E27FC236}">
                <a16:creationId xmlns:a16="http://schemas.microsoft.com/office/drawing/2014/main" id="{DF862680-7FF3-4F94-B3EC-A17BECACF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5" y="0"/>
            <a:ext cx="12188190" cy="6875141"/>
          </a:xfrm>
          <a:prstGeom prst="frame">
            <a:avLst>
              <a:gd name="adj1" fmla="val 9075"/>
            </a:avLst>
          </a:prstGeom>
          <a:solidFill>
            <a:schemeClr val="bg2"/>
          </a:solidFill>
          <a:ln w="9525" cap="flat">
            <a:noFill/>
            <a:prstDash val="solid"/>
            <a:miter/>
          </a:ln>
        </p:spPr>
        <p:txBody>
          <a:bodyPr rtlCol="0" anchor="ctr"/>
          <a:lstStyle/>
          <a:p>
            <a:endParaRPr lang="en-US"/>
          </a:p>
        </p:txBody>
      </p:sp>
      <p:sp>
        <p:nvSpPr>
          <p:cNvPr id="65" name="Frame 64">
            <a:extLst>
              <a:ext uri="{FF2B5EF4-FFF2-40B4-BE49-F238E27FC236}">
                <a16:creationId xmlns:a16="http://schemas.microsoft.com/office/drawing/2014/main" id="{E579D572-0B2B-49CD-A3A7-BE6B3FD44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5" y="0"/>
            <a:ext cx="12194205" cy="6875141"/>
          </a:xfrm>
          <a:prstGeom prst="frame">
            <a:avLst>
              <a:gd name="adj1" fmla="val 9075"/>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2" name="Title 1">
            <a:extLst>
              <a:ext uri="{FF2B5EF4-FFF2-40B4-BE49-F238E27FC236}">
                <a16:creationId xmlns:a16="http://schemas.microsoft.com/office/drawing/2014/main" id="{3DECF49D-22B1-6C42-01B9-5E19A0F96F6D}"/>
              </a:ext>
            </a:extLst>
          </p:cNvPr>
          <p:cNvSpPr>
            <a:spLocks noGrp="1"/>
          </p:cNvSpPr>
          <p:nvPr>
            <p:ph type="title"/>
          </p:nvPr>
        </p:nvSpPr>
        <p:spPr>
          <a:xfrm>
            <a:off x="1095090" y="1122363"/>
            <a:ext cx="4150390" cy="2387600"/>
          </a:xfrm>
        </p:spPr>
        <p:txBody>
          <a:bodyPr vert="horz" lIns="91440" tIns="45720" rIns="91440" bIns="45720" rtlCol="0" anchor="b">
            <a:normAutofit/>
          </a:bodyPr>
          <a:lstStyle/>
          <a:p>
            <a:r>
              <a:rPr lang="en-US" sz="5400" dirty="0">
                <a:solidFill>
                  <a:srgbClr val="FFFFFF"/>
                </a:solidFill>
              </a:rPr>
              <a:t>Visualizations</a:t>
            </a:r>
          </a:p>
        </p:txBody>
      </p:sp>
      <p:grpSp>
        <p:nvGrpSpPr>
          <p:cNvPr id="79" name="Group 78">
            <a:extLst>
              <a:ext uri="{FF2B5EF4-FFF2-40B4-BE49-F238E27FC236}">
                <a16:creationId xmlns:a16="http://schemas.microsoft.com/office/drawing/2014/main" id="{85615CD2-01A9-44A9-8364-A8B932AF18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80" name="Oval 79">
              <a:extLst>
                <a:ext uri="{FF2B5EF4-FFF2-40B4-BE49-F238E27FC236}">
                  <a16:creationId xmlns:a16="http://schemas.microsoft.com/office/drawing/2014/main" id="{A1BC4001-247E-4353-B6CE-DE2878132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47841841-5F39-40CA-B1EF-A532C6C01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82" name="Freeform: Shape 81">
              <a:extLst>
                <a:ext uri="{FF2B5EF4-FFF2-40B4-BE49-F238E27FC236}">
                  <a16:creationId xmlns:a16="http://schemas.microsoft.com/office/drawing/2014/main" id="{806EDE1F-CD1C-4367-B2F5-48297FD5D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83" name="Graphic 9">
              <a:extLst>
                <a:ext uri="{FF2B5EF4-FFF2-40B4-BE49-F238E27FC236}">
                  <a16:creationId xmlns:a16="http://schemas.microsoft.com/office/drawing/2014/main" id="{C719AE17-F824-4E30-8BCD-539517496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4" name="Graphic 9">
              <a:extLst>
                <a:ext uri="{FF2B5EF4-FFF2-40B4-BE49-F238E27FC236}">
                  <a16:creationId xmlns:a16="http://schemas.microsoft.com/office/drawing/2014/main" id="{8F20A2C8-A4D8-4C36-A82C-D7468AA8A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F5404724-1B75-49DB-B99E-4C231BD2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2A8DD2EE-FA3F-4FF6-AF06-507EFA45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3BCC1B3A-8609-46CF-8864-FB2F60E79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50" y="3759056"/>
            <a:ext cx="12211115" cy="3100791"/>
            <a:chOff x="-7750" y="3759056"/>
            <a:chExt cx="12211115" cy="3100791"/>
          </a:xfrm>
        </p:grpSpPr>
        <p:sp>
          <p:nvSpPr>
            <p:cNvPr id="26" name="Graphic 18">
              <a:extLst>
                <a:ext uri="{FF2B5EF4-FFF2-40B4-BE49-F238E27FC236}">
                  <a16:creationId xmlns:a16="http://schemas.microsoft.com/office/drawing/2014/main" id="{E4F3FF17-5E9E-4BAD-A98F-899318B96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90360" y="3942525"/>
              <a:ext cx="1619244" cy="2467813"/>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5F8DA39C-70FD-4027-902C-3BAA96403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750" y="3759056"/>
              <a:ext cx="3100791" cy="310079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28" name="Oval 27">
              <a:extLst>
                <a:ext uri="{FF2B5EF4-FFF2-40B4-BE49-F238E27FC236}">
                  <a16:creationId xmlns:a16="http://schemas.microsoft.com/office/drawing/2014/main" id="{811993F1-3674-4774-9D44-D29C20D33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3295" y="4014948"/>
              <a:ext cx="511015" cy="513182"/>
            </a:xfrm>
            <a:prstGeom prst="ellipse">
              <a:avLst/>
            </a:prstGeom>
            <a:solidFill>
              <a:schemeClr val="accent1">
                <a:lumMod val="60000"/>
                <a:lumOff val="40000"/>
              </a:schemeClr>
            </a:solidFill>
            <a:ln w="9331" cap="flat">
              <a:noFill/>
              <a:prstDash val="solid"/>
              <a:miter/>
            </a:ln>
          </p:spPr>
          <p:txBody>
            <a:bodyPr rtlCol="0" anchor="ctr"/>
            <a:lstStyle/>
            <a:p>
              <a:endParaRPr lang="en-US" dirty="0">
                <a:solidFill>
                  <a:schemeClr val="tx1"/>
                </a:solidFill>
              </a:endParaRPr>
            </a:p>
          </p:txBody>
        </p:sp>
        <p:sp>
          <p:nvSpPr>
            <p:cNvPr id="29" name="Oval 28">
              <a:extLst>
                <a:ext uri="{FF2B5EF4-FFF2-40B4-BE49-F238E27FC236}">
                  <a16:creationId xmlns:a16="http://schemas.microsoft.com/office/drawing/2014/main" id="{ED051B56-304B-4E18-A7A6-A26C29E1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9546" y="4421992"/>
              <a:ext cx="212276" cy="2122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Graphic 9">
              <a:extLst>
                <a:ext uri="{FF2B5EF4-FFF2-40B4-BE49-F238E27FC236}">
                  <a16:creationId xmlns:a16="http://schemas.microsoft.com/office/drawing/2014/main" id="{FAD76E7E-E581-4B45-938A-CF9B06C49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66038" y="3795475"/>
              <a:ext cx="2281987" cy="228198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1">
                  <a:lumMod val="5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022A43EA-C9EC-4EF3-A994-6C6DE845C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3411" y="4030194"/>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40000"/>
                  <a:lumOff val="6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32" name="Graphic 9">
              <a:extLst>
                <a:ext uri="{FF2B5EF4-FFF2-40B4-BE49-F238E27FC236}">
                  <a16:creationId xmlns:a16="http://schemas.microsoft.com/office/drawing/2014/main" id="{FD113AB0-8BCC-47FD-9613-23B5DA129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029575" y="3817817"/>
              <a:ext cx="3036177" cy="303617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33" name="Graphic 9">
              <a:extLst>
                <a:ext uri="{FF2B5EF4-FFF2-40B4-BE49-F238E27FC236}">
                  <a16:creationId xmlns:a16="http://schemas.microsoft.com/office/drawing/2014/main" id="{85EC6479-EA64-49DA-97C3-FFEC69EB0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192339" y="3965010"/>
              <a:ext cx="2710066" cy="271006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10F1ADF2-FE01-4AE6-A295-A39ED97DE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5869" y="6210300"/>
              <a:ext cx="2163589" cy="645194"/>
            </a:xfrm>
            <a:custGeom>
              <a:avLst/>
              <a:gdLst>
                <a:gd name="connsiteX0" fmla="*/ 1024272 w 2163589"/>
                <a:gd name="connsiteY0" fmla="*/ 0 h 645194"/>
                <a:gd name="connsiteX1" fmla="*/ 2163589 w 2163589"/>
                <a:gd name="connsiteY1" fmla="*/ 0 h 645194"/>
                <a:gd name="connsiteX2" fmla="*/ 2163589 w 2163589"/>
                <a:gd name="connsiteY2" fmla="*/ 645194 h 645194"/>
                <a:gd name="connsiteX3" fmla="*/ 0 w 2163589"/>
                <a:gd name="connsiteY3" fmla="*/ 645194 h 645194"/>
                <a:gd name="connsiteX4" fmla="*/ 76751 w 2163589"/>
                <a:gd name="connsiteY4" fmla="*/ 503789 h 645194"/>
                <a:gd name="connsiteX5" fmla="*/ 1024272 w 2163589"/>
                <a:gd name="connsiteY5" fmla="*/ 0 h 64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3589" h="645194">
                  <a:moveTo>
                    <a:pt x="1024272" y="0"/>
                  </a:moveTo>
                  <a:lnTo>
                    <a:pt x="2163589" y="0"/>
                  </a:lnTo>
                  <a:lnTo>
                    <a:pt x="2163589" y="645194"/>
                  </a:lnTo>
                  <a:lnTo>
                    <a:pt x="0" y="645194"/>
                  </a:lnTo>
                  <a:lnTo>
                    <a:pt x="76751" y="503789"/>
                  </a:lnTo>
                  <a:cubicBezTo>
                    <a:pt x="282096" y="199838"/>
                    <a:pt x="629843" y="0"/>
                    <a:pt x="1024272"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36" name="Texture">
            <a:extLst>
              <a:ext uri="{FF2B5EF4-FFF2-40B4-BE49-F238E27FC236}">
                <a16:creationId xmlns:a16="http://schemas.microsoft.com/office/drawing/2014/main" id="{043A5B13-5691-4583-8441-C0C019945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BF7319C-9F1C-8AC1-A7F9-B10E4461D9BC}"/>
              </a:ext>
            </a:extLst>
          </p:cNvPr>
          <p:cNvSpPr>
            <a:spLocks noGrp="1"/>
          </p:cNvSpPr>
          <p:nvPr>
            <p:ph type="title"/>
          </p:nvPr>
        </p:nvSpPr>
        <p:spPr>
          <a:xfrm>
            <a:off x="457200" y="647700"/>
            <a:ext cx="11033759" cy="924528"/>
          </a:xfrm>
        </p:spPr>
        <p:txBody>
          <a:bodyPr vert="horz" lIns="91440" tIns="45720" rIns="91440" bIns="45720" rtlCol="0" anchor="ctr">
            <a:noAutofit/>
          </a:bodyPr>
          <a:lstStyle/>
          <a:p>
            <a:r>
              <a:rPr lang="en-US" sz="1800" dirty="0">
                <a:latin typeface="Times New Roman" panose="02020603050405020304" pitchFamily="18" charset="0"/>
                <a:cs typeface="Times New Roman" panose="02020603050405020304" pitchFamily="18" charset="0"/>
              </a:rPr>
              <a:t>This </a:t>
            </a:r>
            <a:r>
              <a:rPr lang="en-US" sz="1800" dirty="0" err="1">
                <a:latin typeface="Times New Roman" panose="02020603050405020304" pitchFamily="18" charset="0"/>
                <a:cs typeface="Times New Roman" panose="02020603050405020304" pitchFamily="18" charset="0"/>
              </a:rPr>
              <a:t>reperesents</a:t>
            </a:r>
            <a:r>
              <a:rPr lang="en-US" sz="1800" dirty="0">
                <a:latin typeface="Times New Roman" panose="02020603050405020304" pitchFamily="18" charset="0"/>
                <a:cs typeface="Times New Roman" panose="02020603050405020304" pitchFamily="18" charset="0"/>
              </a:rPr>
              <a:t> the information of the Zillow dataset in a geographical manner which clearly displays the amount of data that Zillow has in different states around the states.[</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 intensity has significance]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[High intensity  </a:t>
            </a:r>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more number of zip codes in that state/area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Lesse</a:t>
            </a:r>
            <a:r>
              <a:rPr lang="en-US" sz="1800" dirty="0">
                <a:latin typeface="Times New Roman" panose="02020603050405020304" pitchFamily="18" charset="0"/>
                <a:cs typeface="Times New Roman" panose="02020603050405020304" pitchFamily="18" charset="0"/>
              </a:rPr>
              <a:t> intensity </a:t>
            </a:r>
            <a:r>
              <a:rPr lang="en-US" sz="1800" dirty="0">
                <a:latin typeface="Times New Roman" panose="02020603050405020304" pitchFamily="18" charset="0"/>
                <a:cs typeface="Times New Roman" panose="02020603050405020304" pitchFamily="18" charset="0"/>
                <a:sym typeface="Wingdings" panose="05000000000000000000" pitchFamily="2" charset="2"/>
              </a:rPr>
              <a:t>  less number of zip codes in that state/area</a:t>
            </a:r>
            <a:r>
              <a:rPr lang="en-US" sz="1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A8EB2E9C-DB5D-E5DD-0FF1-B95F983A8E1A}"/>
              </a:ext>
            </a:extLst>
          </p:cNvPr>
          <p:cNvPicPr>
            <a:picLocks noChangeAspect="1"/>
          </p:cNvPicPr>
          <p:nvPr/>
        </p:nvPicPr>
        <p:blipFill>
          <a:blip r:embed="rId3"/>
          <a:stretch>
            <a:fillRect/>
          </a:stretch>
        </p:blipFill>
        <p:spPr>
          <a:xfrm>
            <a:off x="552205" y="1925034"/>
            <a:ext cx="7795486" cy="4693010"/>
          </a:xfrm>
          <a:prstGeom prst="rect">
            <a:avLst/>
          </a:prstGeom>
        </p:spPr>
      </p:pic>
      <p:sp>
        <p:nvSpPr>
          <p:cNvPr id="11" name="TextBox 10">
            <a:extLst>
              <a:ext uri="{FF2B5EF4-FFF2-40B4-BE49-F238E27FC236}">
                <a16:creationId xmlns:a16="http://schemas.microsoft.com/office/drawing/2014/main" id="{0EE5EE57-F280-65EA-CA10-23F85471676A}"/>
              </a:ext>
            </a:extLst>
          </p:cNvPr>
          <p:cNvSpPr txBox="1"/>
          <p:nvPr/>
        </p:nvSpPr>
        <p:spPr>
          <a:xfrm>
            <a:off x="8385871" y="2551837"/>
            <a:ext cx="3817493" cy="461665"/>
          </a:xfrm>
          <a:prstGeom prst="rect">
            <a:avLst/>
          </a:prstGeom>
          <a:noFill/>
        </p:spPr>
        <p:txBody>
          <a:bodyPr wrap="square">
            <a:spAutoFit/>
          </a:bodyPr>
          <a:lstStyle/>
          <a:p>
            <a:r>
              <a:rPr lang="en-IN" sz="2400" b="1" dirty="0"/>
              <a:t>Geographical plot</a:t>
            </a:r>
          </a:p>
        </p:txBody>
      </p:sp>
    </p:spTree>
    <p:extLst>
      <p:ext uri="{BB962C8B-B14F-4D97-AF65-F5344CB8AC3E}">
        <p14:creationId xmlns:p14="http://schemas.microsoft.com/office/powerpoint/2010/main" val="3498193892"/>
      </p:ext>
    </p:extLst>
  </p:cSld>
  <p:clrMapOvr>
    <a:masterClrMapping/>
  </p:clrMapOvr>
</p:sld>
</file>

<file path=ppt/theme/theme1.xml><?xml version="1.0" encoding="utf-8"?>
<a:theme xmlns:a="http://schemas.openxmlformats.org/drawingml/2006/main" name="TropicVTI">
  <a:themeElements>
    <a:clrScheme name="AnalogousFromLightSeedRightStep">
      <a:dk1>
        <a:srgbClr val="000000"/>
      </a:dk1>
      <a:lt1>
        <a:srgbClr val="FFFFFF"/>
      </a:lt1>
      <a:dk2>
        <a:srgbClr val="242C41"/>
      </a:dk2>
      <a:lt2>
        <a:srgbClr val="E8E2E2"/>
      </a:lt2>
      <a:accent1>
        <a:srgbClr val="80A9A9"/>
      </a:accent1>
      <a:accent2>
        <a:srgbClr val="7FA1BA"/>
      </a:accent2>
      <a:accent3>
        <a:srgbClr val="969EC6"/>
      </a:accent3>
      <a:accent4>
        <a:srgbClr val="8E7FBA"/>
      </a:accent4>
      <a:accent5>
        <a:srgbClr val="B696C6"/>
      </a:accent5>
      <a:accent6>
        <a:srgbClr val="BA7FB5"/>
      </a:accent6>
      <a:hlink>
        <a:srgbClr val="AE6A69"/>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689</TotalTime>
  <Words>1887</Words>
  <Application>Microsoft Office PowerPoint</Application>
  <PresentationFormat>Widescreen</PresentationFormat>
  <Paragraphs>86</Paragraphs>
  <Slides>31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31</vt:i4>
      </vt:variant>
      <vt:variant>
        <vt:lpstr>Custom Shows</vt:lpstr>
      </vt:variant>
      <vt:variant>
        <vt:i4>1</vt:i4>
      </vt:variant>
    </vt:vector>
  </HeadingPairs>
  <TitlesOfParts>
    <vt:vector size="38" baseType="lpstr">
      <vt:lpstr>Arial</vt:lpstr>
      <vt:lpstr>Average</vt:lpstr>
      <vt:lpstr>Gill Sans Nova</vt:lpstr>
      <vt:lpstr>system-ui</vt:lpstr>
      <vt:lpstr>Times New Roman</vt:lpstr>
      <vt:lpstr>TropicVTI</vt:lpstr>
      <vt:lpstr>Real Estate Price Prediction</vt:lpstr>
      <vt:lpstr>Team Members</vt:lpstr>
      <vt:lpstr>Objective</vt:lpstr>
      <vt:lpstr>Problem Statement</vt:lpstr>
      <vt:lpstr>Changes in dataset </vt:lpstr>
      <vt:lpstr>This depicts home value around 2016-2023</vt:lpstr>
      <vt:lpstr>Preprocessing data</vt:lpstr>
      <vt:lpstr>Visualizations</vt:lpstr>
      <vt:lpstr>This reperesents the information of the Zillow dataset in a geographical manner which clearly displays the amount of data that Zillow has in different states around the states.[Colour intensity has significance] [High intensity   more number of zip codes in that state/area ] [Lesse intensity   less number of zip codes in that state/area] </vt:lpstr>
      <vt:lpstr>This depicts median house price of data around the year 2018</vt:lpstr>
      <vt:lpstr>Scatter Plot</vt:lpstr>
      <vt:lpstr>Box Plot</vt:lpstr>
      <vt:lpstr>Line Plot</vt:lpstr>
      <vt:lpstr>Box Plot</vt:lpstr>
      <vt:lpstr>Statistical analysis of house prices over 20 years data.</vt:lpstr>
      <vt:lpstr>It looks like many of the states with the highest growth rates in recent years actually had some of the worst growth rates during the housing crisis.   [Green colour box plot shows variation pf prices during the price drop which is 2007-2012 ] [Pink colour box plot represents the growing phase of house prices which is 2012-2023]</vt:lpstr>
      <vt:lpstr>Bar graph  for checking growth around different states in U.S.A On a total level, Texas has the most growth regions, followed by Colorado and Miami. Let's now see which states have the most growth regions compared to the total number of regions in each state.</vt:lpstr>
      <vt:lpstr>Correlation  This will be helpful later for checking if there are any relations between variables across time series </vt:lpstr>
      <vt:lpstr>Models for price prediction</vt:lpstr>
      <vt:lpstr>Random Forest Classifier</vt:lpstr>
      <vt:lpstr>Random Forest Regressor</vt:lpstr>
      <vt:lpstr>Linear Regression Model </vt:lpstr>
      <vt:lpstr>ARIMA MODEL for predicting best zip code to invest money in  * Determine what are the 5 best zip codes to invest in and what are the  forecasted 10 year average home values for each of these zip codes. * These predictions are done on training the model. * For zip code being best it should be following the below conditions. * Have above average annual growth rate since the housing market recovered from the crisis (2012), and also have above average annual growth rate during the crisis (2007-2012) * Needs to have a 5yr average annual growth rate in the top 25% of the dataset * Needs to also have a 10 yr average annual growth rate in the top 25% of the dataset * Needs a narrow predicted interval width to ensure a more accurate forecasted value ( interval width must be within 25% of the smallest interval widths * The maximum p-value must be less than alpha=.05 to ensure we are statistically significant and therefore a better performing region.</vt:lpstr>
      <vt:lpstr>Modifying data</vt:lpstr>
      <vt:lpstr>Here you can see the price prediction </vt:lpstr>
      <vt:lpstr> Prediction Here you can see the predictions based on the functions implemented which takes care of the 5 conditions to be best pace to invest .</vt:lpstr>
      <vt:lpstr>We see some pretty strong potential in these regions! Particularly, Denver County has an estimated increase in average home value of over 0.4 million dollars! There also are 2 zip codes in Denver County with similar forecasted home values to each other, followed by 2 zip codes in Jefferson County. </vt:lpstr>
      <vt:lpstr>Arima n Sarima(Advanced)</vt:lpstr>
      <vt:lpstr>Conclusions</vt:lpstr>
      <vt:lpstr>Contributions</vt:lpstr>
      <vt:lpstr>               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uday voora</dc:creator>
  <cp:lastModifiedBy>uday voora</cp:lastModifiedBy>
  <cp:revision>15</cp:revision>
  <dcterms:created xsi:type="dcterms:W3CDTF">2023-11-27T23:08:36Z</dcterms:created>
  <dcterms:modified xsi:type="dcterms:W3CDTF">2023-11-30T17:26:45Z</dcterms:modified>
</cp:coreProperties>
</file>