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6" r:id="rId7"/>
    <p:sldId id="263" r:id="rId8"/>
    <p:sldId id="264" r:id="rId9"/>
    <p:sldId id="265" r:id="rId10"/>
    <p:sldId id="259" r:id="rId11"/>
  </p:sldIdLst>
  <p:sldSz cx="12192000" cy="6858000"/>
  <p:notesSz cx="6858000" cy="9144000"/>
  <p:embeddedFontLst>
    <p:embeddedFont>
      <p:font typeface="Arial Rounded MT Bold" panose="020F0704030504030204" pitchFamily="34" charset="0"/>
      <p:regular r:id="rId13"/>
    </p:embeddedFon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88490"/>
            <a:ext cx="12190815" cy="6769510"/>
          </a:xfrm>
          <a:prstGeom prst="rect">
            <a:avLst/>
          </a:prstGeom>
          <a:noFill/>
          <a:ln>
            <a:noFill/>
          </a:ln>
        </p:spPr>
      </p:pic>
      <p:sp>
        <p:nvSpPr>
          <p:cNvPr id="99" name="Google Shape;99;p1"/>
          <p:cNvSpPr txBox="1"/>
          <p:nvPr/>
        </p:nvSpPr>
        <p:spPr>
          <a:xfrm>
            <a:off x="2472904" y="3668825"/>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0" i="0" u="none" strike="noStrike" cap="none" dirty="0">
                <a:solidFill>
                  <a:schemeClr val="dk1"/>
                </a:solidFill>
                <a:latin typeface="Arial Rounded MT Bold" panose="020F0704030504030204" pitchFamily="34" charset="0"/>
                <a:ea typeface="Calibri"/>
                <a:cs typeface="Calibri"/>
                <a:sym typeface="Calibri"/>
              </a:rPr>
              <a:t>EDA-AMCAT DATA ANALYSIS</a:t>
            </a:r>
            <a:endParaRPr sz="28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9992" y="1348333"/>
            <a:ext cx="11178885" cy="341627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endParaRPr lang="en-US" sz="1800" dirty="0">
              <a:latin typeface="Arial Rounded MT Bold" panose="020F0704030504030204" pitchFamily="34" charset="0"/>
            </a:endParaRPr>
          </a:p>
          <a:p>
            <a:pPr marL="285750" indent="-285750">
              <a:buFont typeface="Arial" panose="020B0604020202020204" pitchFamily="34" charset="0"/>
              <a:buChar char="•"/>
            </a:pPr>
            <a:r>
              <a:rPr lang="en-US" sz="1800" dirty="0">
                <a:latin typeface="+mn-lt"/>
              </a:rPr>
              <a:t>I’m Charan Voore pursuing  B.Tech branch Computer Science and Artificial Intelligence &amp; Machine Learning.</a:t>
            </a:r>
          </a:p>
          <a:p>
            <a:endParaRPr lang="en-US" sz="1800" dirty="0">
              <a:latin typeface="+mn-lt"/>
            </a:endParaRPr>
          </a:p>
          <a:p>
            <a:pPr marL="285750" indent="-285750">
              <a:buFont typeface="Arial" panose="020B0604020202020204" pitchFamily="34" charset="0"/>
              <a:buChar char="•"/>
            </a:pPr>
            <a:r>
              <a:rPr lang="en-US" sz="1800" dirty="0">
                <a:latin typeface="+mn-lt"/>
              </a:rPr>
              <a:t>Data Science combines analytical skills with creativity to uncover insights from data. It’s all about making informed decisions and solving real-world problems. The ability to analyze patterns, predict trends, and visualize information can significantly impact various fields, from healthcare to </a:t>
            </a:r>
            <a:r>
              <a:rPr lang="en-US" sz="1800" dirty="0" err="1">
                <a:latin typeface="+mn-lt"/>
              </a:rPr>
              <a:t>finance.Hence</a:t>
            </a:r>
            <a:r>
              <a:rPr lang="en-US" sz="1800" dirty="0">
                <a:latin typeface="+mn-lt"/>
              </a:rPr>
              <a:t>, the constant evolution of tools and techniques keeps things exciting and challenging! </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err="1">
                <a:latin typeface="+mn-lt"/>
              </a:rPr>
              <a:t>GitHub:https</a:t>
            </a:r>
            <a:r>
              <a:rPr lang="en-US" sz="1800" dirty="0">
                <a:latin typeface="+mn-lt"/>
              </a:rPr>
              <a:t>://github.com/</a:t>
            </a:r>
            <a:r>
              <a:rPr lang="en-US" sz="1800" dirty="0" err="1">
                <a:latin typeface="+mn-lt"/>
              </a:rPr>
              <a:t>VooreCharan</a:t>
            </a:r>
            <a:endParaRPr lang="en-US" sz="1800" dirty="0">
              <a:latin typeface="Arial Rounded MT Bold" panose="020F0704030504030204" pitchFamily="34" charset="0"/>
            </a:endParaRPr>
          </a:p>
          <a:p>
            <a:pPr marL="285750" indent="-285750">
              <a:buFont typeface="Arial" panose="020B0604020202020204" pitchFamily="34" charset="0"/>
              <a:buChar char="•"/>
            </a:pPr>
            <a:endParaRPr lang="en-IN" sz="1800" dirty="0">
              <a:latin typeface="Arial Rounded MT Bold" panose="020F0704030504030204" pitchFamily="34" charset="0"/>
            </a:endParaRPr>
          </a:p>
          <a:p>
            <a:pPr marL="285750" marR="0" lvl="0" indent="-285750" algn="l" rtl="0">
              <a:spcBef>
                <a:spcPts val="0"/>
              </a:spcBef>
              <a:spcAft>
                <a:spcPts val="0"/>
              </a:spcAft>
              <a:buClr>
                <a:schemeClr val="dk1"/>
              </a:buClr>
              <a:buSzPts val="1800"/>
              <a:buFont typeface="Arial"/>
              <a:buChar char="•"/>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8628CF-21D7-D165-9438-AA785B44A63C}"/>
              </a:ext>
            </a:extLst>
          </p:cNvPr>
          <p:cNvSpPr txBox="1"/>
          <p:nvPr/>
        </p:nvSpPr>
        <p:spPr>
          <a:xfrm>
            <a:off x="904568" y="629202"/>
            <a:ext cx="6096000" cy="486287"/>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
                <a:srgbClr val="FF0000"/>
              </a:buClr>
              <a:buSzPts val="3200"/>
              <a:buFont typeface="Lato Black"/>
              <a:buNone/>
              <a:tabLst/>
              <a:defRPr/>
            </a:pPr>
            <a:r>
              <a:rPr kumimoji="0" lang="en-US"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rPr>
              <a:t>Description of Data Set</a:t>
            </a:r>
            <a:endParaRPr kumimoji="0" lang="en-IN"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endParaRPr>
          </a:p>
        </p:txBody>
      </p:sp>
      <p:sp>
        <p:nvSpPr>
          <p:cNvPr id="9" name="TextBox 8">
            <a:extLst>
              <a:ext uri="{FF2B5EF4-FFF2-40B4-BE49-F238E27FC236}">
                <a16:creationId xmlns:a16="http://schemas.microsoft.com/office/drawing/2014/main" id="{276F8929-447E-6849-91C3-22E260680350}"/>
              </a:ext>
            </a:extLst>
          </p:cNvPr>
          <p:cNvSpPr txBox="1"/>
          <p:nvPr/>
        </p:nvSpPr>
        <p:spPr>
          <a:xfrm>
            <a:off x="904568" y="1582994"/>
            <a:ext cx="10530347" cy="4062651"/>
          </a:xfrm>
          <a:prstGeom prst="rect">
            <a:avLst/>
          </a:prstGeom>
          <a:noFill/>
        </p:spPr>
        <p:txBody>
          <a:bodyPr wrap="square">
            <a:spAutoFit/>
          </a:bodyPr>
          <a:lstStyle/>
          <a:p>
            <a:r>
              <a:rPr lang="en-US" sz="1800" dirty="0"/>
              <a:t>This dataset focuses on the employment outcomes of engineering graduates, containing around </a:t>
            </a:r>
            <a:r>
              <a:rPr lang="en-US" sz="1800" b="1" dirty="0"/>
              <a:t>4,000 data points</a:t>
            </a:r>
            <a:r>
              <a:rPr lang="en-US" sz="1800" dirty="0"/>
              <a:t> and </a:t>
            </a:r>
            <a:r>
              <a:rPr lang="en-US" sz="1800" b="1" dirty="0"/>
              <a:t>40 independent variables</a:t>
            </a:r>
            <a:r>
              <a:rPr lang="en-US" sz="1800" dirty="0"/>
              <a:t>.</a:t>
            </a:r>
          </a:p>
          <a:p>
            <a:pPr marL="285750" indent="-285750">
              <a:buFont typeface="Arial" panose="020B0604020202020204" pitchFamily="34" charset="0"/>
              <a:buChar char="•"/>
            </a:pPr>
            <a:r>
              <a:rPr lang="en-US" sz="1800" b="1" dirty="0"/>
              <a:t>Dependent Variables:</a:t>
            </a:r>
            <a:endParaRPr lang="en-US" sz="1800" dirty="0"/>
          </a:p>
          <a:p>
            <a:pPr marL="742950" lvl="1" indent="-285750">
              <a:buFont typeface="Arial" panose="020B0604020202020204" pitchFamily="34" charset="0"/>
              <a:buChar char="•"/>
            </a:pPr>
            <a:r>
              <a:rPr lang="en-US" sz="1800" b="1" dirty="0"/>
              <a:t>Salary:</a:t>
            </a:r>
            <a:r>
              <a:rPr lang="en-US" sz="1800" dirty="0"/>
              <a:t> Annual earnings of graduates.</a:t>
            </a:r>
          </a:p>
          <a:p>
            <a:pPr marL="742950" lvl="1" indent="-285750">
              <a:buFont typeface="Arial" panose="020B0604020202020204" pitchFamily="34" charset="0"/>
              <a:buChar char="•"/>
            </a:pPr>
            <a:r>
              <a:rPr lang="en-US" sz="1800" b="1" dirty="0"/>
              <a:t>Job Titles:</a:t>
            </a:r>
            <a:r>
              <a:rPr lang="en-US" sz="1800" dirty="0"/>
              <a:t> Roles secured by graduates.</a:t>
            </a:r>
          </a:p>
          <a:p>
            <a:pPr marL="742950" lvl="1" indent="-285750">
              <a:buFont typeface="Arial" panose="020B0604020202020204" pitchFamily="34" charset="0"/>
              <a:buChar char="•"/>
            </a:pPr>
            <a:r>
              <a:rPr lang="en-US" sz="1800" b="1" dirty="0"/>
              <a:t>Job Locations:</a:t>
            </a:r>
            <a:r>
              <a:rPr lang="en-US" sz="1800" dirty="0"/>
              <a:t> Geographic areas of employment.</a:t>
            </a:r>
          </a:p>
          <a:p>
            <a:pPr marL="457200" lvl="1"/>
            <a:endParaRPr lang="en-US" sz="1800" dirty="0"/>
          </a:p>
          <a:p>
            <a:pPr marL="285750" indent="-285750">
              <a:buFont typeface="Arial" panose="020B0604020202020204" pitchFamily="34" charset="0"/>
              <a:buChar char="•"/>
            </a:pPr>
            <a:r>
              <a:rPr lang="en-IN" sz="1800" b="1" dirty="0"/>
              <a:t>Independent Variables:</a:t>
            </a:r>
            <a:endParaRPr lang="en-IN" sz="1800" dirty="0"/>
          </a:p>
          <a:p>
            <a:r>
              <a:rPr lang="en-IN" sz="1800" dirty="0"/>
              <a:t>Standardized scores in:</a:t>
            </a:r>
          </a:p>
          <a:p>
            <a:pPr marL="742950" lvl="1" indent="-285750">
              <a:buFont typeface="Arial" panose="020B0604020202020204" pitchFamily="34" charset="0"/>
              <a:buChar char="•"/>
            </a:pPr>
            <a:r>
              <a:rPr lang="en-IN" sz="1800" b="1" dirty="0"/>
              <a:t>Cognitive Skills:</a:t>
            </a:r>
            <a:r>
              <a:rPr lang="en-IN" sz="1800" dirty="0"/>
              <a:t> Problem-solving and analytical abilities.</a:t>
            </a:r>
          </a:p>
          <a:p>
            <a:pPr marL="742950" lvl="1" indent="-285750">
              <a:buFont typeface="Arial" panose="020B0604020202020204" pitchFamily="34" charset="0"/>
              <a:buChar char="•"/>
            </a:pPr>
            <a:r>
              <a:rPr lang="en-IN" sz="1800" b="1" dirty="0"/>
              <a:t>Technical Skills:</a:t>
            </a:r>
            <a:r>
              <a:rPr lang="en-IN" sz="1800" dirty="0"/>
              <a:t> Engineering-specific knowledge.</a:t>
            </a:r>
          </a:p>
          <a:p>
            <a:pPr marL="742950" lvl="1" indent="-285750">
              <a:buFont typeface="Arial" panose="020B0604020202020204" pitchFamily="34" charset="0"/>
              <a:buChar char="•"/>
            </a:pPr>
            <a:r>
              <a:rPr lang="en-IN" sz="1800" b="1" dirty="0"/>
              <a:t>Personality Skills:</a:t>
            </a:r>
            <a:r>
              <a:rPr lang="en-IN" sz="1800" dirty="0"/>
              <a:t> Interpersonal and adaptability traits.</a:t>
            </a:r>
          </a:p>
          <a:p>
            <a:pPr>
              <a:buFont typeface="Arial" panose="020B0604020202020204" pitchFamily="34" charset="0"/>
              <a:buChar char="•"/>
            </a:pPr>
            <a:r>
              <a:rPr lang="en-IN" sz="1800" dirty="0"/>
              <a:t>Both </a:t>
            </a:r>
            <a:r>
              <a:rPr lang="en-IN" sz="1800" b="1" dirty="0"/>
              <a:t>continuous</a:t>
            </a:r>
            <a:r>
              <a:rPr lang="en-IN" sz="1800" dirty="0"/>
              <a:t> (e.g., scores) and </a:t>
            </a:r>
            <a:r>
              <a:rPr lang="en-IN" sz="1800" b="1" dirty="0"/>
              <a:t>categorical</a:t>
            </a:r>
            <a:r>
              <a:rPr lang="en-IN" sz="1800" dirty="0"/>
              <a:t> (e.g., gender, specialization) data.</a:t>
            </a:r>
          </a:p>
          <a:p>
            <a:endParaRPr lang="en-IN" sz="2400" dirty="0"/>
          </a:p>
        </p:txBody>
      </p:sp>
    </p:spTree>
    <p:extLst>
      <p:ext uri="{BB962C8B-B14F-4D97-AF65-F5344CB8AC3E}">
        <p14:creationId xmlns:p14="http://schemas.microsoft.com/office/powerpoint/2010/main" val="411393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60F5E5-11FD-4DD3-9708-E02414581407}"/>
              </a:ext>
            </a:extLst>
          </p:cNvPr>
          <p:cNvSpPr txBox="1"/>
          <p:nvPr/>
        </p:nvSpPr>
        <p:spPr>
          <a:xfrm>
            <a:off x="776748" y="818741"/>
            <a:ext cx="6096000" cy="486287"/>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
                <a:srgbClr val="FF0000"/>
              </a:buClr>
              <a:buSzPts val="3200"/>
              <a:buFont typeface="Lato Black"/>
              <a:buNone/>
              <a:tabLst/>
              <a:defRPr/>
            </a:pPr>
            <a:r>
              <a:rPr kumimoji="0" lang="en-US"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rPr>
              <a:t>Problem Statement</a:t>
            </a:r>
            <a:endParaRPr kumimoji="0" lang="en-IN"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endParaRPr>
          </a:p>
        </p:txBody>
      </p:sp>
      <p:sp>
        <p:nvSpPr>
          <p:cNvPr id="6" name="TextBox 5">
            <a:extLst>
              <a:ext uri="{FF2B5EF4-FFF2-40B4-BE49-F238E27FC236}">
                <a16:creationId xmlns:a16="http://schemas.microsoft.com/office/drawing/2014/main" id="{1628494A-8DEA-7EA1-C8BD-1EAFA52D1F00}"/>
              </a:ext>
            </a:extLst>
          </p:cNvPr>
          <p:cNvSpPr txBox="1"/>
          <p:nvPr/>
        </p:nvSpPr>
        <p:spPr>
          <a:xfrm>
            <a:off x="914401" y="1818968"/>
            <a:ext cx="9606116" cy="4247317"/>
          </a:xfrm>
          <a:prstGeom prst="rect">
            <a:avLst/>
          </a:prstGeom>
          <a:noFill/>
        </p:spPr>
        <p:txBody>
          <a:bodyPr wrap="square" rtlCol="0">
            <a:spAutoFit/>
          </a:bodyPr>
          <a:lstStyle/>
          <a:p>
            <a:r>
              <a:rPr lang="en-US" sz="2000" dirty="0"/>
              <a:t>The main idea of the project of EDA –AMCAT Data Analysis :</a:t>
            </a:r>
          </a:p>
          <a:p>
            <a:pPr marL="285750" indent="-285750">
              <a:buFont typeface="Arial" panose="020B0604020202020204" pitchFamily="34" charset="0"/>
              <a:buChar char="•"/>
            </a:pPr>
            <a:r>
              <a:rPr lang="en-US" sz="2000" dirty="0"/>
              <a:t>To remove the null values and replace the values by mean and mode.</a:t>
            </a:r>
          </a:p>
          <a:p>
            <a:pPr marL="285750" indent="-285750">
              <a:buFont typeface="Arial" panose="020B0604020202020204" pitchFamily="34" charset="0"/>
              <a:buChar char="•"/>
            </a:pPr>
            <a:r>
              <a:rPr lang="en-US" sz="2000" dirty="0"/>
              <a:t>Find the outliers of the data.</a:t>
            </a:r>
          </a:p>
          <a:p>
            <a:pPr marL="285750" indent="-28575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Univariate Analysis </a:t>
            </a:r>
            <a:r>
              <a:rPr lang="en-US" sz="2000" dirty="0">
                <a:latin typeface="Arial" panose="020B0604020202020204" pitchFamily="34" charset="0"/>
              </a:rPr>
              <a:t>are to covert data into </a:t>
            </a:r>
            <a:r>
              <a:rPr lang="en-US" sz="2000" b="0" i="0" u="none" strike="noStrike" dirty="0">
                <a:solidFill>
                  <a:srgbClr val="000000"/>
                </a:solidFill>
                <a:effectLst/>
                <a:latin typeface="Arial" panose="020B0604020202020204" pitchFamily="34" charset="0"/>
              </a:rPr>
              <a:t>PDF, Histograms, Boxplots, Count plots, etc..</a:t>
            </a:r>
            <a:r>
              <a:rPr lang="en-US" sz="2000" dirty="0"/>
              <a:t> </a:t>
            </a:r>
            <a:r>
              <a:rPr lang="en-US" sz="2000" dirty="0">
                <a:latin typeface="Arial" panose="020B0604020202020204" pitchFamily="34" charset="0"/>
              </a:rPr>
              <a:t>u</a:t>
            </a:r>
            <a:r>
              <a:rPr lang="en-US" sz="2000" b="0" i="0" u="none" strike="noStrike" dirty="0">
                <a:solidFill>
                  <a:srgbClr val="000000"/>
                </a:solidFill>
                <a:effectLst/>
                <a:latin typeface="Arial" panose="020B0604020202020204" pitchFamily="34" charset="0"/>
              </a:rPr>
              <a:t>nderstand the probability and frequency distribution of each numerical column </a:t>
            </a:r>
            <a:r>
              <a:rPr lang="en-US" sz="2000" dirty="0">
                <a:latin typeface="Arial" panose="020B0604020202020204" pitchFamily="34" charset="0"/>
              </a:rPr>
              <a:t>u</a:t>
            </a:r>
            <a:r>
              <a:rPr lang="en-US" sz="2000" b="0" i="0" u="none" strike="noStrike" dirty="0">
                <a:solidFill>
                  <a:srgbClr val="000000"/>
                </a:solidFill>
                <a:effectLst/>
                <a:latin typeface="Arial" panose="020B0604020202020204" pitchFamily="34" charset="0"/>
              </a:rPr>
              <a:t>nderstand the frequency distribution of each categorical Variable/Column</a:t>
            </a:r>
          </a:p>
          <a:p>
            <a:pPr marL="285750" indent="-285750">
              <a:buFont typeface="Arial" panose="020B0604020202020204" pitchFamily="34" charset="0"/>
              <a:buChar char="•"/>
            </a:pPr>
            <a:r>
              <a:rPr lang="en-IN" sz="2000" b="0" i="0" u="none" strike="noStrike" dirty="0">
                <a:solidFill>
                  <a:srgbClr val="000000"/>
                </a:solidFill>
                <a:effectLst/>
                <a:latin typeface="Arial" panose="020B0604020202020204" pitchFamily="34" charset="0"/>
              </a:rPr>
              <a:t>Bivariate Analysis describe and detailed </a:t>
            </a:r>
            <a:r>
              <a:rPr lang="en-IN" sz="2000" dirty="0">
                <a:latin typeface="Arial" panose="020B0604020202020204" pitchFamily="34" charset="0"/>
              </a:rPr>
              <a:t>to</a:t>
            </a:r>
            <a:r>
              <a:rPr lang="en-IN" sz="2000" b="0" i="0" u="none" strike="noStrike" dirty="0">
                <a:solidFill>
                  <a:srgbClr val="000000"/>
                </a:solidFill>
                <a:effectLst/>
                <a:latin typeface="Arial" panose="020B0604020202020204" pitchFamily="34" charset="0"/>
              </a:rPr>
              <a:t> relationships between numerical columns using Scatter plots, hex bin plots, pair plots, etc. Identify the patterns between categorical and numerical columns using swarm plot, boxplot, bar plot, etc. .Identify relationships between categorical and categorical columns using stacked bar plots.</a:t>
            </a:r>
          </a:p>
          <a:p>
            <a:pPr marL="285750" indent="-285750">
              <a:buFont typeface="Arial" panose="020B0604020202020204" pitchFamily="34" charset="0"/>
              <a:buChar char="•"/>
            </a:pPr>
            <a:endParaRPr lang="en-US" sz="16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6314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1DB62F-0DEF-3048-2AF8-61BD495C3430}"/>
              </a:ext>
            </a:extLst>
          </p:cNvPr>
          <p:cNvSpPr txBox="1"/>
          <p:nvPr/>
        </p:nvSpPr>
        <p:spPr>
          <a:xfrm>
            <a:off x="1052052" y="671257"/>
            <a:ext cx="6096000" cy="486287"/>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
                <a:srgbClr val="FF0000"/>
              </a:buClr>
              <a:buSzPts val="3200"/>
              <a:buFont typeface="Lato Black"/>
              <a:buNone/>
              <a:tabLst/>
              <a:defRPr/>
            </a:pPr>
            <a:r>
              <a:rPr kumimoji="0" lang="en-US"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rPr>
              <a:t>Univariate Analysis</a:t>
            </a:r>
            <a:endParaRPr kumimoji="0" lang="en-IN"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endParaRPr>
          </a:p>
        </p:txBody>
      </p:sp>
      <p:pic>
        <p:nvPicPr>
          <p:cNvPr id="15" name="Picture 14">
            <a:extLst>
              <a:ext uri="{FF2B5EF4-FFF2-40B4-BE49-F238E27FC236}">
                <a16:creationId xmlns:a16="http://schemas.microsoft.com/office/drawing/2014/main" id="{1E979E3B-5CBA-01DA-93DE-896BD506DDB9}"/>
              </a:ext>
            </a:extLst>
          </p:cNvPr>
          <p:cNvPicPr>
            <a:picLocks noChangeAspect="1"/>
          </p:cNvPicPr>
          <p:nvPr/>
        </p:nvPicPr>
        <p:blipFill>
          <a:blip r:embed="rId2"/>
          <a:stretch>
            <a:fillRect/>
          </a:stretch>
        </p:blipFill>
        <p:spPr>
          <a:xfrm>
            <a:off x="1286875" y="1384336"/>
            <a:ext cx="4226205" cy="1899638"/>
          </a:xfrm>
          <a:prstGeom prst="rect">
            <a:avLst/>
          </a:prstGeom>
        </p:spPr>
      </p:pic>
      <p:pic>
        <p:nvPicPr>
          <p:cNvPr id="17" name="Picture 16">
            <a:extLst>
              <a:ext uri="{FF2B5EF4-FFF2-40B4-BE49-F238E27FC236}">
                <a16:creationId xmlns:a16="http://schemas.microsoft.com/office/drawing/2014/main" id="{C0BD57D2-BAE5-4DED-9B85-B5F1962CAA15}"/>
              </a:ext>
            </a:extLst>
          </p:cNvPr>
          <p:cNvPicPr>
            <a:picLocks noChangeAspect="1"/>
          </p:cNvPicPr>
          <p:nvPr/>
        </p:nvPicPr>
        <p:blipFill>
          <a:blip r:embed="rId3"/>
          <a:stretch>
            <a:fillRect/>
          </a:stretch>
        </p:blipFill>
        <p:spPr>
          <a:xfrm>
            <a:off x="6095999" y="1199839"/>
            <a:ext cx="4648849" cy="2229161"/>
          </a:xfrm>
          <a:prstGeom prst="rect">
            <a:avLst/>
          </a:prstGeom>
        </p:spPr>
      </p:pic>
      <p:pic>
        <p:nvPicPr>
          <p:cNvPr id="19" name="Picture 18">
            <a:extLst>
              <a:ext uri="{FF2B5EF4-FFF2-40B4-BE49-F238E27FC236}">
                <a16:creationId xmlns:a16="http://schemas.microsoft.com/office/drawing/2014/main" id="{DCBFC5CB-6D91-908B-D799-A683B11F3733}"/>
              </a:ext>
            </a:extLst>
          </p:cNvPr>
          <p:cNvPicPr>
            <a:picLocks noChangeAspect="1"/>
          </p:cNvPicPr>
          <p:nvPr/>
        </p:nvPicPr>
        <p:blipFill>
          <a:blip r:embed="rId4"/>
          <a:stretch>
            <a:fillRect/>
          </a:stretch>
        </p:blipFill>
        <p:spPr>
          <a:xfrm>
            <a:off x="521356" y="3972492"/>
            <a:ext cx="5299341" cy="2308821"/>
          </a:xfrm>
          <a:prstGeom prst="rect">
            <a:avLst/>
          </a:prstGeom>
        </p:spPr>
      </p:pic>
      <p:pic>
        <p:nvPicPr>
          <p:cNvPr id="23" name="Picture 22">
            <a:extLst>
              <a:ext uri="{FF2B5EF4-FFF2-40B4-BE49-F238E27FC236}">
                <a16:creationId xmlns:a16="http://schemas.microsoft.com/office/drawing/2014/main" id="{CE59024D-61C3-9811-7E2A-AEF90C7CE577}"/>
              </a:ext>
            </a:extLst>
          </p:cNvPr>
          <p:cNvPicPr>
            <a:picLocks noChangeAspect="1"/>
          </p:cNvPicPr>
          <p:nvPr/>
        </p:nvPicPr>
        <p:blipFill>
          <a:blip r:embed="rId5"/>
          <a:stretch>
            <a:fillRect/>
          </a:stretch>
        </p:blipFill>
        <p:spPr>
          <a:xfrm>
            <a:off x="6371304" y="3972492"/>
            <a:ext cx="4827637" cy="2227768"/>
          </a:xfrm>
          <a:prstGeom prst="rect">
            <a:avLst/>
          </a:prstGeom>
        </p:spPr>
      </p:pic>
    </p:spTree>
    <p:extLst>
      <p:ext uri="{BB962C8B-B14F-4D97-AF65-F5344CB8AC3E}">
        <p14:creationId xmlns:p14="http://schemas.microsoft.com/office/powerpoint/2010/main" val="266992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10C270-3596-59CD-AE34-61466DC05FB7}"/>
              </a:ext>
            </a:extLst>
          </p:cNvPr>
          <p:cNvPicPr>
            <a:picLocks noChangeAspect="1"/>
          </p:cNvPicPr>
          <p:nvPr/>
        </p:nvPicPr>
        <p:blipFill>
          <a:blip r:embed="rId2"/>
          <a:stretch>
            <a:fillRect/>
          </a:stretch>
        </p:blipFill>
        <p:spPr>
          <a:xfrm>
            <a:off x="796969" y="943898"/>
            <a:ext cx="10763046" cy="4699358"/>
          </a:xfrm>
          <a:prstGeom prst="rect">
            <a:avLst/>
          </a:prstGeom>
        </p:spPr>
      </p:pic>
    </p:spTree>
    <p:extLst>
      <p:ext uri="{BB962C8B-B14F-4D97-AF65-F5344CB8AC3E}">
        <p14:creationId xmlns:p14="http://schemas.microsoft.com/office/powerpoint/2010/main" val="166311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8218F-EB97-D22E-4820-F6780B30EE2C}"/>
              </a:ext>
            </a:extLst>
          </p:cNvPr>
          <p:cNvPicPr>
            <a:picLocks noChangeAspect="1"/>
          </p:cNvPicPr>
          <p:nvPr/>
        </p:nvPicPr>
        <p:blipFill>
          <a:blip r:embed="rId2"/>
          <a:stretch>
            <a:fillRect/>
          </a:stretch>
        </p:blipFill>
        <p:spPr>
          <a:xfrm>
            <a:off x="6378347" y="1499918"/>
            <a:ext cx="4725059" cy="3858163"/>
          </a:xfrm>
          <a:prstGeom prst="rect">
            <a:avLst/>
          </a:prstGeom>
        </p:spPr>
      </p:pic>
      <p:pic>
        <p:nvPicPr>
          <p:cNvPr id="4" name="Picture 3">
            <a:extLst>
              <a:ext uri="{FF2B5EF4-FFF2-40B4-BE49-F238E27FC236}">
                <a16:creationId xmlns:a16="http://schemas.microsoft.com/office/drawing/2014/main" id="{90E45740-DEAA-CBC7-9114-BE1515312FFE}"/>
              </a:ext>
            </a:extLst>
          </p:cNvPr>
          <p:cNvPicPr>
            <a:picLocks noChangeAspect="1"/>
          </p:cNvPicPr>
          <p:nvPr/>
        </p:nvPicPr>
        <p:blipFill>
          <a:blip r:embed="rId3"/>
          <a:stretch>
            <a:fillRect/>
          </a:stretch>
        </p:blipFill>
        <p:spPr>
          <a:xfrm>
            <a:off x="862714" y="404389"/>
            <a:ext cx="5353797" cy="6049219"/>
          </a:xfrm>
          <a:prstGeom prst="rect">
            <a:avLst/>
          </a:prstGeom>
        </p:spPr>
      </p:pic>
    </p:spTree>
    <p:extLst>
      <p:ext uri="{BB962C8B-B14F-4D97-AF65-F5344CB8AC3E}">
        <p14:creationId xmlns:p14="http://schemas.microsoft.com/office/powerpoint/2010/main" val="362018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B1E92B-1E9F-D4D4-E7F3-8F62274B89B3}"/>
              </a:ext>
            </a:extLst>
          </p:cNvPr>
          <p:cNvSpPr txBox="1"/>
          <p:nvPr/>
        </p:nvSpPr>
        <p:spPr>
          <a:xfrm>
            <a:off x="884903" y="808908"/>
            <a:ext cx="6096000" cy="486287"/>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
                <a:srgbClr val="FF0000"/>
              </a:buClr>
              <a:buSzPts val="3200"/>
              <a:buFont typeface="Lato Black"/>
              <a:buNone/>
              <a:tabLst/>
              <a:defRPr/>
            </a:pPr>
            <a:r>
              <a:rPr lang="en-US" sz="3200" dirty="0">
                <a:solidFill>
                  <a:srgbClr val="FF0000"/>
                </a:solidFill>
                <a:latin typeface="Arial Rounded MT Bold" panose="020F0704030504030204" pitchFamily="34" charset="0"/>
                <a:ea typeface="Calibri"/>
                <a:cs typeface="Calibri"/>
                <a:sym typeface="Calibri"/>
              </a:rPr>
              <a:t>B</a:t>
            </a:r>
            <a:r>
              <a:rPr kumimoji="0" lang="en-US" sz="3200" b="0" i="0" u="none" strike="noStrike" kern="0" cap="none" spc="0" normalizeH="0" baseline="0" noProof="0" dirty="0" err="1">
                <a:ln>
                  <a:noFill/>
                </a:ln>
                <a:solidFill>
                  <a:srgbClr val="FF0000"/>
                </a:solidFill>
                <a:effectLst/>
                <a:uLnTx/>
                <a:uFillTx/>
                <a:latin typeface="Arial Rounded MT Bold" panose="020F0704030504030204" pitchFamily="34" charset="0"/>
                <a:ea typeface="Calibri"/>
                <a:cs typeface="Calibri"/>
                <a:sym typeface="Calibri"/>
              </a:rPr>
              <a:t>ivariate</a:t>
            </a:r>
            <a:r>
              <a:rPr kumimoji="0" lang="en-US"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rPr>
              <a:t> Analysis</a:t>
            </a:r>
            <a:endParaRPr kumimoji="0" lang="en-IN"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endParaRPr>
          </a:p>
        </p:txBody>
      </p:sp>
      <p:pic>
        <p:nvPicPr>
          <p:cNvPr id="7" name="Picture 6">
            <a:extLst>
              <a:ext uri="{FF2B5EF4-FFF2-40B4-BE49-F238E27FC236}">
                <a16:creationId xmlns:a16="http://schemas.microsoft.com/office/drawing/2014/main" id="{E1CF2550-4598-5C83-48B4-70027F123983}"/>
              </a:ext>
            </a:extLst>
          </p:cNvPr>
          <p:cNvPicPr>
            <a:picLocks noChangeAspect="1"/>
          </p:cNvPicPr>
          <p:nvPr/>
        </p:nvPicPr>
        <p:blipFill>
          <a:blip r:embed="rId2"/>
          <a:stretch>
            <a:fillRect/>
          </a:stretch>
        </p:blipFill>
        <p:spPr>
          <a:xfrm>
            <a:off x="665992" y="1724138"/>
            <a:ext cx="5430008" cy="4324954"/>
          </a:xfrm>
          <a:prstGeom prst="rect">
            <a:avLst/>
          </a:prstGeom>
        </p:spPr>
      </p:pic>
      <p:pic>
        <p:nvPicPr>
          <p:cNvPr id="3" name="Picture 2">
            <a:extLst>
              <a:ext uri="{FF2B5EF4-FFF2-40B4-BE49-F238E27FC236}">
                <a16:creationId xmlns:a16="http://schemas.microsoft.com/office/drawing/2014/main" id="{5FAEAD33-F02C-CD04-1118-5E53105A91B6}"/>
              </a:ext>
            </a:extLst>
          </p:cNvPr>
          <p:cNvPicPr>
            <a:picLocks noChangeAspect="1"/>
          </p:cNvPicPr>
          <p:nvPr/>
        </p:nvPicPr>
        <p:blipFill>
          <a:blip r:embed="rId3"/>
          <a:stretch>
            <a:fillRect/>
          </a:stretch>
        </p:blipFill>
        <p:spPr>
          <a:xfrm>
            <a:off x="6503676" y="1639843"/>
            <a:ext cx="5182323" cy="4305901"/>
          </a:xfrm>
          <a:prstGeom prst="rect">
            <a:avLst/>
          </a:prstGeom>
        </p:spPr>
      </p:pic>
    </p:spTree>
    <p:extLst>
      <p:ext uri="{BB962C8B-B14F-4D97-AF65-F5344CB8AC3E}">
        <p14:creationId xmlns:p14="http://schemas.microsoft.com/office/powerpoint/2010/main" val="31535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58BB6A-68AB-22D3-6177-A7D813A208DC}"/>
              </a:ext>
            </a:extLst>
          </p:cNvPr>
          <p:cNvSpPr txBox="1"/>
          <p:nvPr/>
        </p:nvSpPr>
        <p:spPr>
          <a:xfrm>
            <a:off x="1002890" y="897398"/>
            <a:ext cx="6096000" cy="486287"/>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
                <a:srgbClr val="FF0000"/>
              </a:buClr>
              <a:buSzPts val="3200"/>
              <a:buFont typeface="Lato Black"/>
              <a:buNone/>
              <a:tabLst/>
              <a:defRPr/>
            </a:pPr>
            <a:r>
              <a:rPr lang="en-US" sz="3200" dirty="0">
                <a:solidFill>
                  <a:srgbClr val="FF0000"/>
                </a:solidFill>
                <a:latin typeface="Arial Rounded MT Bold" panose="020F0704030504030204" pitchFamily="34" charset="0"/>
                <a:ea typeface="Calibri"/>
                <a:cs typeface="Calibri"/>
                <a:sym typeface="Calibri"/>
              </a:rPr>
              <a:t>Conclusion</a:t>
            </a:r>
            <a:endParaRPr kumimoji="0" lang="en-IN" sz="3200" b="0" i="0" u="none" strike="noStrike" kern="0" cap="none" spc="0" normalizeH="0" baseline="0" noProof="0" dirty="0">
              <a:ln>
                <a:noFill/>
              </a:ln>
              <a:solidFill>
                <a:srgbClr val="FF0000"/>
              </a:solidFill>
              <a:effectLst/>
              <a:uLnTx/>
              <a:uFillTx/>
              <a:latin typeface="Arial Rounded MT Bold" panose="020F0704030504030204" pitchFamily="34" charset="0"/>
              <a:ea typeface="Calibri"/>
              <a:cs typeface="Calibri"/>
              <a:sym typeface="Calibri"/>
            </a:endParaRPr>
          </a:p>
        </p:txBody>
      </p:sp>
      <p:sp>
        <p:nvSpPr>
          <p:cNvPr id="14" name="TextBox 13">
            <a:extLst>
              <a:ext uri="{FF2B5EF4-FFF2-40B4-BE49-F238E27FC236}">
                <a16:creationId xmlns:a16="http://schemas.microsoft.com/office/drawing/2014/main" id="{4910632F-A92D-2B89-E612-193028832291}"/>
              </a:ext>
            </a:extLst>
          </p:cNvPr>
          <p:cNvSpPr txBox="1"/>
          <p:nvPr/>
        </p:nvSpPr>
        <p:spPr>
          <a:xfrm>
            <a:off x="776748" y="1799303"/>
            <a:ext cx="10923640" cy="2677656"/>
          </a:xfrm>
          <a:prstGeom prst="rect">
            <a:avLst/>
          </a:prstGeom>
          <a:noFill/>
        </p:spPr>
        <p:txBody>
          <a:bodyPr wrap="square">
            <a:spAutoFit/>
          </a:bodyPr>
          <a:lstStyle/>
          <a:p>
            <a:r>
              <a:rPr lang="en-US" sz="2400" dirty="0">
                <a:latin typeface="+mn-lt"/>
                <a:ea typeface="Verdana" panose="020B0604030504040204" pitchFamily="34" charset="0"/>
              </a:rPr>
              <a:t>The exploratory data analysis highlights significant insights regarding salary distributions and the influence of educational specialization and gender on earnings. Key findings include:</a:t>
            </a:r>
          </a:p>
          <a:p>
            <a:pPr>
              <a:buFont typeface="Arial" panose="020B0604020202020204" pitchFamily="34" charset="0"/>
              <a:buChar char="•"/>
            </a:pPr>
            <a:r>
              <a:rPr lang="en-US" sz="2400" dirty="0">
                <a:latin typeface="+mn-lt"/>
                <a:ea typeface="Verdana" panose="020B0604030504040204" pitchFamily="34" charset="0"/>
              </a:rPr>
              <a:t> A notable positive correlation between experience and salary.</a:t>
            </a:r>
          </a:p>
          <a:p>
            <a:pPr>
              <a:buFont typeface="Arial" panose="020B0604020202020204" pitchFamily="34" charset="0"/>
              <a:buChar char="•"/>
            </a:pPr>
            <a:r>
              <a:rPr lang="en-US" sz="2400" dirty="0">
                <a:latin typeface="+mn-lt"/>
                <a:ea typeface="Verdana" panose="020B0604030504040204" pitchFamily="34" charset="0"/>
              </a:rPr>
              <a:t> Higher average salaries for graduates in Computer Science.</a:t>
            </a:r>
          </a:p>
          <a:p>
            <a:pPr>
              <a:buFont typeface="Arial" panose="020B0604020202020204" pitchFamily="34" charset="0"/>
              <a:buChar char="•"/>
            </a:pPr>
            <a:r>
              <a:rPr lang="en-US" sz="2400" dirty="0">
                <a:latin typeface="+mn-lt"/>
                <a:ea typeface="Verdana" panose="020B0604030504040204" pitchFamily="34" charset="0"/>
              </a:rPr>
              <a:t> Gender disparities in specialization preferences, particularly in engineering fields.</a:t>
            </a:r>
          </a:p>
        </p:txBody>
      </p:sp>
    </p:spTree>
    <p:extLst>
      <p:ext uri="{BB962C8B-B14F-4D97-AF65-F5344CB8AC3E}">
        <p14:creationId xmlns:p14="http://schemas.microsoft.com/office/powerpoint/2010/main" val="21423819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389</Words>
  <Application>Microsoft Office PowerPoint</Application>
  <PresentationFormat>Widescreen</PresentationFormat>
  <Paragraphs>35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Lato Black</vt:lpstr>
      <vt:lpstr>Arial Rounded MT Bold</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Rishitha Rumandla</cp:lastModifiedBy>
  <cp:revision>4</cp:revision>
  <dcterms:created xsi:type="dcterms:W3CDTF">2021-02-16T05:19:01Z</dcterms:created>
  <dcterms:modified xsi:type="dcterms:W3CDTF">2024-10-14T06:47:39Z</dcterms:modified>
</cp:coreProperties>
</file>