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4"/>
  </p:notesMasterIdLst>
  <p:sldIdLst>
    <p:sldId id="291" r:id="rId2"/>
    <p:sldId id="300" r:id="rId3"/>
    <p:sldId id="297" r:id="rId4"/>
    <p:sldId id="295" r:id="rId5"/>
    <p:sldId id="299" r:id="rId6"/>
    <p:sldId id="312" r:id="rId7"/>
    <p:sldId id="315" r:id="rId8"/>
    <p:sldId id="316" r:id="rId9"/>
    <p:sldId id="318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11" r:id="rId18"/>
    <p:sldId id="301" r:id="rId19"/>
    <p:sldId id="302" r:id="rId20"/>
    <p:sldId id="303" r:id="rId21"/>
    <p:sldId id="304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1930" autoAdjust="0"/>
  </p:normalViewPr>
  <p:slideViewPr>
    <p:cSldViewPr snapToGrid="0">
      <p:cViewPr varScale="1">
        <p:scale>
          <a:sx n="105" d="100"/>
          <a:sy n="105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58397-5D37-41E5-AA63-F0C28E588E5E}" type="doc">
      <dgm:prSet loTypeId="urn:microsoft.com/office/officeart/2005/8/layout/hProcess9" loCatId="process" qsTypeId="urn:microsoft.com/office/officeart/2005/8/quickstyle/simple1" qsCatId="simple" csTypeId="urn:microsoft.com/office/officeart/2005/8/colors/accent3_2" csCatId="accent3" phldr="1"/>
      <dgm:spPr/>
    </dgm:pt>
    <dgm:pt modelId="{A5674481-0B98-4F59-AB3A-0AA397ACEF39}">
      <dgm:prSet phldrT="[Текст]" custT="1"/>
      <dgm:spPr/>
      <dgm:t>
        <a:bodyPr/>
        <a:lstStyle/>
        <a:p>
          <a:r>
            <a:rPr lang="uk-UA" sz="1400" noProof="0" dirty="0">
              <a:solidFill>
                <a:schemeClr val="tx1"/>
              </a:solidFill>
            </a:rPr>
            <a:t>Огляд сучасних методів машинного навчання і інтелекту у побудові ігрового процесу</a:t>
          </a:r>
        </a:p>
      </dgm:t>
    </dgm:pt>
    <dgm:pt modelId="{055E356D-4F49-4B32-A67C-EE736C740273}" type="parTrans" cxnId="{57D9C800-65F7-4A4D-B4CE-C5A7B89C76E4}">
      <dgm:prSet/>
      <dgm:spPr/>
      <dgm:t>
        <a:bodyPr/>
        <a:lstStyle/>
        <a:p>
          <a:endParaRPr lang="uk-UA" sz="1800"/>
        </a:p>
      </dgm:t>
    </dgm:pt>
    <dgm:pt modelId="{AF555119-D038-4DC1-A8CF-3403BCB32158}" type="sibTrans" cxnId="{57D9C800-65F7-4A4D-B4CE-C5A7B89C76E4}">
      <dgm:prSet/>
      <dgm:spPr/>
      <dgm:t>
        <a:bodyPr/>
        <a:lstStyle/>
        <a:p>
          <a:endParaRPr lang="uk-UA" sz="1800"/>
        </a:p>
      </dgm:t>
    </dgm:pt>
    <dgm:pt modelId="{4DD5916E-4198-4F6A-B342-08E2F7ACEC33}">
      <dgm:prSet phldrT="[Текст]" custT="1"/>
      <dgm:spPr/>
      <dgm:t>
        <a:bodyPr/>
        <a:lstStyle/>
        <a:p>
          <a:r>
            <a:rPr lang="uk-UA" sz="1400" noProof="0" dirty="0">
              <a:solidFill>
                <a:schemeClr val="tx1"/>
              </a:solidFill>
            </a:rPr>
            <a:t>Пошук і аналіз існуючих розробок програмних моделей ігрових агентів у моделюючих середовищах </a:t>
          </a:r>
        </a:p>
      </dgm:t>
    </dgm:pt>
    <dgm:pt modelId="{20051BBE-D455-4411-B7EC-28FDA2FBD30C}" type="parTrans" cxnId="{26E10104-B349-4AE9-9325-598451998A0A}">
      <dgm:prSet/>
      <dgm:spPr/>
      <dgm:t>
        <a:bodyPr/>
        <a:lstStyle/>
        <a:p>
          <a:endParaRPr lang="uk-UA" sz="1800"/>
        </a:p>
      </dgm:t>
    </dgm:pt>
    <dgm:pt modelId="{D1C94206-5F25-47B0-AA07-757433575C1C}" type="sibTrans" cxnId="{26E10104-B349-4AE9-9325-598451998A0A}">
      <dgm:prSet/>
      <dgm:spPr/>
      <dgm:t>
        <a:bodyPr/>
        <a:lstStyle/>
        <a:p>
          <a:endParaRPr lang="uk-UA" sz="1800"/>
        </a:p>
      </dgm:t>
    </dgm:pt>
    <dgm:pt modelId="{05879E75-4DF8-4E0E-A4E7-A9693BAF62BD}">
      <dgm:prSet phldrT="[Текст]" custT="1"/>
      <dgm:spPr/>
      <dgm:t>
        <a:bodyPr/>
        <a:lstStyle/>
        <a:p>
          <a:r>
            <a:rPr lang="uk-UA" sz="1400" noProof="0">
              <a:solidFill>
                <a:schemeClr val="tx1"/>
              </a:solidFill>
            </a:rPr>
            <a:t>Формалізація процесу керування автомобілю за допомогою нейронних мереж</a:t>
          </a:r>
          <a:endParaRPr lang="uk-UA" sz="1400" noProof="0" dirty="0">
            <a:solidFill>
              <a:schemeClr val="tx1"/>
            </a:solidFill>
          </a:endParaRPr>
        </a:p>
      </dgm:t>
    </dgm:pt>
    <dgm:pt modelId="{106EDADB-599C-4CE4-A684-07590F9BB75F}" type="parTrans" cxnId="{7D050C89-ED41-4986-BAD2-3CED90AEEF34}">
      <dgm:prSet/>
      <dgm:spPr/>
      <dgm:t>
        <a:bodyPr/>
        <a:lstStyle/>
        <a:p>
          <a:endParaRPr lang="uk-UA" sz="1800"/>
        </a:p>
      </dgm:t>
    </dgm:pt>
    <dgm:pt modelId="{F4DA04C2-6740-4E24-8CF3-077F8B4D5B22}" type="sibTrans" cxnId="{7D050C89-ED41-4986-BAD2-3CED90AEEF34}">
      <dgm:prSet/>
      <dgm:spPr/>
      <dgm:t>
        <a:bodyPr/>
        <a:lstStyle/>
        <a:p>
          <a:endParaRPr lang="uk-UA" sz="1800"/>
        </a:p>
      </dgm:t>
    </dgm:pt>
    <dgm:pt modelId="{254456C5-1239-4172-BD34-4A370A0C8BC3}">
      <dgm:prSet phldrT="[Текст]" custT="1"/>
      <dgm:spPr/>
      <dgm:t>
        <a:bodyPr/>
        <a:lstStyle/>
        <a:p>
          <a:r>
            <a:rPr lang="uk-UA" sz="1400" noProof="0">
              <a:solidFill>
                <a:schemeClr val="tx1"/>
              </a:solidFill>
            </a:rPr>
            <a:t>Розробка програмного середовища моделювання для проведення експериментів</a:t>
          </a:r>
          <a:endParaRPr lang="uk-UA" sz="1400" noProof="0" dirty="0">
            <a:solidFill>
              <a:schemeClr val="tx1"/>
            </a:solidFill>
          </a:endParaRPr>
        </a:p>
      </dgm:t>
    </dgm:pt>
    <dgm:pt modelId="{840C2A22-7465-46B9-8286-82800FBBF90A}" type="parTrans" cxnId="{7F22ACF6-E39A-4418-87D4-612027F80E55}">
      <dgm:prSet/>
      <dgm:spPr/>
      <dgm:t>
        <a:bodyPr/>
        <a:lstStyle/>
        <a:p>
          <a:endParaRPr lang="uk-UA" sz="1800"/>
        </a:p>
      </dgm:t>
    </dgm:pt>
    <dgm:pt modelId="{2728B031-D9EA-49F7-9D98-6AC9F681B8AA}" type="sibTrans" cxnId="{7F22ACF6-E39A-4418-87D4-612027F80E55}">
      <dgm:prSet/>
      <dgm:spPr/>
      <dgm:t>
        <a:bodyPr/>
        <a:lstStyle/>
        <a:p>
          <a:endParaRPr lang="uk-UA" sz="1800"/>
        </a:p>
      </dgm:t>
    </dgm:pt>
    <dgm:pt modelId="{DDCC5793-4DEA-499A-A163-76E498C11AF8}">
      <dgm:prSet phldrT="[Текст]" custT="1"/>
      <dgm:spPr/>
      <dgm:t>
        <a:bodyPr/>
        <a:lstStyle/>
        <a:p>
          <a:r>
            <a:rPr lang="uk-UA" sz="1400" noProof="0" dirty="0">
              <a:solidFill>
                <a:schemeClr val="tx1"/>
              </a:solidFill>
            </a:rPr>
            <a:t>Проведення експериментів та аналіз отриманих результатів</a:t>
          </a:r>
        </a:p>
      </dgm:t>
    </dgm:pt>
    <dgm:pt modelId="{69086DC0-398C-42AD-84FB-E2563EA0A286}" type="parTrans" cxnId="{203AA7F5-6C48-4EC6-8B86-5C3CD072B813}">
      <dgm:prSet/>
      <dgm:spPr/>
      <dgm:t>
        <a:bodyPr/>
        <a:lstStyle/>
        <a:p>
          <a:endParaRPr lang="uk-UA" sz="1800"/>
        </a:p>
      </dgm:t>
    </dgm:pt>
    <dgm:pt modelId="{24032532-70E3-4083-9ED0-135692D7DBF7}" type="sibTrans" cxnId="{203AA7F5-6C48-4EC6-8B86-5C3CD072B813}">
      <dgm:prSet/>
      <dgm:spPr/>
      <dgm:t>
        <a:bodyPr/>
        <a:lstStyle/>
        <a:p>
          <a:endParaRPr lang="uk-UA" sz="1800"/>
        </a:p>
      </dgm:t>
    </dgm:pt>
    <dgm:pt modelId="{4544D198-0829-4B7B-A3CA-462E2A186875}">
      <dgm:prSet phldrT="[Текст]" custT="1"/>
      <dgm:spPr/>
      <dgm:t>
        <a:bodyPr/>
        <a:lstStyle/>
        <a:p>
          <a:r>
            <a:rPr lang="uk-UA" sz="1400" noProof="0" dirty="0">
              <a:solidFill>
                <a:schemeClr val="tx1"/>
              </a:solidFill>
            </a:rPr>
            <a:t>Визначення відповідних засобів реалізації та вимог до системи</a:t>
          </a:r>
        </a:p>
      </dgm:t>
    </dgm:pt>
    <dgm:pt modelId="{041941FE-D95A-4434-88C0-5706F61918F2}" type="parTrans" cxnId="{40C32CE9-60B1-4E95-8F28-EE288B498568}">
      <dgm:prSet/>
      <dgm:spPr/>
      <dgm:t>
        <a:bodyPr/>
        <a:lstStyle/>
        <a:p>
          <a:endParaRPr lang="uk-UA" sz="1800"/>
        </a:p>
      </dgm:t>
    </dgm:pt>
    <dgm:pt modelId="{D4E9DCE3-3DD9-4C94-B1EF-09F210C67509}" type="sibTrans" cxnId="{40C32CE9-60B1-4E95-8F28-EE288B498568}">
      <dgm:prSet/>
      <dgm:spPr/>
      <dgm:t>
        <a:bodyPr/>
        <a:lstStyle/>
        <a:p>
          <a:endParaRPr lang="uk-UA" sz="1800"/>
        </a:p>
      </dgm:t>
    </dgm:pt>
    <dgm:pt modelId="{67C0C7EF-3B79-404B-91E0-8A6AD4091FEE}" type="pres">
      <dgm:prSet presAssocID="{37B58397-5D37-41E5-AA63-F0C28E588E5E}" presName="CompostProcess" presStyleCnt="0">
        <dgm:presLayoutVars>
          <dgm:dir/>
          <dgm:resizeHandles val="exact"/>
        </dgm:presLayoutVars>
      </dgm:prSet>
      <dgm:spPr/>
    </dgm:pt>
    <dgm:pt modelId="{055CA2BC-9CC5-4E4D-A231-37625E3419DE}" type="pres">
      <dgm:prSet presAssocID="{37B58397-5D37-41E5-AA63-F0C28E588E5E}" presName="arrow" presStyleLbl="bgShp" presStyleIdx="0" presStyleCnt="1"/>
      <dgm:spPr/>
    </dgm:pt>
    <dgm:pt modelId="{C84DFE82-C073-47C2-A6D9-5775D69B7C62}" type="pres">
      <dgm:prSet presAssocID="{37B58397-5D37-41E5-AA63-F0C28E588E5E}" presName="linearProcess" presStyleCnt="0"/>
      <dgm:spPr/>
    </dgm:pt>
    <dgm:pt modelId="{92596148-D7A8-4120-8735-2A80EB02A87B}" type="pres">
      <dgm:prSet presAssocID="{A5674481-0B98-4F59-AB3A-0AA397ACEF39}" presName="textNode" presStyleLbl="node1" presStyleIdx="0" presStyleCnt="6">
        <dgm:presLayoutVars>
          <dgm:bulletEnabled val="1"/>
        </dgm:presLayoutVars>
      </dgm:prSet>
      <dgm:spPr/>
    </dgm:pt>
    <dgm:pt modelId="{CBDB5B98-B445-4B77-A9D9-14036FAB56E9}" type="pres">
      <dgm:prSet presAssocID="{AF555119-D038-4DC1-A8CF-3403BCB32158}" presName="sibTrans" presStyleCnt="0"/>
      <dgm:spPr/>
    </dgm:pt>
    <dgm:pt modelId="{F5771B5E-3EB3-40AC-9990-358D107E8BE4}" type="pres">
      <dgm:prSet presAssocID="{4DD5916E-4198-4F6A-B342-08E2F7ACEC33}" presName="textNode" presStyleLbl="node1" presStyleIdx="1" presStyleCnt="6">
        <dgm:presLayoutVars>
          <dgm:bulletEnabled val="1"/>
        </dgm:presLayoutVars>
      </dgm:prSet>
      <dgm:spPr/>
    </dgm:pt>
    <dgm:pt modelId="{F59F9BFA-6088-482C-92EB-75389AD97A32}" type="pres">
      <dgm:prSet presAssocID="{D1C94206-5F25-47B0-AA07-757433575C1C}" presName="sibTrans" presStyleCnt="0"/>
      <dgm:spPr/>
    </dgm:pt>
    <dgm:pt modelId="{287D6A0B-CE2D-4216-8041-594AA28E1C24}" type="pres">
      <dgm:prSet presAssocID="{05879E75-4DF8-4E0E-A4E7-A9693BAF62BD}" presName="textNode" presStyleLbl="node1" presStyleIdx="2" presStyleCnt="6">
        <dgm:presLayoutVars>
          <dgm:bulletEnabled val="1"/>
        </dgm:presLayoutVars>
      </dgm:prSet>
      <dgm:spPr/>
    </dgm:pt>
    <dgm:pt modelId="{F44879CE-6C9D-4082-BFFD-C1B3D4E503D6}" type="pres">
      <dgm:prSet presAssocID="{F4DA04C2-6740-4E24-8CF3-077F8B4D5B22}" presName="sibTrans" presStyleCnt="0"/>
      <dgm:spPr/>
    </dgm:pt>
    <dgm:pt modelId="{805E0F36-10E4-4930-A885-08CBCEF50B2D}" type="pres">
      <dgm:prSet presAssocID="{4544D198-0829-4B7B-A3CA-462E2A186875}" presName="textNode" presStyleLbl="node1" presStyleIdx="3" presStyleCnt="6">
        <dgm:presLayoutVars>
          <dgm:bulletEnabled val="1"/>
        </dgm:presLayoutVars>
      </dgm:prSet>
      <dgm:spPr/>
    </dgm:pt>
    <dgm:pt modelId="{91D23AA9-D47F-456E-AB5C-A31B873E109E}" type="pres">
      <dgm:prSet presAssocID="{D4E9DCE3-3DD9-4C94-B1EF-09F210C67509}" presName="sibTrans" presStyleCnt="0"/>
      <dgm:spPr/>
    </dgm:pt>
    <dgm:pt modelId="{1095FA2C-D834-4C3A-9ECF-425C8B18C5E4}" type="pres">
      <dgm:prSet presAssocID="{254456C5-1239-4172-BD34-4A370A0C8BC3}" presName="textNode" presStyleLbl="node1" presStyleIdx="4" presStyleCnt="6">
        <dgm:presLayoutVars>
          <dgm:bulletEnabled val="1"/>
        </dgm:presLayoutVars>
      </dgm:prSet>
      <dgm:spPr/>
    </dgm:pt>
    <dgm:pt modelId="{956B420F-318E-4B34-A7B7-DAADB0031073}" type="pres">
      <dgm:prSet presAssocID="{2728B031-D9EA-49F7-9D98-6AC9F681B8AA}" presName="sibTrans" presStyleCnt="0"/>
      <dgm:spPr/>
    </dgm:pt>
    <dgm:pt modelId="{24B0D052-F827-4793-B3D2-DDF1F804644F}" type="pres">
      <dgm:prSet presAssocID="{DDCC5793-4DEA-499A-A163-76E498C11AF8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57D9C800-65F7-4A4D-B4CE-C5A7B89C76E4}" srcId="{37B58397-5D37-41E5-AA63-F0C28E588E5E}" destId="{A5674481-0B98-4F59-AB3A-0AA397ACEF39}" srcOrd="0" destOrd="0" parTransId="{055E356D-4F49-4B32-A67C-EE736C740273}" sibTransId="{AF555119-D038-4DC1-A8CF-3403BCB32158}"/>
    <dgm:cxn modelId="{26E10104-B349-4AE9-9325-598451998A0A}" srcId="{37B58397-5D37-41E5-AA63-F0C28E588E5E}" destId="{4DD5916E-4198-4F6A-B342-08E2F7ACEC33}" srcOrd="1" destOrd="0" parTransId="{20051BBE-D455-4411-B7EC-28FDA2FBD30C}" sibTransId="{D1C94206-5F25-47B0-AA07-757433575C1C}"/>
    <dgm:cxn modelId="{1D0E375D-4056-46BB-A809-AC7F00EA843C}" type="presOf" srcId="{DDCC5793-4DEA-499A-A163-76E498C11AF8}" destId="{24B0D052-F827-4793-B3D2-DDF1F804644F}" srcOrd="0" destOrd="0" presId="urn:microsoft.com/office/officeart/2005/8/layout/hProcess9"/>
    <dgm:cxn modelId="{3745EE60-EA82-43B5-8672-DDEBB12713B3}" type="presOf" srcId="{A5674481-0B98-4F59-AB3A-0AA397ACEF39}" destId="{92596148-D7A8-4120-8735-2A80EB02A87B}" srcOrd="0" destOrd="0" presId="urn:microsoft.com/office/officeart/2005/8/layout/hProcess9"/>
    <dgm:cxn modelId="{FC9FBF67-9FF1-4886-BF16-448641891CEA}" type="presOf" srcId="{4544D198-0829-4B7B-A3CA-462E2A186875}" destId="{805E0F36-10E4-4930-A885-08CBCEF50B2D}" srcOrd="0" destOrd="0" presId="urn:microsoft.com/office/officeart/2005/8/layout/hProcess9"/>
    <dgm:cxn modelId="{7D050C89-ED41-4986-BAD2-3CED90AEEF34}" srcId="{37B58397-5D37-41E5-AA63-F0C28E588E5E}" destId="{05879E75-4DF8-4E0E-A4E7-A9693BAF62BD}" srcOrd="2" destOrd="0" parTransId="{106EDADB-599C-4CE4-A684-07590F9BB75F}" sibTransId="{F4DA04C2-6740-4E24-8CF3-077F8B4D5B22}"/>
    <dgm:cxn modelId="{E0FF13A7-795F-4A87-9B51-F2284033162E}" type="presOf" srcId="{4DD5916E-4198-4F6A-B342-08E2F7ACEC33}" destId="{F5771B5E-3EB3-40AC-9990-358D107E8BE4}" srcOrd="0" destOrd="0" presId="urn:microsoft.com/office/officeart/2005/8/layout/hProcess9"/>
    <dgm:cxn modelId="{25127BBB-299B-4CF7-84AF-EE243DF14DD3}" type="presOf" srcId="{05879E75-4DF8-4E0E-A4E7-A9693BAF62BD}" destId="{287D6A0B-CE2D-4216-8041-594AA28E1C24}" srcOrd="0" destOrd="0" presId="urn:microsoft.com/office/officeart/2005/8/layout/hProcess9"/>
    <dgm:cxn modelId="{62D665D1-8109-4BE5-B9EA-FCFB4F312528}" type="presOf" srcId="{254456C5-1239-4172-BD34-4A370A0C8BC3}" destId="{1095FA2C-D834-4C3A-9ECF-425C8B18C5E4}" srcOrd="0" destOrd="0" presId="urn:microsoft.com/office/officeart/2005/8/layout/hProcess9"/>
    <dgm:cxn modelId="{40C32CE9-60B1-4E95-8F28-EE288B498568}" srcId="{37B58397-5D37-41E5-AA63-F0C28E588E5E}" destId="{4544D198-0829-4B7B-A3CA-462E2A186875}" srcOrd="3" destOrd="0" parTransId="{041941FE-D95A-4434-88C0-5706F61918F2}" sibTransId="{D4E9DCE3-3DD9-4C94-B1EF-09F210C67509}"/>
    <dgm:cxn modelId="{3E2912F3-907C-4EB0-8843-C01E81A17D14}" type="presOf" srcId="{37B58397-5D37-41E5-AA63-F0C28E588E5E}" destId="{67C0C7EF-3B79-404B-91E0-8A6AD4091FEE}" srcOrd="0" destOrd="0" presId="urn:microsoft.com/office/officeart/2005/8/layout/hProcess9"/>
    <dgm:cxn modelId="{203AA7F5-6C48-4EC6-8B86-5C3CD072B813}" srcId="{37B58397-5D37-41E5-AA63-F0C28E588E5E}" destId="{DDCC5793-4DEA-499A-A163-76E498C11AF8}" srcOrd="5" destOrd="0" parTransId="{69086DC0-398C-42AD-84FB-E2563EA0A286}" sibTransId="{24032532-70E3-4083-9ED0-135692D7DBF7}"/>
    <dgm:cxn modelId="{7F22ACF6-E39A-4418-87D4-612027F80E55}" srcId="{37B58397-5D37-41E5-AA63-F0C28E588E5E}" destId="{254456C5-1239-4172-BD34-4A370A0C8BC3}" srcOrd="4" destOrd="0" parTransId="{840C2A22-7465-46B9-8286-82800FBBF90A}" sibTransId="{2728B031-D9EA-49F7-9D98-6AC9F681B8AA}"/>
    <dgm:cxn modelId="{2F9029DD-578E-41A6-B62E-38FFE430AC9B}" type="presParOf" srcId="{67C0C7EF-3B79-404B-91E0-8A6AD4091FEE}" destId="{055CA2BC-9CC5-4E4D-A231-37625E3419DE}" srcOrd="0" destOrd="0" presId="urn:microsoft.com/office/officeart/2005/8/layout/hProcess9"/>
    <dgm:cxn modelId="{712A00B9-F41E-496E-BD52-3E3E306D1F00}" type="presParOf" srcId="{67C0C7EF-3B79-404B-91E0-8A6AD4091FEE}" destId="{C84DFE82-C073-47C2-A6D9-5775D69B7C62}" srcOrd="1" destOrd="0" presId="urn:microsoft.com/office/officeart/2005/8/layout/hProcess9"/>
    <dgm:cxn modelId="{A3D4027A-3BEA-4BA1-BB7A-B8A3A6FFBF6C}" type="presParOf" srcId="{C84DFE82-C073-47C2-A6D9-5775D69B7C62}" destId="{92596148-D7A8-4120-8735-2A80EB02A87B}" srcOrd="0" destOrd="0" presId="urn:microsoft.com/office/officeart/2005/8/layout/hProcess9"/>
    <dgm:cxn modelId="{8B2C91BD-CCA9-4A17-9A4D-1314CBD253C0}" type="presParOf" srcId="{C84DFE82-C073-47C2-A6D9-5775D69B7C62}" destId="{CBDB5B98-B445-4B77-A9D9-14036FAB56E9}" srcOrd="1" destOrd="0" presId="urn:microsoft.com/office/officeart/2005/8/layout/hProcess9"/>
    <dgm:cxn modelId="{BA69B83E-72D1-4CF9-A8F4-6FEF93A79428}" type="presParOf" srcId="{C84DFE82-C073-47C2-A6D9-5775D69B7C62}" destId="{F5771B5E-3EB3-40AC-9990-358D107E8BE4}" srcOrd="2" destOrd="0" presId="urn:microsoft.com/office/officeart/2005/8/layout/hProcess9"/>
    <dgm:cxn modelId="{31891EB0-27D3-4286-9A79-B580AB8849BE}" type="presParOf" srcId="{C84DFE82-C073-47C2-A6D9-5775D69B7C62}" destId="{F59F9BFA-6088-482C-92EB-75389AD97A32}" srcOrd="3" destOrd="0" presId="urn:microsoft.com/office/officeart/2005/8/layout/hProcess9"/>
    <dgm:cxn modelId="{55F08AB3-5D20-4FCB-94DA-8FF16E93F8FE}" type="presParOf" srcId="{C84DFE82-C073-47C2-A6D9-5775D69B7C62}" destId="{287D6A0B-CE2D-4216-8041-594AA28E1C24}" srcOrd="4" destOrd="0" presId="urn:microsoft.com/office/officeart/2005/8/layout/hProcess9"/>
    <dgm:cxn modelId="{D9C18DA3-D461-4D2A-B424-8CC75E714AF0}" type="presParOf" srcId="{C84DFE82-C073-47C2-A6D9-5775D69B7C62}" destId="{F44879CE-6C9D-4082-BFFD-C1B3D4E503D6}" srcOrd="5" destOrd="0" presId="urn:microsoft.com/office/officeart/2005/8/layout/hProcess9"/>
    <dgm:cxn modelId="{762880BD-DDAE-4D25-BB42-5F42516A3993}" type="presParOf" srcId="{C84DFE82-C073-47C2-A6D9-5775D69B7C62}" destId="{805E0F36-10E4-4930-A885-08CBCEF50B2D}" srcOrd="6" destOrd="0" presId="urn:microsoft.com/office/officeart/2005/8/layout/hProcess9"/>
    <dgm:cxn modelId="{9ED687CF-0EB2-4ACA-AA46-F6E7FB0FF3AD}" type="presParOf" srcId="{C84DFE82-C073-47C2-A6D9-5775D69B7C62}" destId="{91D23AA9-D47F-456E-AB5C-A31B873E109E}" srcOrd="7" destOrd="0" presId="urn:microsoft.com/office/officeart/2005/8/layout/hProcess9"/>
    <dgm:cxn modelId="{FD0A8C5F-7AC8-4B9A-BB6E-75FF9553FC0E}" type="presParOf" srcId="{C84DFE82-C073-47C2-A6D9-5775D69B7C62}" destId="{1095FA2C-D834-4C3A-9ECF-425C8B18C5E4}" srcOrd="8" destOrd="0" presId="urn:microsoft.com/office/officeart/2005/8/layout/hProcess9"/>
    <dgm:cxn modelId="{E41E6370-E88C-4576-BFC8-88C6C69631AD}" type="presParOf" srcId="{C84DFE82-C073-47C2-A6D9-5775D69B7C62}" destId="{956B420F-318E-4B34-A7B7-DAADB0031073}" srcOrd="9" destOrd="0" presId="urn:microsoft.com/office/officeart/2005/8/layout/hProcess9"/>
    <dgm:cxn modelId="{D6FBB8A2-DA72-4B1F-AA3B-355707FE6351}" type="presParOf" srcId="{C84DFE82-C073-47C2-A6D9-5775D69B7C62}" destId="{24B0D052-F827-4793-B3D2-DDF1F804644F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58397-5D37-41E5-AA63-F0C28E588E5E}" type="doc">
      <dgm:prSet loTypeId="urn:microsoft.com/office/officeart/2005/8/layout/hProcess9" loCatId="process" qsTypeId="urn:microsoft.com/office/officeart/2005/8/quickstyle/simple1" qsCatId="simple" csTypeId="urn:microsoft.com/office/officeart/2005/8/colors/accent3_2" csCatId="accent3" phldr="1"/>
      <dgm:spPr/>
    </dgm:pt>
    <dgm:pt modelId="{A5674481-0B98-4F59-AB3A-0AA397ACEF39}">
      <dgm:prSet phldrT="[Текст]" custT="1"/>
      <dgm:spPr/>
      <dgm:t>
        <a:bodyPr/>
        <a:lstStyle/>
        <a:p>
          <a:r>
            <a:rPr lang="uk-UA" sz="1400" noProof="0" dirty="0">
              <a:solidFill>
                <a:schemeClr val="tx1"/>
              </a:solidFill>
            </a:rPr>
            <a:t>Формування формального опису системи і визначення вимог</a:t>
          </a:r>
        </a:p>
      </dgm:t>
    </dgm:pt>
    <dgm:pt modelId="{055E356D-4F49-4B32-A67C-EE736C740273}" type="parTrans" cxnId="{57D9C800-65F7-4A4D-B4CE-C5A7B89C76E4}">
      <dgm:prSet/>
      <dgm:spPr/>
      <dgm:t>
        <a:bodyPr/>
        <a:lstStyle/>
        <a:p>
          <a:endParaRPr lang="uk-UA" sz="1800"/>
        </a:p>
      </dgm:t>
    </dgm:pt>
    <dgm:pt modelId="{AF555119-D038-4DC1-A8CF-3403BCB32158}" type="sibTrans" cxnId="{57D9C800-65F7-4A4D-B4CE-C5A7B89C76E4}">
      <dgm:prSet/>
      <dgm:spPr/>
      <dgm:t>
        <a:bodyPr/>
        <a:lstStyle/>
        <a:p>
          <a:endParaRPr lang="uk-UA" sz="1800"/>
        </a:p>
      </dgm:t>
    </dgm:pt>
    <dgm:pt modelId="{05879E75-4DF8-4E0E-A4E7-A9693BAF62BD}">
      <dgm:prSet phldrT="[Текст]" custT="1"/>
      <dgm:spPr/>
      <dgm:t>
        <a:bodyPr/>
        <a:lstStyle/>
        <a:p>
          <a:r>
            <a:rPr lang="uk-UA" sz="1400" noProof="0" dirty="0">
              <a:solidFill>
                <a:schemeClr val="tx1"/>
              </a:solidFill>
            </a:rPr>
            <a:t>Реалізація механік автомобіля і суміжних механік </a:t>
          </a:r>
        </a:p>
      </dgm:t>
    </dgm:pt>
    <dgm:pt modelId="{106EDADB-599C-4CE4-A684-07590F9BB75F}" type="parTrans" cxnId="{7D050C89-ED41-4986-BAD2-3CED90AEEF34}">
      <dgm:prSet/>
      <dgm:spPr/>
      <dgm:t>
        <a:bodyPr/>
        <a:lstStyle/>
        <a:p>
          <a:endParaRPr lang="uk-UA" sz="1800"/>
        </a:p>
      </dgm:t>
    </dgm:pt>
    <dgm:pt modelId="{F4DA04C2-6740-4E24-8CF3-077F8B4D5B22}" type="sibTrans" cxnId="{7D050C89-ED41-4986-BAD2-3CED90AEEF34}">
      <dgm:prSet/>
      <dgm:spPr/>
      <dgm:t>
        <a:bodyPr/>
        <a:lstStyle/>
        <a:p>
          <a:endParaRPr lang="uk-UA" sz="1800"/>
        </a:p>
      </dgm:t>
    </dgm:pt>
    <dgm:pt modelId="{254456C5-1239-4172-BD34-4A370A0C8BC3}">
      <dgm:prSet phldrT="[Текст]" custT="1"/>
      <dgm:spPr/>
      <dgm:t>
        <a:bodyPr/>
        <a:lstStyle/>
        <a:p>
          <a:r>
            <a:rPr lang="uk-UA" sz="1400" noProof="0" dirty="0">
              <a:solidFill>
                <a:schemeClr val="tx1"/>
              </a:solidFill>
            </a:rPr>
            <a:t>Реалізація користувацького інтерфейсу</a:t>
          </a:r>
        </a:p>
      </dgm:t>
    </dgm:pt>
    <dgm:pt modelId="{840C2A22-7465-46B9-8286-82800FBBF90A}" type="parTrans" cxnId="{7F22ACF6-E39A-4418-87D4-612027F80E55}">
      <dgm:prSet/>
      <dgm:spPr/>
      <dgm:t>
        <a:bodyPr/>
        <a:lstStyle/>
        <a:p>
          <a:endParaRPr lang="uk-UA" sz="1800"/>
        </a:p>
      </dgm:t>
    </dgm:pt>
    <dgm:pt modelId="{2728B031-D9EA-49F7-9D98-6AC9F681B8AA}" type="sibTrans" cxnId="{7F22ACF6-E39A-4418-87D4-612027F80E55}">
      <dgm:prSet/>
      <dgm:spPr/>
      <dgm:t>
        <a:bodyPr/>
        <a:lstStyle/>
        <a:p>
          <a:endParaRPr lang="uk-UA" sz="1800"/>
        </a:p>
      </dgm:t>
    </dgm:pt>
    <dgm:pt modelId="{4544D198-0829-4B7B-A3CA-462E2A186875}">
      <dgm:prSet phldrT="[Текст]" custT="1"/>
      <dgm:spPr/>
      <dgm:t>
        <a:bodyPr/>
        <a:lstStyle/>
        <a:p>
          <a:r>
            <a:rPr lang="uk-UA" sz="1400" noProof="0" dirty="0">
              <a:solidFill>
                <a:schemeClr val="tx1"/>
              </a:solidFill>
            </a:rPr>
            <a:t>Реалізація менеджерів популяції</a:t>
          </a:r>
        </a:p>
      </dgm:t>
    </dgm:pt>
    <dgm:pt modelId="{041941FE-D95A-4434-88C0-5706F61918F2}" type="parTrans" cxnId="{40C32CE9-60B1-4E95-8F28-EE288B498568}">
      <dgm:prSet/>
      <dgm:spPr/>
      <dgm:t>
        <a:bodyPr/>
        <a:lstStyle/>
        <a:p>
          <a:endParaRPr lang="uk-UA" sz="1800"/>
        </a:p>
      </dgm:t>
    </dgm:pt>
    <dgm:pt modelId="{D4E9DCE3-3DD9-4C94-B1EF-09F210C67509}" type="sibTrans" cxnId="{40C32CE9-60B1-4E95-8F28-EE288B498568}">
      <dgm:prSet/>
      <dgm:spPr/>
      <dgm:t>
        <a:bodyPr/>
        <a:lstStyle/>
        <a:p>
          <a:endParaRPr lang="uk-UA" sz="1800"/>
        </a:p>
      </dgm:t>
    </dgm:pt>
    <dgm:pt modelId="{4DD5916E-4198-4F6A-B342-08E2F7ACEC33}">
      <dgm:prSet phldrT="[Текст]" custT="1"/>
      <dgm:spPr/>
      <dgm:t>
        <a:bodyPr/>
        <a:lstStyle/>
        <a:p>
          <a:r>
            <a:rPr lang="uk-UA" sz="1400" noProof="0" dirty="0">
              <a:solidFill>
                <a:schemeClr val="tx1"/>
              </a:solidFill>
            </a:rPr>
            <a:t>Визначення відповідних засобів розробки</a:t>
          </a:r>
        </a:p>
      </dgm:t>
    </dgm:pt>
    <dgm:pt modelId="{D1C94206-5F25-47B0-AA07-757433575C1C}" type="sibTrans" cxnId="{26E10104-B349-4AE9-9325-598451998A0A}">
      <dgm:prSet/>
      <dgm:spPr/>
      <dgm:t>
        <a:bodyPr/>
        <a:lstStyle/>
        <a:p>
          <a:endParaRPr lang="uk-UA" sz="1800"/>
        </a:p>
      </dgm:t>
    </dgm:pt>
    <dgm:pt modelId="{20051BBE-D455-4411-B7EC-28FDA2FBD30C}" type="parTrans" cxnId="{26E10104-B349-4AE9-9325-598451998A0A}">
      <dgm:prSet/>
      <dgm:spPr/>
      <dgm:t>
        <a:bodyPr/>
        <a:lstStyle/>
        <a:p>
          <a:endParaRPr lang="uk-UA" sz="1800"/>
        </a:p>
      </dgm:t>
    </dgm:pt>
    <dgm:pt modelId="{67C0C7EF-3B79-404B-91E0-8A6AD4091FEE}" type="pres">
      <dgm:prSet presAssocID="{37B58397-5D37-41E5-AA63-F0C28E588E5E}" presName="CompostProcess" presStyleCnt="0">
        <dgm:presLayoutVars>
          <dgm:dir/>
          <dgm:resizeHandles val="exact"/>
        </dgm:presLayoutVars>
      </dgm:prSet>
      <dgm:spPr/>
    </dgm:pt>
    <dgm:pt modelId="{055CA2BC-9CC5-4E4D-A231-37625E3419DE}" type="pres">
      <dgm:prSet presAssocID="{37B58397-5D37-41E5-AA63-F0C28E588E5E}" presName="arrow" presStyleLbl="bgShp" presStyleIdx="0" presStyleCnt="1"/>
      <dgm:spPr/>
    </dgm:pt>
    <dgm:pt modelId="{C84DFE82-C073-47C2-A6D9-5775D69B7C62}" type="pres">
      <dgm:prSet presAssocID="{37B58397-5D37-41E5-AA63-F0C28E588E5E}" presName="linearProcess" presStyleCnt="0"/>
      <dgm:spPr/>
    </dgm:pt>
    <dgm:pt modelId="{92596148-D7A8-4120-8735-2A80EB02A87B}" type="pres">
      <dgm:prSet presAssocID="{A5674481-0B98-4F59-AB3A-0AA397ACEF39}" presName="textNode" presStyleLbl="node1" presStyleIdx="0" presStyleCnt="5">
        <dgm:presLayoutVars>
          <dgm:bulletEnabled val="1"/>
        </dgm:presLayoutVars>
      </dgm:prSet>
      <dgm:spPr/>
    </dgm:pt>
    <dgm:pt modelId="{CBDB5B98-B445-4B77-A9D9-14036FAB56E9}" type="pres">
      <dgm:prSet presAssocID="{AF555119-D038-4DC1-A8CF-3403BCB32158}" presName="sibTrans" presStyleCnt="0"/>
      <dgm:spPr/>
    </dgm:pt>
    <dgm:pt modelId="{F5771B5E-3EB3-40AC-9990-358D107E8BE4}" type="pres">
      <dgm:prSet presAssocID="{4DD5916E-4198-4F6A-B342-08E2F7ACEC33}" presName="textNode" presStyleLbl="node1" presStyleIdx="1" presStyleCnt="5">
        <dgm:presLayoutVars>
          <dgm:bulletEnabled val="1"/>
        </dgm:presLayoutVars>
      </dgm:prSet>
      <dgm:spPr/>
    </dgm:pt>
    <dgm:pt modelId="{F59F9BFA-6088-482C-92EB-75389AD97A32}" type="pres">
      <dgm:prSet presAssocID="{D1C94206-5F25-47B0-AA07-757433575C1C}" presName="sibTrans" presStyleCnt="0"/>
      <dgm:spPr/>
    </dgm:pt>
    <dgm:pt modelId="{287D6A0B-CE2D-4216-8041-594AA28E1C24}" type="pres">
      <dgm:prSet presAssocID="{05879E75-4DF8-4E0E-A4E7-A9693BAF62BD}" presName="textNode" presStyleLbl="node1" presStyleIdx="2" presStyleCnt="5">
        <dgm:presLayoutVars>
          <dgm:bulletEnabled val="1"/>
        </dgm:presLayoutVars>
      </dgm:prSet>
      <dgm:spPr/>
    </dgm:pt>
    <dgm:pt modelId="{F44879CE-6C9D-4082-BFFD-C1B3D4E503D6}" type="pres">
      <dgm:prSet presAssocID="{F4DA04C2-6740-4E24-8CF3-077F8B4D5B22}" presName="sibTrans" presStyleCnt="0"/>
      <dgm:spPr/>
    </dgm:pt>
    <dgm:pt modelId="{805E0F36-10E4-4930-A885-08CBCEF50B2D}" type="pres">
      <dgm:prSet presAssocID="{4544D198-0829-4B7B-A3CA-462E2A186875}" presName="textNode" presStyleLbl="node1" presStyleIdx="3" presStyleCnt="5">
        <dgm:presLayoutVars>
          <dgm:bulletEnabled val="1"/>
        </dgm:presLayoutVars>
      </dgm:prSet>
      <dgm:spPr/>
    </dgm:pt>
    <dgm:pt modelId="{91D23AA9-D47F-456E-AB5C-A31B873E109E}" type="pres">
      <dgm:prSet presAssocID="{D4E9DCE3-3DD9-4C94-B1EF-09F210C67509}" presName="sibTrans" presStyleCnt="0"/>
      <dgm:spPr/>
    </dgm:pt>
    <dgm:pt modelId="{1095FA2C-D834-4C3A-9ECF-425C8B18C5E4}" type="pres">
      <dgm:prSet presAssocID="{254456C5-1239-4172-BD34-4A370A0C8BC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57D9C800-65F7-4A4D-B4CE-C5A7B89C76E4}" srcId="{37B58397-5D37-41E5-AA63-F0C28E588E5E}" destId="{A5674481-0B98-4F59-AB3A-0AA397ACEF39}" srcOrd="0" destOrd="0" parTransId="{055E356D-4F49-4B32-A67C-EE736C740273}" sibTransId="{AF555119-D038-4DC1-A8CF-3403BCB32158}"/>
    <dgm:cxn modelId="{26E10104-B349-4AE9-9325-598451998A0A}" srcId="{37B58397-5D37-41E5-AA63-F0C28E588E5E}" destId="{4DD5916E-4198-4F6A-B342-08E2F7ACEC33}" srcOrd="1" destOrd="0" parTransId="{20051BBE-D455-4411-B7EC-28FDA2FBD30C}" sibTransId="{D1C94206-5F25-47B0-AA07-757433575C1C}"/>
    <dgm:cxn modelId="{3745EE60-EA82-43B5-8672-DDEBB12713B3}" type="presOf" srcId="{A5674481-0B98-4F59-AB3A-0AA397ACEF39}" destId="{92596148-D7A8-4120-8735-2A80EB02A87B}" srcOrd="0" destOrd="0" presId="urn:microsoft.com/office/officeart/2005/8/layout/hProcess9"/>
    <dgm:cxn modelId="{FC9FBF67-9FF1-4886-BF16-448641891CEA}" type="presOf" srcId="{4544D198-0829-4B7B-A3CA-462E2A186875}" destId="{805E0F36-10E4-4930-A885-08CBCEF50B2D}" srcOrd="0" destOrd="0" presId="urn:microsoft.com/office/officeart/2005/8/layout/hProcess9"/>
    <dgm:cxn modelId="{7D050C89-ED41-4986-BAD2-3CED90AEEF34}" srcId="{37B58397-5D37-41E5-AA63-F0C28E588E5E}" destId="{05879E75-4DF8-4E0E-A4E7-A9693BAF62BD}" srcOrd="2" destOrd="0" parTransId="{106EDADB-599C-4CE4-A684-07590F9BB75F}" sibTransId="{F4DA04C2-6740-4E24-8CF3-077F8B4D5B22}"/>
    <dgm:cxn modelId="{E0FF13A7-795F-4A87-9B51-F2284033162E}" type="presOf" srcId="{4DD5916E-4198-4F6A-B342-08E2F7ACEC33}" destId="{F5771B5E-3EB3-40AC-9990-358D107E8BE4}" srcOrd="0" destOrd="0" presId="urn:microsoft.com/office/officeart/2005/8/layout/hProcess9"/>
    <dgm:cxn modelId="{25127BBB-299B-4CF7-84AF-EE243DF14DD3}" type="presOf" srcId="{05879E75-4DF8-4E0E-A4E7-A9693BAF62BD}" destId="{287D6A0B-CE2D-4216-8041-594AA28E1C24}" srcOrd="0" destOrd="0" presId="urn:microsoft.com/office/officeart/2005/8/layout/hProcess9"/>
    <dgm:cxn modelId="{62D665D1-8109-4BE5-B9EA-FCFB4F312528}" type="presOf" srcId="{254456C5-1239-4172-BD34-4A370A0C8BC3}" destId="{1095FA2C-D834-4C3A-9ECF-425C8B18C5E4}" srcOrd="0" destOrd="0" presId="urn:microsoft.com/office/officeart/2005/8/layout/hProcess9"/>
    <dgm:cxn modelId="{40C32CE9-60B1-4E95-8F28-EE288B498568}" srcId="{37B58397-5D37-41E5-AA63-F0C28E588E5E}" destId="{4544D198-0829-4B7B-A3CA-462E2A186875}" srcOrd="3" destOrd="0" parTransId="{041941FE-D95A-4434-88C0-5706F61918F2}" sibTransId="{D4E9DCE3-3DD9-4C94-B1EF-09F210C67509}"/>
    <dgm:cxn modelId="{3E2912F3-907C-4EB0-8843-C01E81A17D14}" type="presOf" srcId="{37B58397-5D37-41E5-AA63-F0C28E588E5E}" destId="{67C0C7EF-3B79-404B-91E0-8A6AD4091FEE}" srcOrd="0" destOrd="0" presId="urn:microsoft.com/office/officeart/2005/8/layout/hProcess9"/>
    <dgm:cxn modelId="{7F22ACF6-E39A-4418-87D4-612027F80E55}" srcId="{37B58397-5D37-41E5-AA63-F0C28E588E5E}" destId="{254456C5-1239-4172-BD34-4A370A0C8BC3}" srcOrd="4" destOrd="0" parTransId="{840C2A22-7465-46B9-8286-82800FBBF90A}" sibTransId="{2728B031-D9EA-49F7-9D98-6AC9F681B8AA}"/>
    <dgm:cxn modelId="{2F9029DD-578E-41A6-B62E-38FFE430AC9B}" type="presParOf" srcId="{67C0C7EF-3B79-404B-91E0-8A6AD4091FEE}" destId="{055CA2BC-9CC5-4E4D-A231-37625E3419DE}" srcOrd="0" destOrd="0" presId="urn:microsoft.com/office/officeart/2005/8/layout/hProcess9"/>
    <dgm:cxn modelId="{712A00B9-F41E-496E-BD52-3E3E306D1F00}" type="presParOf" srcId="{67C0C7EF-3B79-404B-91E0-8A6AD4091FEE}" destId="{C84DFE82-C073-47C2-A6D9-5775D69B7C62}" srcOrd="1" destOrd="0" presId="urn:microsoft.com/office/officeart/2005/8/layout/hProcess9"/>
    <dgm:cxn modelId="{A3D4027A-3BEA-4BA1-BB7A-B8A3A6FFBF6C}" type="presParOf" srcId="{C84DFE82-C073-47C2-A6D9-5775D69B7C62}" destId="{92596148-D7A8-4120-8735-2A80EB02A87B}" srcOrd="0" destOrd="0" presId="urn:microsoft.com/office/officeart/2005/8/layout/hProcess9"/>
    <dgm:cxn modelId="{8B2C91BD-CCA9-4A17-9A4D-1314CBD253C0}" type="presParOf" srcId="{C84DFE82-C073-47C2-A6D9-5775D69B7C62}" destId="{CBDB5B98-B445-4B77-A9D9-14036FAB56E9}" srcOrd="1" destOrd="0" presId="urn:microsoft.com/office/officeart/2005/8/layout/hProcess9"/>
    <dgm:cxn modelId="{BA69B83E-72D1-4CF9-A8F4-6FEF93A79428}" type="presParOf" srcId="{C84DFE82-C073-47C2-A6D9-5775D69B7C62}" destId="{F5771B5E-3EB3-40AC-9990-358D107E8BE4}" srcOrd="2" destOrd="0" presId="urn:microsoft.com/office/officeart/2005/8/layout/hProcess9"/>
    <dgm:cxn modelId="{31891EB0-27D3-4286-9A79-B580AB8849BE}" type="presParOf" srcId="{C84DFE82-C073-47C2-A6D9-5775D69B7C62}" destId="{F59F9BFA-6088-482C-92EB-75389AD97A32}" srcOrd="3" destOrd="0" presId="urn:microsoft.com/office/officeart/2005/8/layout/hProcess9"/>
    <dgm:cxn modelId="{55F08AB3-5D20-4FCB-94DA-8FF16E93F8FE}" type="presParOf" srcId="{C84DFE82-C073-47C2-A6D9-5775D69B7C62}" destId="{287D6A0B-CE2D-4216-8041-594AA28E1C24}" srcOrd="4" destOrd="0" presId="urn:microsoft.com/office/officeart/2005/8/layout/hProcess9"/>
    <dgm:cxn modelId="{D9C18DA3-D461-4D2A-B424-8CC75E714AF0}" type="presParOf" srcId="{C84DFE82-C073-47C2-A6D9-5775D69B7C62}" destId="{F44879CE-6C9D-4082-BFFD-C1B3D4E503D6}" srcOrd="5" destOrd="0" presId="urn:microsoft.com/office/officeart/2005/8/layout/hProcess9"/>
    <dgm:cxn modelId="{762880BD-DDAE-4D25-BB42-5F42516A3993}" type="presParOf" srcId="{C84DFE82-C073-47C2-A6D9-5775D69B7C62}" destId="{805E0F36-10E4-4930-A885-08CBCEF50B2D}" srcOrd="6" destOrd="0" presId="urn:microsoft.com/office/officeart/2005/8/layout/hProcess9"/>
    <dgm:cxn modelId="{9ED687CF-0EB2-4ACA-AA46-F6E7FB0FF3AD}" type="presParOf" srcId="{C84DFE82-C073-47C2-A6D9-5775D69B7C62}" destId="{91D23AA9-D47F-456E-AB5C-A31B873E109E}" srcOrd="7" destOrd="0" presId="urn:microsoft.com/office/officeart/2005/8/layout/hProcess9"/>
    <dgm:cxn modelId="{FD0A8C5F-7AC8-4B9A-BB6E-75FF9553FC0E}" type="presParOf" srcId="{C84DFE82-C073-47C2-A6D9-5775D69B7C62}" destId="{1095FA2C-D834-4C3A-9ECF-425C8B18C5E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CA2BC-9CC5-4E4D-A231-37625E3419DE}">
      <dsp:nvSpPr>
        <dsp:cNvPr id="0" name=""/>
        <dsp:cNvSpPr/>
      </dsp:nvSpPr>
      <dsp:spPr>
        <a:xfrm>
          <a:off x="788669" y="0"/>
          <a:ext cx="8938260" cy="4667250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96148-D7A8-4120-8735-2A80EB02A87B}">
      <dsp:nvSpPr>
        <dsp:cNvPr id="0" name=""/>
        <dsp:cNvSpPr/>
      </dsp:nvSpPr>
      <dsp:spPr>
        <a:xfrm>
          <a:off x="128" y="1400174"/>
          <a:ext cx="1538830" cy="1866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solidFill>
                <a:schemeClr val="tx1"/>
              </a:solidFill>
            </a:rPr>
            <a:t>Огляд сучасних методів машинного навчання і інтелекту у побудові ігрового процесу</a:t>
          </a:r>
        </a:p>
      </dsp:txBody>
      <dsp:txXfrm>
        <a:off x="75247" y="1475293"/>
        <a:ext cx="1388592" cy="1716662"/>
      </dsp:txXfrm>
    </dsp:sp>
    <dsp:sp modelId="{F5771B5E-3EB3-40AC-9990-358D107E8BE4}">
      <dsp:nvSpPr>
        <dsp:cNvPr id="0" name=""/>
        <dsp:cNvSpPr/>
      </dsp:nvSpPr>
      <dsp:spPr>
        <a:xfrm>
          <a:off x="1795430" y="1400174"/>
          <a:ext cx="1538830" cy="1866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solidFill>
                <a:schemeClr val="tx1"/>
              </a:solidFill>
            </a:rPr>
            <a:t>Пошук і аналіз існуючих розробок програмних моделей ігрових агентів у моделюючих середовищах </a:t>
          </a:r>
        </a:p>
      </dsp:txBody>
      <dsp:txXfrm>
        <a:off x="1870549" y="1475293"/>
        <a:ext cx="1388592" cy="1716662"/>
      </dsp:txXfrm>
    </dsp:sp>
    <dsp:sp modelId="{287D6A0B-CE2D-4216-8041-594AA28E1C24}">
      <dsp:nvSpPr>
        <dsp:cNvPr id="0" name=""/>
        <dsp:cNvSpPr/>
      </dsp:nvSpPr>
      <dsp:spPr>
        <a:xfrm>
          <a:off x="3590733" y="1400174"/>
          <a:ext cx="1538830" cy="1866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>
              <a:solidFill>
                <a:schemeClr val="tx1"/>
              </a:solidFill>
            </a:rPr>
            <a:t>Формалізація процесу керування автомобілю за допомогою нейронних мереж</a:t>
          </a:r>
          <a:endParaRPr lang="uk-UA" sz="1400" kern="1200" noProof="0" dirty="0">
            <a:solidFill>
              <a:schemeClr val="tx1"/>
            </a:solidFill>
          </a:endParaRPr>
        </a:p>
      </dsp:txBody>
      <dsp:txXfrm>
        <a:off x="3665852" y="1475293"/>
        <a:ext cx="1388592" cy="1716662"/>
      </dsp:txXfrm>
    </dsp:sp>
    <dsp:sp modelId="{805E0F36-10E4-4930-A885-08CBCEF50B2D}">
      <dsp:nvSpPr>
        <dsp:cNvPr id="0" name=""/>
        <dsp:cNvSpPr/>
      </dsp:nvSpPr>
      <dsp:spPr>
        <a:xfrm>
          <a:off x="5386035" y="1400174"/>
          <a:ext cx="1538830" cy="1866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solidFill>
                <a:schemeClr val="tx1"/>
              </a:solidFill>
            </a:rPr>
            <a:t>Визначення відповідних засобів реалізації та вимог до системи</a:t>
          </a:r>
        </a:p>
      </dsp:txBody>
      <dsp:txXfrm>
        <a:off x="5461154" y="1475293"/>
        <a:ext cx="1388592" cy="1716662"/>
      </dsp:txXfrm>
    </dsp:sp>
    <dsp:sp modelId="{1095FA2C-D834-4C3A-9ECF-425C8B18C5E4}">
      <dsp:nvSpPr>
        <dsp:cNvPr id="0" name=""/>
        <dsp:cNvSpPr/>
      </dsp:nvSpPr>
      <dsp:spPr>
        <a:xfrm>
          <a:off x="7181338" y="1400174"/>
          <a:ext cx="1538830" cy="1866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>
              <a:solidFill>
                <a:schemeClr val="tx1"/>
              </a:solidFill>
            </a:rPr>
            <a:t>Розробка програмного середовища моделювання для проведення експериментів</a:t>
          </a:r>
          <a:endParaRPr lang="uk-UA" sz="1400" kern="1200" noProof="0" dirty="0">
            <a:solidFill>
              <a:schemeClr val="tx1"/>
            </a:solidFill>
          </a:endParaRPr>
        </a:p>
      </dsp:txBody>
      <dsp:txXfrm>
        <a:off x="7256457" y="1475293"/>
        <a:ext cx="1388592" cy="1716662"/>
      </dsp:txXfrm>
    </dsp:sp>
    <dsp:sp modelId="{24B0D052-F827-4793-B3D2-DDF1F804644F}">
      <dsp:nvSpPr>
        <dsp:cNvPr id="0" name=""/>
        <dsp:cNvSpPr/>
      </dsp:nvSpPr>
      <dsp:spPr>
        <a:xfrm>
          <a:off x="8976640" y="1400174"/>
          <a:ext cx="1538830" cy="1866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solidFill>
                <a:schemeClr val="tx1"/>
              </a:solidFill>
            </a:rPr>
            <a:t>Проведення експериментів та аналіз отриманих результатів</a:t>
          </a:r>
        </a:p>
      </dsp:txBody>
      <dsp:txXfrm>
        <a:off x="9051759" y="1475293"/>
        <a:ext cx="1388592" cy="1716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CA2BC-9CC5-4E4D-A231-37625E3419DE}">
      <dsp:nvSpPr>
        <dsp:cNvPr id="0" name=""/>
        <dsp:cNvSpPr/>
      </dsp:nvSpPr>
      <dsp:spPr>
        <a:xfrm>
          <a:off x="788669" y="0"/>
          <a:ext cx="8938260" cy="4667250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96148-D7A8-4120-8735-2A80EB02A87B}">
      <dsp:nvSpPr>
        <dsp:cNvPr id="0" name=""/>
        <dsp:cNvSpPr/>
      </dsp:nvSpPr>
      <dsp:spPr>
        <a:xfrm>
          <a:off x="3080" y="1400174"/>
          <a:ext cx="1854606" cy="1866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solidFill>
                <a:schemeClr val="tx1"/>
              </a:solidFill>
            </a:rPr>
            <a:t>Формування формального опису системи і визначення вимог</a:t>
          </a:r>
        </a:p>
      </dsp:txBody>
      <dsp:txXfrm>
        <a:off x="93614" y="1490708"/>
        <a:ext cx="1673538" cy="1685832"/>
      </dsp:txXfrm>
    </dsp:sp>
    <dsp:sp modelId="{F5771B5E-3EB3-40AC-9990-358D107E8BE4}">
      <dsp:nvSpPr>
        <dsp:cNvPr id="0" name=""/>
        <dsp:cNvSpPr/>
      </dsp:nvSpPr>
      <dsp:spPr>
        <a:xfrm>
          <a:off x="2166788" y="1400174"/>
          <a:ext cx="1854606" cy="1866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solidFill>
                <a:schemeClr val="tx1"/>
              </a:solidFill>
            </a:rPr>
            <a:t>Визначення відповідних засобів розробки</a:t>
          </a:r>
        </a:p>
      </dsp:txBody>
      <dsp:txXfrm>
        <a:off x="2257322" y="1490708"/>
        <a:ext cx="1673538" cy="1685832"/>
      </dsp:txXfrm>
    </dsp:sp>
    <dsp:sp modelId="{287D6A0B-CE2D-4216-8041-594AA28E1C24}">
      <dsp:nvSpPr>
        <dsp:cNvPr id="0" name=""/>
        <dsp:cNvSpPr/>
      </dsp:nvSpPr>
      <dsp:spPr>
        <a:xfrm>
          <a:off x="4330496" y="1400174"/>
          <a:ext cx="1854606" cy="1866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solidFill>
                <a:schemeClr val="tx1"/>
              </a:solidFill>
            </a:rPr>
            <a:t>Реалізація механік автомобіля і суміжних механік </a:t>
          </a:r>
        </a:p>
      </dsp:txBody>
      <dsp:txXfrm>
        <a:off x="4421030" y="1490708"/>
        <a:ext cx="1673538" cy="1685832"/>
      </dsp:txXfrm>
    </dsp:sp>
    <dsp:sp modelId="{805E0F36-10E4-4930-A885-08CBCEF50B2D}">
      <dsp:nvSpPr>
        <dsp:cNvPr id="0" name=""/>
        <dsp:cNvSpPr/>
      </dsp:nvSpPr>
      <dsp:spPr>
        <a:xfrm>
          <a:off x="6494204" y="1400174"/>
          <a:ext cx="1854606" cy="1866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solidFill>
                <a:schemeClr val="tx1"/>
              </a:solidFill>
            </a:rPr>
            <a:t>Реалізація менеджерів популяції</a:t>
          </a:r>
        </a:p>
      </dsp:txBody>
      <dsp:txXfrm>
        <a:off x="6584738" y="1490708"/>
        <a:ext cx="1673538" cy="1685832"/>
      </dsp:txXfrm>
    </dsp:sp>
    <dsp:sp modelId="{1095FA2C-D834-4C3A-9ECF-425C8B18C5E4}">
      <dsp:nvSpPr>
        <dsp:cNvPr id="0" name=""/>
        <dsp:cNvSpPr/>
      </dsp:nvSpPr>
      <dsp:spPr>
        <a:xfrm>
          <a:off x="8657912" y="1400174"/>
          <a:ext cx="1854606" cy="1866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solidFill>
                <a:schemeClr val="tx1"/>
              </a:solidFill>
            </a:rPr>
            <a:t>Реалізація користувацького інтерфейсу</a:t>
          </a:r>
        </a:p>
      </dsp:txBody>
      <dsp:txXfrm>
        <a:off x="8748446" y="1490708"/>
        <a:ext cx="1673538" cy="1685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ED4D3-3FC6-4F1D-91B7-60B253E12FE0}" type="datetimeFigureOut">
              <a:rPr lang="uk-UA" smtClean="0"/>
              <a:t>17.12.2018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A8A88-0824-49E7-B687-B99A2CB0941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027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uk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Протягом останніх двох десятиліть машинне навчання стало одним з основних елементів інформаційних технологій 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</a:t>
            </a:r>
            <a:r>
              <a:rPr lang="uk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з цим – досить важливою, хоча й, зазвичай, прихованою частиною нашого життя 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</a:t>
            </a:r>
            <a:r>
              <a:rPr lang="uk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На сьогоднішній день поступове поліпшення підходів машинного навчання і інтелекту дозволило досягнути нового якісного рівня у підходах штучного інтелекту 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</a:t>
            </a:r>
            <a:r>
              <a:rPr lang="uk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uk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Враховуючи постійно зростаючу кількість даних, стають доступними нові можливості з їх аналізу 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</a:t>
            </a:r>
            <a:r>
              <a:rPr lang="uk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Відповідно до цього існують підстави вважати, що розумний аналіз даних стане ще більш поширеним, як необхідний компонент технологічного прогресу 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</a:t>
            </a:r>
            <a:r>
              <a:rPr lang="uk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Показовим результатом такої еволюції слугує те, що штучний інтелект почав перевершувати можливості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людей в деяких вузько спеціалізованих задачах.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uk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Індустрія відеоігор також не стояла на місті, ставши найбільшим сегментом індустрії розваг. Індустрію відеоігор неможливо розглядати окремо від розробки відеоігор. Коли на ринок виходить новий ігровий продукт, він відразу ж опиняється в опозиції по відношенню до всіх наявних продуктів індустрії, які актуальні на даний момент [5]. Завдяки цьому дана індустрія це висококонкурентне середовище з глобальною конкуренцією, де велика кількість компаній і незалежних команд займаються створенням відеоігор.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uk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того, щоб ігровий продукт був конкурентоспроможним і успішним на ринку відеоігор, випускаючи новий продукт необхідно продемонструвати не тільки гарну графічну складову, а й запропонувати щось нове та інноваційне, що зробить продукт кращим за інші [6]. Можна сказати, що ігрова індустрія знаходиться у пошуку нових підходів для покращення ігрового процесу та ігрового досвіду. Одним з таких підходів може бути використання методів штучного інтелекту для поліпшення ігрового досвіду. 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uk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розрізі поліпшення ігрового досвіду гравців методи машинного навчання та інтелекту теоретично можуть вирішувати великий обсяг завдань забезпечення ігрового процесу. Теоретично сумісне використання методів машинного інтелекту і навчання дозволить отримати ігровий процес, який зможе підлаштовуватися під гравця і адаптуватися під різні ігрові ситуації [7]. Це, в свою чергу, зробить процес гри більш цікавим, а також буде спонукати гравця знаходити нові стратегії і методи гри.</a:t>
            </a:r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A8A88-0824-49E7-B687-B99A2CB0941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4763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BF5C-4029-4992-B6BB-35232625F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92EE7-8BE2-4508-A572-38D80371C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6F80F-F772-464D-8102-3FD84FFF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6BD0-CE01-4F7D-98C5-0AF2BDD7C9FF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6D734-E85F-4853-92F9-BD86B18C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8D182-41AA-4927-B5C5-0769ADBF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96DA-925F-4A56-A784-2C0D8341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1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3C12-003A-49F7-832E-896F5FEF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D0226-2DE3-4354-84A0-43900F3CE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632D-A218-41D5-9A53-5139B433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B895-6BE2-43E4-A517-75ED6FCF0A0F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DB74E-8DAD-490E-8165-5DF3A8CB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9423A-DF99-4935-9369-DAAF151A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96DA-925F-4A56-A784-2C0D8341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4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5C799-04A9-46D3-A44A-8652E8074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24DB2-9858-4272-96A9-A19B9A1FC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937CC-09FC-4D63-BDF1-D7ADDA72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70BA-F780-46B3-974A-E3EC724B12E3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870A9-A08E-495A-9D81-2D512A93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BFCA-F6FE-4B6F-B5C7-6F79F346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96DA-925F-4A56-A784-2C0D8341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1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6182-F9A3-40F9-A5E6-76DDACBC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C3F8-4107-42F0-B8D0-7E050BC4B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1967B-41EF-4289-A9A4-D5C18F1D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1273-2B17-4FE8-9D26-D6D0DC3B209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92736-8ECA-4C86-BB4B-D2C7A259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42D3-DD18-4684-9398-7A495DBE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96DA-925F-4A56-A784-2C0D8341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0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7DCA-B2E2-4CFB-A6DC-462455F2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1949E-1D13-4947-B0EA-441C416CC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8557-640E-477B-AEEA-587A4863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BFAE-D2DD-4DE9-B8FA-A4258211C6AB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D70AC-6CB8-43D0-8126-6331CC93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5CF57-CA90-4FBC-BDC3-063C9A9A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96DA-925F-4A56-A784-2C0D8341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61EC-1B5E-4C25-9600-BE15C265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78074-23AE-4627-A720-1390FC66B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A8542-8088-4641-98D6-5AA2EB51C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1D5D0-B458-4812-AF6B-107C7DDD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C8ED-5CAB-427B-9A0D-633A4BAEACCA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9E602-ABAD-48D1-BDD3-D55BB861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C51AB-97C7-4E96-AA93-D52C75C4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96DA-925F-4A56-A784-2C0D8341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34B5-D8BF-4B70-AA06-11967C52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8AF19-A43A-479D-813B-2686E8765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C5C12-1784-4AAA-89A6-E1E6B4823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DFDBA-D17D-470D-84E3-F2EB76751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E123E-7EE0-424B-B9E6-8F42DAFC7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FEE07-7C93-40F9-ACB0-F38CB5B6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BADA-F3EE-47FC-A469-DB6AF3066BB3}" type="datetime1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46205-0600-470E-B90C-8B5ECBEB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73006-869B-4EFA-9948-AC79509A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96DA-925F-4A56-A784-2C0D8341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0541-B0FD-47D3-9EE2-C56DAAA7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5FA75-BA31-4366-B013-E066FE74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868-988B-455A-B2A2-F1C44600EFAB}" type="datetime1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D8E81-9CB9-4325-B561-F1118934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E677B-B277-44FA-9433-FE52CDC5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96DA-925F-4A56-A784-2C0D8341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1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A2A20-F7DF-4022-8D1A-F815E589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66FB-5EEB-4C48-8A7A-6F4F803B414C}" type="datetime1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7D8AC-A3C1-4F48-8375-B23F21AE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76229-19B2-41DF-9FE6-76BD5C43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96DA-925F-4A56-A784-2C0D8341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1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BCA2-7CF1-479D-B281-0094E4B6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F246-7438-499D-B6F6-542333F07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89B58-D645-4A08-A7C1-8B9465630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C09E1-98B6-4035-9E01-FBCBA24D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A6A-9402-4528-989C-7BAF65B805FE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0637A-C70D-4824-BD6D-B368CCED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131D8-AEFC-4F95-A6F6-5CC41780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96DA-925F-4A56-A784-2C0D8341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D49D-F72D-43A7-B14F-B0160B62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5085F-E9FF-497C-80CA-65BE250DC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B05FC-092D-4486-8C3D-5044397DF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313E4-EE45-4E82-A6B3-65FB0CBA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F2B3-49FB-400D-A51D-0CFD42C0561E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B3D20-67B2-4357-87A1-414965F7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601C-1638-42A8-9D8A-6F3921ED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96DA-925F-4A56-A784-2C0D8341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5000">
              <a:schemeClr val="bg1">
                <a:lumMod val="85000"/>
              </a:schemeClr>
            </a:gs>
          </a:gsLst>
          <a:path path="rect">
            <a:fillToRect l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50A12-5DBC-444C-BDB2-2382436B9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FC256-9F87-4F43-AFBC-CA4A5473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0961F-D940-48DC-AFD9-17D995B2E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32B5C-268F-45C6-9A5F-491D61396B9A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B0C0B-DBB0-4FF8-8424-5859C86CE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C05B-7C15-40E2-BD3E-82F232FD4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296DA-925F-4A56-A784-2C0D8341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9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6DB8-106B-4A1B-8C76-F53EE41A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083"/>
            <a:ext cx="12192000" cy="4359926"/>
          </a:xfrm>
        </p:spPr>
        <p:txBody>
          <a:bodyPr anchor="t">
            <a:noAutofit/>
          </a:bodyPr>
          <a:lstStyle/>
          <a:p>
            <a:pPr algn="ctr"/>
            <a:r>
              <a:rPr lang="uk-UA" sz="4000" b="1" dirty="0"/>
              <a:t>Міністерство освіти і науки України</a:t>
            </a:r>
            <a:br>
              <a:rPr lang="uk-UA" sz="4000" b="1" dirty="0"/>
            </a:br>
            <a:r>
              <a:rPr lang="uk-UA" sz="4000" b="1" dirty="0"/>
              <a:t>ДВНЗ </a:t>
            </a:r>
            <a:r>
              <a:rPr lang="en-US" sz="4000" b="1" dirty="0"/>
              <a:t>"</a:t>
            </a:r>
            <a:r>
              <a:rPr lang="uk-UA" sz="4000" b="1" dirty="0"/>
              <a:t>Донецький національний технічний університет</a:t>
            </a:r>
            <a:r>
              <a:rPr lang="en-US" sz="4000" b="1" dirty="0"/>
              <a:t>"</a:t>
            </a:r>
            <a:br>
              <a:rPr lang="uk-UA" sz="4000" b="1" dirty="0"/>
            </a:br>
            <a:br>
              <a:rPr lang="en-US" sz="2400" b="1" dirty="0"/>
            </a:br>
            <a:r>
              <a:rPr lang="uk-UA" sz="4000" dirty="0"/>
              <a:t>Випускна кваліфікаційна робота </a:t>
            </a:r>
            <a:br>
              <a:rPr lang="uk-UA" sz="4000" dirty="0"/>
            </a:br>
            <a:r>
              <a:rPr lang="uk-UA" sz="4000" dirty="0"/>
              <a:t>на здобуття освітнього ступеня «магістр» </a:t>
            </a:r>
            <a:br>
              <a:rPr lang="uk-UA" sz="4000" dirty="0"/>
            </a:br>
            <a:r>
              <a:rPr lang="uk-UA" sz="4000" dirty="0"/>
              <a:t>за темою:</a:t>
            </a:r>
            <a:br>
              <a:rPr lang="uk-UA" sz="4000" dirty="0"/>
            </a:br>
            <a:r>
              <a:rPr lang="en-US" sz="4000" b="1" dirty="0">
                <a:latin typeface="+mn-lt"/>
              </a:rPr>
              <a:t>"</a:t>
            </a:r>
            <a:r>
              <a:rPr lang="uk-UA" sz="4000" b="1" dirty="0">
                <a:latin typeface="+mn-lt"/>
              </a:rPr>
              <a:t>Побудова ігрового процесу на базі </a:t>
            </a:r>
            <a:br>
              <a:rPr lang="uk-UA" sz="4000" b="1" dirty="0">
                <a:latin typeface="+mn-lt"/>
              </a:rPr>
            </a:br>
            <a:r>
              <a:rPr lang="uk-UA" sz="4000" b="1" dirty="0">
                <a:latin typeface="+mn-lt"/>
              </a:rPr>
              <a:t>методів машинного навчання і інтелекту</a:t>
            </a:r>
            <a:r>
              <a:rPr lang="en-US" sz="4000" b="1" dirty="0">
                <a:latin typeface="+mn-lt"/>
              </a:rPr>
              <a:t>"</a:t>
            </a:r>
            <a:endParaRPr lang="uk-UA" sz="4000" b="1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AF905-C040-4FF5-964D-122BE22DD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8518" y="4289565"/>
            <a:ext cx="5965929" cy="914401"/>
          </a:xfrm>
        </p:spPr>
        <p:txBody>
          <a:bodyPr anchor="ctr">
            <a:no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Науковий керівник: </a:t>
            </a:r>
            <a:br>
              <a:rPr lang="uk-UA" dirty="0">
                <a:solidFill>
                  <a:schemeClr val="tx1"/>
                </a:solidFill>
              </a:rPr>
            </a:br>
            <a:r>
              <a:rPr lang="uk-UA" dirty="0">
                <a:solidFill>
                  <a:schemeClr val="tx1"/>
                </a:solidFill>
              </a:rPr>
              <a:t>д.т.н., проф., зав. каф. ПМІ, Дмитрієва О.А.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9AD0B57-C25A-44FB-8F78-A1D0889E0839}"/>
              </a:ext>
            </a:extLst>
          </p:cNvPr>
          <p:cNvSpPr txBox="1">
            <a:spLocks/>
          </p:cNvSpPr>
          <p:nvPr/>
        </p:nvSpPr>
        <p:spPr>
          <a:xfrm>
            <a:off x="0" y="6299199"/>
            <a:ext cx="12192001" cy="4652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dirty="0">
                <a:solidFill>
                  <a:schemeClr val="tx1"/>
                </a:solidFill>
              </a:rPr>
              <a:t>Покровськ –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6C02C-E812-4953-B57C-6788F9C6D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55606" y="1272957"/>
            <a:ext cx="1606323" cy="6855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CFB70C-6442-411F-96EE-A8DF9E2DD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" y="1158555"/>
            <a:ext cx="910668" cy="914400"/>
          </a:xfrm>
          <a:prstGeom prst="rect">
            <a:avLst/>
          </a:prstGeom>
        </p:spPr>
      </p:pic>
      <p:pic>
        <p:nvPicPr>
          <p:cNvPr id="11" name="Picture 2" descr="Ð ÐµÐ·ÑÐ»ÑÑÐ°Ñ Ð¿Ð¾ÑÑÐºÑ Ð·Ð¾Ð±ÑÐ°Ð¶ÐµÐ½Ñ Ð·Ð° Ð·Ð°Ð¿Ð¸ÑÐ¾Ð¼ &quot;Gamehub&quot;">
            <a:extLst>
              <a:ext uri="{FF2B5EF4-FFF2-40B4-BE49-F238E27FC236}">
                <a16:creationId xmlns:a16="http://schemas.microsoft.com/office/drawing/2014/main" id="{36C85B55-159F-47CB-83B5-BDAC1809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873" y="5855924"/>
            <a:ext cx="914400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CA3336-65CD-4046-8101-404432C1D828}"/>
              </a:ext>
            </a:extLst>
          </p:cNvPr>
          <p:cNvSpPr txBox="1">
            <a:spLocks/>
          </p:cNvSpPr>
          <p:nvPr/>
        </p:nvSpPr>
        <p:spPr>
          <a:xfrm>
            <a:off x="65036" y="4327844"/>
            <a:ext cx="596592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dirty="0">
                <a:solidFill>
                  <a:schemeClr val="tx1"/>
                </a:solidFill>
              </a:rPr>
              <a:t>Виконав: </a:t>
            </a:r>
            <a:br>
              <a:rPr lang="uk-UA" dirty="0">
                <a:solidFill>
                  <a:schemeClr val="tx1"/>
                </a:solidFill>
              </a:rPr>
            </a:br>
            <a:r>
              <a:rPr lang="uk-UA" dirty="0">
                <a:solidFill>
                  <a:schemeClr val="tx1"/>
                </a:solidFill>
              </a:rPr>
              <a:t>ст. гр. ІПЗм-17, Кривенко О. М.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833EC2-E8B2-411D-A96E-E20C369A1A07}"/>
              </a:ext>
            </a:extLst>
          </p:cNvPr>
          <p:cNvSpPr txBox="1"/>
          <p:nvPr/>
        </p:nvSpPr>
        <p:spPr>
          <a:xfrm>
            <a:off x="1987061" y="5450612"/>
            <a:ext cx="8217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dirty="0"/>
              <a:t>Робота виконана за підтримки програми </a:t>
            </a:r>
            <a:r>
              <a:rPr lang="en-US" sz="1600" dirty="0"/>
              <a:t>Erasmus+ 561728-EPP-1-2015-1- ES-EPPKA2-CBHE-JP “</a:t>
            </a:r>
            <a:r>
              <a:rPr lang="en-US" sz="1600" dirty="0" err="1"/>
              <a:t>GameHub</a:t>
            </a:r>
            <a:r>
              <a:rPr lang="en-US" sz="1600" dirty="0"/>
              <a:t>: University-Enterprises Cooperation in Game Industry in Ukraine”.</a:t>
            </a:r>
            <a:endParaRPr lang="uk-UA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DB2D6-6492-4FBE-85C8-D8AC29A2CF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r="19283" b="74667"/>
          <a:stretch/>
        </p:blipFill>
        <p:spPr>
          <a:xfrm>
            <a:off x="-87919" y="6210308"/>
            <a:ext cx="4513615" cy="8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9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DF64-8FFB-4CB9-B388-FC0840FE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ФОРМАЛІЗАЦІЯ ПРОЦЕСУ КЕРУВАННЯ </a:t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ІГРОВИМ АВТОМОБІЛЕМ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E301-B86E-47B3-AB2C-8F78ECF52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uk-UA" sz="3600" dirty="0"/>
              <a:t>Загальна модель </a:t>
            </a:r>
            <a:br>
              <a:rPr lang="uk-UA" sz="3600" dirty="0"/>
            </a:br>
            <a:r>
              <a:rPr lang="uk-UA" sz="3600" dirty="0"/>
              <a:t>керування автомобілем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92BD2-2AB8-4C2C-8EB6-9B664D49C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1939925"/>
          </a:xfrm>
        </p:spPr>
        <p:txBody>
          <a:bodyPr>
            <a:normAutofit/>
          </a:bodyPr>
          <a:lstStyle/>
          <a:p>
            <a:r>
              <a:rPr lang="uk-UA" sz="3000" dirty="0"/>
              <a:t>Здійснюється за допомогою двох осей керування – вертикальна та горизонтальна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21196-41CA-416B-A663-DCD5F3FFA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uk-UA" sz="3600" dirty="0"/>
              <a:t>Модель отримання даних про середовище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4B230-EEA3-4BA8-87DE-1DC08B792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939925"/>
          </a:xfrm>
        </p:spPr>
        <p:txBody>
          <a:bodyPr>
            <a:normAutofit/>
          </a:bodyPr>
          <a:lstStyle/>
          <a:p>
            <a:r>
              <a:rPr lang="uk-UA" sz="3000" dirty="0"/>
              <a:t>Здійснюється за допомогою механіки сенсорів зіткнення автомобілю. Кількість сенсорів може варіюватися.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63EA9A0-9BC7-4BCB-967C-F963B5A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0552" y="6290368"/>
            <a:ext cx="2021078" cy="365125"/>
          </a:xfrm>
        </p:spPr>
        <p:txBody>
          <a:bodyPr/>
          <a:lstStyle/>
          <a:p>
            <a:fld id="{196296DA-925F-4A56-A784-2C0D83414546}" type="slidenum">
              <a:rPr lang="en-US" sz="2000" smtClean="0"/>
              <a:t>10</a:t>
            </a:fld>
            <a:endParaRPr lang="en-US" sz="2000" dirty="0"/>
          </a:p>
        </p:txBody>
      </p:sp>
      <p:pic>
        <p:nvPicPr>
          <p:cNvPr id="12" name="Picture 2" descr="Ð ÐµÐ·ÑÐ»ÑÑÐ°Ñ Ð¿Ð¾ÑÑÐºÑ Ð·Ð¾Ð±ÑÐ°Ð¶ÐµÐ½Ñ Ð·Ð° Ð·Ð°Ð¿Ð¸ÑÐ¾Ð¼ &quot;Gamehub&quot;">
            <a:extLst>
              <a:ext uri="{FF2B5EF4-FFF2-40B4-BE49-F238E27FC236}">
                <a16:creationId xmlns:a16="http://schemas.microsoft.com/office/drawing/2014/main" id="{391DDD0D-14AA-4D98-8677-8841153C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30" y="196384"/>
            <a:ext cx="914400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7561F533-133E-4A9B-8A61-0810CAE04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0" y="118660"/>
            <a:ext cx="910668" cy="9144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EB0A87B-236A-4267-9EF6-62BD1850F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840" y="4435475"/>
            <a:ext cx="2141400" cy="2135867"/>
          </a:xfrm>
          <a:prstGeom prst="rect">
            <a:avLst/>
          </a:prstGeom>
        </p:spPr>
      </p:pic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F1D4758B-A246-4A48-8E58-99A43F9D9D8F}"/>
              </a:ext>
            </a:extLst>
          </p:cNvPr>
          <p:cNvGrpSpPr/>
          <p:nvPr/>
        </p:nvGrpSpPr>
        <p:grpSpPr>
          <a:xfrm>
            <a:off x="2208807" y="4497707"/>
            <a:ext cx="2419747" cy="2030451"/>
            <a:chOff x="1866503" y="4445000"/>
            <a:chExt cx="2419747" cy="2030451"/>
          </a:xfrm>
        </p:grpSpPr>
        <p:sp>
          <p:nvSpPr>
            <p:cNvPr id="7" name="Выноска: линия с границей и чертой 6">
              <a:extLst>
                <a:ext uri="{FF2B5EF4-FFF2-40B4-BE49-F238E27FC236}">
                  <a16:creationId xmlns:a16="http://schemas.microsoft.com/office/drawing/2014/main" id="{21231536-D408-494F-A6CC-7206B6752E56}"/>
                </a:ext>
              </a:extLst>
            </p:cNvPr>
            <p:cNvSpPr/>
            <p:nvPr/>
          </p:nvSpPr>
          <p:spPr>
            <a:xfrm>
              <a:off x="3281537" y="4445000"/>
              <a:ext cx="506191" cy="294279"/>
            </a:xfrm>
            <a:prstGeom prst="accentBorderCallout1">
              <a:avLst>
                <a:gd name="adj1" fmla="val 18750"/>
                <a:gd name="adj2" fmla="val -8333"/>
                <a:gd name="adj3" fmla="val 120017"/>
                <a:gd name="adj4" fmla="val -66191"/>
              </a:avLst>
            </a:prstGeom>
            <a:noFill/>
            <a:ln>
              <a:solidFill>
                <a:srgbClr val="3F3F3F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>
                  <a:solidFill>
                    <a:schemeClr val="tx1"/>
                  </a:solidFill>
                </a:rPr>
                <a:t>+1</a:t>
              </a:r>
            </a:p>
          </p:txBody>
        </p:sp>
        <p:sp>
          <p:nvSpPr>
            <p:cNvPr id="14" name="Выноска: линия с границей и чертой 13">
              <a:extLst>
                <a:ext uri="{FF2B5EF4-FFF2-40B4-BE49-F238E27FC236}">
                  <a16:creationId xmlns:a16="http://schemas.microsoft.com/office/drawing/2014/main" id="{548CDF43-48ED-460C-8401-689FC52A3C5A}"/>
                </a:ext>
              </a:extLst>
            </p:cNvPr>
            <p:cNvSpPr/>
            <p:nvPr/>
          </p:nvSpPr>
          <p:spPr>
            <a:xfrm>
              <a:off x="3780059" y="4901015"/>
              <a:ext cx="506191" cy="294279"/>
            </a:xfrm>
            <a:prstGeom prst="accentBorderCallout1">
              <a:avLst>
                <a:gd name="adj1" fmla="val 18750"/>
                <a:gd name="adj2" fmla="val -8333"/>
                <a:gd name="adj3" fmla="val 120017"/>
                <a:gd name="adj4" fmla="val -66191"/>
              </a:avLst>
            </a:prstGeom>
            <a:noFill/>
            <a:ln>
              <a:solidFill>
                <a:srgbClr val="3F3F3F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>
                  <a:solidFill>
                    <a:schemeClr val="tx1"/>
                  </a:solidFill>
                </a:rPr>
                <a:t>+1</a:t>
              </a:r>
            </a:p>
          </p:txBody>
        </p:sp>
        <p:sp>
          <p:nvSpPr>
            <p:cNvPr id="8" name="Выноска: двойная изогнутая линия с границей и чертой 7">
              <a:extLst>
                <a:ext uri="{FF2B5EF4-FFF2-40B4-BE49-F238E27FC236}">
                  <a16:creationId xmlns:a16="http://schemas.microsoft.com/office/drawing/2014/main" id="{71C7A8B4-2412-4C3D-8D1A-098DA156D6C1}"/>
                </a:ext>
              </a:extLst>
            </p:cNvPr>
            <p:cNvSpPr/>
            <p:nvPr/>
          </p:nvSpPr>
          <p:spPr>
            <a:xfrm>
              <a:off x="1866503" y="4639508"/>
              <a:ext cx="509307" cy="294279"/>
            </a:xfrm>
            <a:prstGeom prst="accentBorderCallout3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30058"/>
                <a:gd name="adj6" fmla="val -17361"/>
                <a:gd name="adj7" fmla="val 207566"/>
                <a:gd name="adj8" fmla="val 117603"/>
              </a:avLst>
            </a:prstGeom>
            <a:noFill/>
            <a:ln>
              <a:solidFill>
                <a:srgbClr val="3F3F3F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uk-UA" dirty="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17" name="Выноска: линия с границей и чертой 16">
              <a:extLst>
                <a:ext uri="{FF2B5EF4-FFF2-40B4-BE49-F238E27FC236}">
                  <a16:creationId xmlns:a16="http://schemas.microsoft.com/office/drawing/2014/main" id="{9BE6341E-77E3-48CD-A30E-E51FF3DAFBE4}"/>
                </a:ext>
              </a:extLst>
            </p:cNvPr>
            <p:cNvSpPr/>
            <p:nvPr/>
          </p:nvSpPr>
          <p:spPr>
            <a:xfrm>
              <a:off x="3407606" y="6172797"/>
              <a:ext cx="506191" cy="294279"/>
            </a:xfrm>
            <a:prstGeom prst="accentBorderCallout1">
              <a:avLst>
                <a:gd name="adj1" fmla="val 18750"/>
                <a:gd name="adj2" fmla="val -8333"/>
                <a:gd name="adj3" fmla="val 77339"/>
                <a:gd name="adj4" fmla="val -89827"/>
              </a:avLst>
            </a:prstGeom>
            <a:noFill/>
            <a:ln>
              <a:solidFill>
                <a:srgbClr val="3F3F3F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>
                  <a:solidFill>
                    <a:schemeClr val="tx1"/>
                  </a:solidFill>
                </a:rPr>
                <a:t>-1</a:t>
              </a: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C6D099FD-55C9-4EE2-ABBA-2EC22EDA8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17836" y="4734591"/>
              <a:ext cx="1078440" cy="174086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9FDAF1E-1592-4E5E-A0E4-D39BCD6FB3C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r="19283" b="74667"/>
          <a:stretch/>
        </p:blipFill>
        <p:spPr>
          <a:xfrm rot="16200000">
            <a:off x="9684823" y="3213680"/>
            <a:ext cx="4513615" cy="8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9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EF93-A93B-44A2-AEF8-38306B5A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ФОРМАЛІЗАЦІЯ ПРОЦЕСУ КЕРУВАННЯ </a:t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ІГРОВИМ АВТОМОБІЛЕМ.</a:t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Модель контролеру </a:t>
            </a:r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автомобілю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AA6E-E8F8-41FE-9C0C-38A6552F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875" y="2015797"/>
            <a:ext cx="4261485" cy="2423375"/>
          </a:xfrm>
        </p:spPr>
        <p:txBody>
          <a:bodyPr anchor="ctr">
            <a:normAutofit fontScale="85000" lnSpcReduction="10000"/>
          </a:bodyPr>
          <a:lstStyle/>
          <a:p>
            <a:r>
              <a:rPr lang="uk-UA" sz="2400" dirty="0"/>
              <a:t>Контроль автомобілю здійснюється за допомогою нейронної мережі, до входу якої подаються дані сенсорів зіткнень автомобілю, а на виході отримуються показники осей керування автомобілю, в якості функції активації нейронів використовується гіперболічний тангенс.</a:t>
            </a:r>
            <a:endParaRPr lang="uk-UA" sz="1800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55E916FB-4518-4B57-B88B-911873E3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0552" y="6296491"/>
            <a:ext cx="2021078" cy="365125"/>
          </a:xfrm>
        </p:spPr>
        <p:txBody>
          <a:bodyPr/>
          <a:lstStyle/>
          <a:p>
            <a:fld id="{196296DA-925F-4A56-A784-2C0D83414546}" type="slidenum">
              <a:rPr lang="en-US" sz="2000" smtClean="0"/>
              <a:t>11</a:t>
            </a:fld>
            <a:endParaRPr lang="en-US" sz="2000" dirty="0"/>
          </a:p>
        </p:txBody>
      </p:sp>
      <p:pic>
        <p:nvPicPr>
          <p:cNvPr id="9" name="Picture 2" descr="Ð ÐµÐ·ÑÐ»ÑÑÐ°Ñ Ð¿Ð¾ÑÑÐºÑ Ð·Ð¾Ð±ÑÐ°Ð¶ÐµÐ½Ñ Ð·Ð° Ð·Ð°Ð¿Ð¸ÑÐ¾Ð¼ &quot;Gamehub&quot;">
            <a:extLst>
              <a:ext uri="{FF2B5EF4-FFF2-40B4-BE49-F238E27FC236}">
                <a16:creationId xmlns:a16="http://schemas.microsoft.com/office/drawing/2014/main" id="{36E838DC-860B-45E5-B042-7E16ECDF4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30" y="196384"/>
            <a:ext cx="914400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83B6B433-E24C-4573-B1B9-28B7E7293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0" y="118660"/>
            <a:ext cx="910668" cy="914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15BCA6-C512-40D8-895B-AA8FDFFF9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99" y="2015797"/>
            <a:ext cx="6486526" cy="447707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4383F10-B737-4A98-9F43-EDC5E77A506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187215" y="4764281"/>
            <a:ext cx="2650802" cy="1664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D4EA8A88-6824-4D32-9002-21DA2C678268}"/>
                  </a:ext>
                </a:extLst>
              </p:cNvPr>
              <p:cNvSpPr/>
              <p:nvPr/>
            </p:nvSpPr>
            <p:spPr>
              <a:xfrm>
                <a:off x="7976555" y="4361016"/>
                <a:ext cx="307212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̅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uk-UA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uk-UA" i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uk-UA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uk-UA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D4EA8A88-6824-4D32-9002-21DA2C6782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555" y="4361016"/>
                <a:ext cx="3072123" cy="40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EA6A7C6-F1F9-4668-A0AE-6A719FAB8D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r="19283" b="74667"/>
          <a:stretch/>
        </p:blipFill>
        <p:spPr>
          <a:xfrm rot="16200000">
            <a:off x="9684823" y="3213680"/>
            <a:ext cx="4513615" cy="8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5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DF64-8FFB-4CB9-B388-FC0840FE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ФОРМАЛІЗАЦІЯ ПРОЦЕСУ КЕРУВАННЯ </a:t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ІГРОВИМ АВТОМОБІЛЕМ</a:t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E301-B86E-47B3-AB2C-8F78ECF52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0460" y="3638376"/>
            <a:ext cx="7871076" cy="973657"/>
          </a:xfrm>
        </p:spPr>
        <p:txBody>
          <a:bodyPr anchor="ctr">
            <a:normAutofit/>
          </a:bodyPr>
          <a:lstStyle/>
          <a:p>
            <a:pPr algn="ctr"/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Модель оцінювання автомобілю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92BD2-2AB8-4C2C-8EB6-9B664D49C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42632" y="4612034"/>
            <a:ext cx="6136648" cy="1880842"/>
          </a:xfrm>
        </p:spPr>
        <p:txBody>
          <a:bodyPr>
            <a:normAutofit/>
          </a:bodyPr>
          <a:lstStyle/>
          <a:p>
            <a:pPr algn="just"/>
            <a:r>
              <a:rPr lang="uk-UA" sz="2400" dirty="0"/>
              <a:t>Здійснюється у відповідності до концепції навчання з підкріпленням. Середовище виставляє оцінку успішності подолання треку за допомогою механіки контрольних точок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63EA9A0-9BC7-4BCB-967C-F963B5A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0552" y="6290368"/>
            <a:ext cx="2021078" cy="365125"/>
          </a:xfrm>
        </p:spPr>
        <p:txBody>
          <a:bodyPr/>
          <a:lstStyle/>
          <a:p>
            <a:fld id="{196296DA-925F-4A56-A784-2C0D83414546}" type="slidenum">
              <a:rPr lang="en-US" sz="2000" smtClean="0"/>
              <a:t>12</a:t>
            </a:fld>
            <a:endParaRPr lang="en-US" sz="2000" dirty="0"/>
          </a:p>
        </p:txBody>
      </p:sp>
      <p:pic>
        <p:nvPicPr>
          <p:cNvPr id="12" name="Picture 2" descr="Ð ÐµÐ·ÑÐ»ÑÑÐ°Ñ Ð¿Ð¾ÑÑÐºÑ Ð·Ð¾Ð±ÑÐ°Ð¶ÐµÐ½Ñ Ð·Ð° Ð·Ð°Ð¿Ð¸ÑÐ¾Ð¼ &quot;Gamehub&quot;">
            <a:extLst>
              <a:ext uri="{FF2B5EF4-FFF2-40B4-BE49-F238E27FC236}">
                <a16:creationId xmlns:a16="http://schemas.microsoft.com/office/drawing/2014/main" id="{391DDD0D-14AA-4D98-8677-8841153C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30" y="196384"/>
            <a:ext cx="914400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7561F533-133E-4A9B-8A61-0810CAE04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0" y="118660"/>
            <a:ext cx="910668" cy="9144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08B0B2-645C-4AB2-B569-CC1281527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74" y="2084097"/>
            <a:ext cx="11539051" cy="1550433"/>
          </a:xfrm>
          <a:prstGeom prst="rect">
            <a:avLst/>
          </a:prstGeom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842AA74-C8C4-44C2-B4FB-FBD8021F211C}"/>
              </a:ext>
            </a:extLst>
          </p:cNvPr>
          <p:cNvSpPr/>
          <p:nvPr/>
        </p:nvSpPr>
        <p:spPr>
          <a:xfrm>
            <a:off x="4204455" y="1275829"/>
            <a:ext cx="3783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Модель 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навчання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6592CD-FA43-4C98-8A66-4EC2992047E3}"/>
                  </a:ext>
                </a:extLst>
              </p:cNvPr>
              <p:cNvSpPr txBox="1"/>
              <p:nvPr/>
            </p:nvSpPr>
            <p:spPr>
              <a:xfrm>
                <a:off x="9920552" y="4606424"/>
                <a:ext cx="693716" cy="609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6592CD-FA43-4C98-8A66-4EC299204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552" y="4606424"/>
                <a:ext cx="693716" cy="609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1D935546-4175-4CDA-8BF1-D531216D19B0}"/>
                  </a:ext>
                </a:extLst>
              </p:cNvPr>
              <p:cNvSpPr/>
              <p:nvPr/>
            </p:nvSpPr>
            <p:spPr>
              <a:xfrm>
                <a:off x="9834538" y="5472090"/>
                <a:ext cx="1226361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uk-U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1D935546-4175-4CDA-8BF1-D531216D1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538" y="5472090"/>
                <a:ext cx="1226361" cy="8487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29D6D91-CB0B-47BA-8BE2-77D6C4A89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370" y="4514977"/>
            <a:ext cx="3011800" cy="19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2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DF64-8FFB-4CB9-B388-FC0840FE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ФОРМАЛІЗАЦІЯ ПРОЦЕСУ КЕРУВАННЯ </a:t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ІГРОВИМ АВТОМОБІЛЕМ</a:t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92BD2-2AB8-4C2C-8EB6-9B664D49C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154" y="4187757"/>
            <a:ext cx="10649684" cy="1880842"/>
          </a:xfrm>
        </p:spPr>
        <p:txBody>
          <a:bodyPr>
            <a:normAutofit/>
          </a:bodyPr>
          <a:lstStyle/>
          <a:p>
            <a:pPr algn="just"/>
            <a:r>
              <a:rPr lang="uk-UA" sz="2400" dirty="0"/>
              <a:t>Мутація відбувається на базі модифікованої функції безпечної мутації</a:t>
            </a:r>
          </a:p>
          <a:p>
            <a:pPr algn="just"/>
            <a:r>
              <a:rPr lang="uk-UA" sz="2400" dirty="0"/>
              <a:t>Кросовер здійснюється на базі рівномірного принципу</a:t>
            </a:r>
          </a:p>
          <a:p>
            <a:pPr algn="just"/>
            <a:endParaRPr lang="uk-UA" sz="2400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63EA9A0-9BC7-4BCB-967C-F963B5A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0552" y="6290368"/>
            <a:ext cx="2021078" cy="365125"/>
          </a:xfrm>
        </p:spPr>
        <p:txBody>
          <a:bodyPr/>
          <a:lstStyle/>
          <a:p>
            <a:fld id="{196296DA-925F-4A56-A784-2C0D83414546}" type="slidenum">
              <a:rPr lang="en-US" sz="2000" smtClean="0"/>
              <a:t>13</a:t>
            </a:fld>
            <a:endParaRPr lang="en-US" sz="2000" dirty="0"/>
          </a:p>
        </p:txBody>
      </p:sp>
      <p:pic>
        <p:nvPicPr>
          <p:cNvPr id="12" name="Picture 2" descr="Ð ÐµÐ·ÑÐ»ÑÑÐ°Ñ Ð¿Ð¾ÑÑÐºÑ Ð·Ð¾Ð±ÑÐ°Ð¶ÐµÐ½Ñ Ð·Ð° Ð·Ð°Ð¿Ð¸ÑÐ¾Ð¼ &quot;Gamehub&quot;">
            <a:extLst>
              <a:ext uri="{FF2B5EF4-FFF2-40B4-BE49-F238E27FC236}">
                <a16:creationId xmlns:a16="http://schemas.microsoft.com/office/drawing/2014/main" id="{391DDD0D-14AA-4D98-8677-8841153C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30" y="196384"/>
            <a:ext cx="914400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7561F533-133E-4A9B-8A61-0810CAE04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0" y="118660"/>
            <a:ext cx="910668" cy="914400"/>
          </a:xfrm>
          <a:prstGeom prst="rect">
            <a:avLst/>
          </a:prstGeom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842AA74-C8C4-44C2-B4FB-FBD8021F211C}"/>
              </a:ext>
            </a:extLst>
          </p:cNvPr>
          <p:cNvSpPr/>
          <p:nvPr/>
        </p:nvSpPr>
        <p:spPr>
          <a:xfrm>
            <a:off x="1583383" y="1792196"/>
            <a:ext cx="90252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Формування нового навчального покоління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7E9CD7-7613-48CA-92DE-C3D4C7962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21" y="2697095"/>
            <a:ext cx="11242351" cy="1241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CAB39B-17CD-4C37-AA2A-E18C8D26B7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r="19283" b="74667"/>
          <a:stretch/>
        </p:blipFill>
        <p:spPr>
          <a:xfrm>
            <a:off x="-87919" y="6210308"/>
            <a:ext cx="4513615" cy="8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5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DF64-8FFB-4CB9-B388-FC0840FE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ПОСЛІДОВНІСТЬ ДІЙ З ПРОЕКТУВАННЯ І РОЗРОБКИ СЕРЕДОВИЩА МОДЕЛЮВАННЯ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63EA9A0-9BC7-4BCB-967C-F963B5A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0552" y="6290368"/>
            <a:ext cx="2021078" cy="365125"/>
          </a:xfrm>
        </p:spPr>
        <p:txBody>
          <a:bodyPr/>
          <a:lstStyle/>
          <a:p>
            <a:fld id="{196296DA-925F-4A56-A784-2C0D83414546}" type="slidenum">
              <a:rPr lang="en-US" sz="2000" smtClean="0"/>
              <a:t>14</a:t>
            </a:fld>
            <a:endParaRPr lang="en-US" sz="2000" dirty="0"/>
          </a:p>
        </p:txBody>
      </p:sp>
      <p:pic>
        <p:nvPicPr>
          <p:cNvPr id="12" name="Picture 2" descr="Ð ÐµÐ·ÑÐ»ÑÑÐ°Ñ Ð¿Ð¾ÑÑÐºÑ Ð·Ð¾Ð±ÑÐ°Ð¶ÐµÐ½Ñ Ð·Ð° Ð·Ð°Ð¿Ð¸ÑÐ¾Ð¼ &quot;Gamehub&quot;">
            <a:extLst>
              <a:ext uri="{FF2B5EF4-FFF2-40B4-BE49-F238E27FC236}">
                <a16:creationId xmlns:a16="http://schemas.microsoft.com/office/drawing/2014/main" id="{391DDD0D-14AA-4D98-8677-8841153C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30" y="196384"/>
            <a:ext cx="914400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7561F533-133E-4A9B-8A61-0810CAE04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0" y="118660"/>
            <a:ext cx="910668" cy="914400"/>
          </a:xfrm>
          <a:prstGeom prst="rect">
            <a:avLst/>
          </a:prstGeom>
        </p:spPr>
      </p:pic>
      <p:graphicFrame>
        <p:nvGraphicFramePr>
          <p:cNvPr id="14" name="Объект 3">
            <a:extLst>
              <a:ext uri="{FF2B5EF4-FFF2-40B4-BE49-F238E27FC236}">
                <a16:creationId xmlns:a16="http://schemas.microsoft.com/office/drawing/2014/main" id="{F0B23F4D-32C7-4D84-9201-93F68308E7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598934"/>
              </p:ext>
            </p:extLst>
          </p:nvPr>
        </p:nvGraphicFramePr>
        <p:xfrm>
          <a:off x="838200" y="1825625"/>
          <a:ext cx="105156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FC34477-BCA7-4C95-ABDE-0FA9D06F859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r="19283" b="74667"/>
          <a:stretch/>
        </p:blipFill>
        <p:spPr>
          <a:xfrm>
            <a:off x="-87919" y="6210308"/>
            <a:ext cx="4513615" cy="8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9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DF64-8FFB-4CB9-B388-FC0840FE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ПРОГРАМНЕ МОДЕЛЮВАННЯ І АНАЛІЗ ОТРИМАНИХ РЕЗУЛЬТАТІВ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E301-B86E-47B3-AB2C-8F78ECF52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uk-UA" sz="3600" dirty="0"/>
              <a:t>Визначення оптимальних параметрів навчання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21196-41CA-416B-A663-DCD5F3FFA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uk-UA" sz="3600" dirty="0"/>
              <a:t>Порівняння з класичним підходом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63EA9A0-9BC7-4BCB-967C-F963B5A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0552" y="6290368"/>
            <a:ext cx="2021078" cy="365125"/>
          </a:xfrm>
        </p:spPr>
        <p:txBody>
          <a:bodyPr/>
          <a:lstStyle/>
          <a:p>
            <a:fld id="{196296DA-925F-4A56-A784-2C0D83414546}" type="slidenum">
              <a:rPr lang="en-US" sz="2000" smtClean="0"/>
              <a:t>15</a:t>
            </a:fld>
            <a:endParaRPr lang="en-US" sz="2000" dirty="0"/>
          </a:p>
        </p:txBody>
      </p:sp>
      <p:pic>
        <p:nvPicPr>
          <p:cNvPr id="12" name="Picture 2" descr="Ð ÐµÐ·ÑÐ»ÑÑÐ°Ñ Ð¿Ð¾ÑÑÐºÑ Ð·Ð¾Ð±ÑÐ°Ð¶ÐµÐ½Ñ Ð·Ð° Ð·Ð°Ð¿Ð¸ÑÐ¾Ð¼ &quot;Gamehub&quot;">
            <a:extLst>
              <a:ext uri="{FF2B5EF4-FFF2-40B4-BE49-F238E27FC236}">
                <a16:creationId xmlns:a16="http://schemas.microsoft.com/office/drawing/2014/main" id="{391DDD0D-14AA-4D98-8677-8841153C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30" y="196384"/>
            <a:ext cx="914400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7561F533-133E-4A9B-8A61-0810CAE04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0" y="118660"/>
            <a:ext cx="910668" cy="914400"/>
          </a:xfrm>
          <a:prstGeom prst="rect">
            <a:avLst/>
          </a:prstGeom>
        </p:spPr>
      </p:pic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6C83F8E0-0D1D-43FB-81C6-EECA1888970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82" y="2967390"/>
            <a:ext cx="4937998" cy="2759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Объект 25">
            <a:extLst>
              <a:ext uri="{FF2B5EF4-FFF2-40B4-BE49-F238E27FC236}">
                <a16:creationId xmlns:a16="http://schemas.microsoft.com/office/drawing/2014/main" id="{12A3C6AB-D821-4466-8D30-077648ADF694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951" y="2981937"/>
            <a:ext cx="4929685" cy="273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2319AC-DBDC-4899-B7CA-E66FCE058A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r="19283" b="74667"/>
          <a:stretch/>
        </p:blipFill>
        <p:spPr>
          <a:xfrm>
            <a:off x="-87919" y="6210308"/>
            <a:ext cx="4513615" cy="8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2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DF64-8FFB-4CB9-B388-FC0840FE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ПРОГРАМНЕ МОДЕЛЮВАННЯ І АНАЛІЗ ОТРИМАНИХ РЕЗУЛЬТАТІВ</a:t>
            </a:r>
            <a:b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Порівняно з класичним підходом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E301-B86E-47B3-AB2C-8F78ECF52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uk-UA" sz="3600" dirty="0"/>
              <a:t>Переваги 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63EA9A0-9BC7-4BCB-967C-F963B5A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0552" y="6290368"/>
            <a:ext cx="2021078" cy="365125"/>
          </a:xfrm>
        </p:spPr>
        <p:txBody>
          <a:bodyPr/>
          <a:lstStyle/>
          <a:p>
            <a:fld id="{196296DA-925F-4A56-A784-2C0D83414546}" type="slidenum">
              <a:rPr lang="en-US" sz="2000" smtClean="0"/>
              <a:t>16</a:t>
            </a:fld>
            <a:endParaRPr lang="en-US" sz="2000" dirty="0"/>
          </a:p>
        </p:txBody>
      </p:sp>
      <p:pic>
        <p:nvPicPr>
          <p:cNvPr id="12" name="Picture 2" descr="Ð ÐµÐ·ÑÐ»ÑÑÐ°Ñ Ð¿Ð¾ÑÑÐºÑ Ð·Ð¾Ð±ÑÐ°Ð¶ÐµÐ½Ñ Ð·Ð° Ð·Ð°Ð¿Ð¸ÑÐ¾Ð¼ &quot;Gamehub&quot;">
            <a:extLst>
              <a:ext uri="{FF2B5EF4-FFF2-40B4-BE49-F238E27FC236}">
                <a16:creationId xmlns:a16="http://schemas.microsoft.com/office/drawing/2014/main" id="{391DDD0D-14AA-4D98-8677-8841153C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30" y="196384"/>
            <a:ext cx="914400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7561F533-133E-4A9B-8A61-0810CAE04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0" y="118660"/>
            <a:ext cx="910668" cy="914400"/>
          </a:xfrm>
          <a:prstGeom prst="rect">
            <a:avLst/>
          </a:prstGeo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53B967DB-A5FC-48A4-8471-4959D8420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uk-UA" sz="3600" dirty="0"/>
              <a:t>Недоліки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2F0A0B2-C088-476A-8140-680C643C3F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Адаптація під треки різного типу без здійснення налаштувань </a:t>
            </a:r>
          </a:p>
          <a:p>
            <a:r>
              <a:rPr lang="uk-UA" dirty="0"/>
              <a:t>Не потребує задання маршрутних точок вручну, але потребує навчання</a:t>
            </a:r>
          </a:p>
          <a:p>
            <a:r>
              <a:rPr lang="uk-UA" dirty="0"/>
              <a:t>Автомобілі зазвичай виходять більш швидкими ніж у класичному підході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BFE0E7D8-FD6D-4290-99F4-FF356F5EFBD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Неможливість змінити лише деякі риси поведінки, потрібне повне перенавчання</a:t>
            </a:r>
          </a:p>
          <a:p>
            <a:r>
              <a:rPr lang="uk-UA" dirty="0"/>
              <a:t>Необхідність створення оточення для навчання</a:t>
            </a:r>
          </a:p>
          <a:p>
            <a:r>
              <a:rPr lang="uk-UA" dirty="0"/>
              <a:t>Можливість використання певного навченого агенту повинна бути перевірена практичним шляхом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F482BD-5BDF-405E-A37E-F28087B5F1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r="19283" b="74667"/>
          <a:stretch/>
        </p:blipFill>
        <p:spPr>
          <a:xfrm>
            <a:off x="-87919" y="6210308"/>
            <a:ext cx="4513615" cy="8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6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EF93-A93B-44A2-AEF8-38306B5A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ВИСНОВКИ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AA6E-E8F8-41FE-9C0C-38A6552F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457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uk-UA" dirty="0"/>
              <a:t>Результатом виконання даної роботи стала формалізована модель </a:t>
            </a:r>
            <a:r>
              <a:rPr lang="uk-UA" dirty="0" err="1"/>
              <a:t>агента</a:t>
            </a:r>
            <a:r>
              <a:rPr lang="uk-UA" dirty="0"/>
              <a:t> ігрового автомобілю на базі методів машинного навчання та інтелекту і запропонований підхід до здійснення навчання даної моделі. Також результат роботи представлено середовищем моделювання гоночного процесу з фактичною реалізацією запропонованої моделі і підходу до його навчання. Відповідне середовище моделювання дозволяє проводити експерименти з навчання моделі </a:t>
            </a:r>
            <a:r>
              <a:rPr lang="uk-UA" dirty="0" err="1"/>
              <a:t>агента</a:t>
            </a:r>
            <a:r>
              <a:rPr lang="uk-UA" dirty="0"/>
              <a:t>, а також вільні експериментальні заїзди з різними типами ігрових автомобілів.</a:t>
            </a:r>
          </a:p>
          <a:p>
            <a:pPr lvl="0"/>
            <a:r>
              <a:rPr lang="uk-UA" dirty="0"/>
              <a:t>Вихідний код розробленого в рамках даної роботи середовища доступний в </a:t>
            </a:r>
            <a:r>
              <a:rPr lang="en-US" dirty="0"/>
              <a:t>GitHub </a:t>
            </a:r>
            <a:r>
              <a:rPr lang="ru-RU" dirty="0"/>
              <a:t>за </a:t>
            </a:r>
            <a:r>
              <a:rPr lang="uk-UA" dirty="0"/>
              <a:t>посиланням</a:t>
            </a:r>
            <a:r>
              <a:rPr lang="en-US" dirty="0"/>
              <a:t>:</a:t>
            </a:r>
            <a:br>
              <a:rPr lang="en-US" dirty="0"/>
            </a:br>
            <a:r>
              <a:rPr lang="en-US" u="sng" dirty="0"/>
              <a:t>https://github.com/voossu/Driving-Range-Project</a:t>
            </a:r>
            <a:r>
              <a:rPr lang="ru-RU" dirty="0"/>
              <a:t>.</a:t>
            </a:r>
            <a:endParaRPr lang="uk-UA" sz="3200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2A225E6E-3F47-4057-AB95-29D4AB89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0552" y="6290368"/>
            <a:ext cx="2021078" cy="365125"/>
          </a:xfrm>
        </p:spPr>
        <p:txBody>
          <a:bodyPr/>
          <a:lstStyle/>
          <a:p>
            <a:fld id="{196296DA-925F-4A56-A784-2C0D83414546}" type="slidenum">
              <a:rPr lang="en-US" sz="2000" smtClean="0"/>
              <a:t>17</a:t>
            </a:fld>
            <a:endParaRPr lang="en-US" sz="2000" dirty="0"/>
          </a:p>
        </p:txBody>
      </p:sp>
      <p:pic>
        <p:nvPicPr>
          <p:cNvPr id="9" name="Picture 2" descr="Ð ÐµÐ·ÑÐ»ÑÑÐ°Ñ Ð¿Ð¾ÑÑÐºÑ Ð·Ð¾Ð±ÑÐ°Ð¶ÐµÐ½Ñ Ð·Ð° Ð·Ð°Ð¿Ð¸ÑÐ¾Ð¼ &quot;Gamehub&quot;">
            <a:extLst>
              <a:ext uri="{FF2B5EF4-FFF2-40B4-BE49-F238E27FC236}">
                <a16:creationId xmlns:a16="http://schemas.microsoft.com/office/drawing/2014/main" id="{DF9CB255-0622-49AC-B0A0-208644007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30" y="196384"/>
            <a:ext cx="914400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4A9CE105-014F-4916-8EBE-3DCD87B55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0" y="118660"/>
            <a:ext cx="910668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F0ECD-5736-472C-987A-52F872A954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r="19283" b="74667"/>
          <a:stretch/>
        </p:blipFill>
        <p:spPr>
          <a:xfrm>
            <a:off x="-87919" y="6210308"/>
            <a:ext cx="4513615" cy="8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1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EF93-A93B-44A2-AEF8-38306B5A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НАУКОВА НОВИЗНА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AA6E-E8F8-41FE-9C0C-38A6552F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0"/>
            <a:r>
              <a:rPr lang="uk-UA" i="1" dirty="0"/>
              <a:t>запропоновано удосконалену </a:t>
            </a:r>
            <a:r>
              <a:rPr lang="uk-UA" dirty="0"/>
              <a:t>формальну</a:t>
            </a:r>
            <a:r>
              <a:rPr lang="uk-UA" i="1" dirty="0"/>
              <a:t> </a:t>
            </a:r>
            <a:r>
              <a:rPr lang="uk-UA" dirty="0"/>
              <a:t>модель </a:t>
            </a:r>
            <a:r>
              <a:rPr lang="uk-UA" dirty="0" err="1"/>
              <a:t>агента</a:t>
            </a:r>
            <a:r>
              <a:rPr lang="uk-UA" dirty="0"/>
              <a:t> ігрового автомобіля, засновану на методах машинного навчання і інтелекту;</a:t>
            </a:r>
          </a:p>
          <a:p>
            <a:pPr lvl="0"/>
            <a:r>
              <a:rPr lang="uk-UA" i="1" dirty="0"/>
              <a:t>вперше запропоновано </a:t>
            </a:r>
            <a:r>
              <a:rPr lang="uk-UA" dirty="0"/>
              <a:t>використання модифікованої функції безпечної мутації для навчання </a:t>
            </a:r>
            <a:r>
              <a:rPr lang="uk-UA" dirty="0" err="1"/>
              <a:t>агента</a:t>
            </a:r>
            <a:r>
              <a:rPr lang="uk-UA" dirty="0"/>
              <a:t> гоночного автомобіля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2257848-BD0B-409B-9D2B-19A6654C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0552" y="6290368"/>
            <a:ext cx="2021078" cy="365125"/>
          </a:xfrm>
        </p:spPr>
        <p:txBody>
          <a:bodyPr/>
          <a:lstStyle/>
          <a:p>
            <a:fld id="{196296DA-925F-4A56-A784-2C0D83414546}" type="slidenum">
              <a:rPr lang="en-US" sz="2000" smtClean="0"/>
              <a:t>18</a:t>
            </a:fld>
            <a:endParaRPr lang="en-US" sz="2000" dirty="0"/>
          </a:p>
        </p:txBody>
      </p:sp>
      <p:pic>
        <p:nvPicPr>
          <p:cNvPr id="9" name="Picture 2" descr="Ð ÐµÐ·ÑÐ»ÑÑÐ°Ñ Ð¿Ð¾ÑÑÐºÑ Ð·Ð¾Ð±ÑÐ°Ð¶ÐµÐ½Ñ Ð·Ð° Ð·Ð°Ð¿Ð¸ÑÐ¾Ð¼ &quot;Gamehub&quot;">
            <a:extLst>
              <a:ext uri="{FF2B5EF4-FFF2-40B4-BE49-F238E27FC236}">
                <a16:creationId xmlns:a16="http://schemas.microsoft.com/office/drawing/2014/main" id="{65E95268-9A48-439A-B58F-5E5255617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30" y="196384"/>
            <a:ext cx="914400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0594CD62-0C17-4EA7-BFC7-7DA91EBBB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0" y="118660"/>
            <a:ext cx="910668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72CDC-703C-404E-8A00-7138EAEFB5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r="19283" b="74667"/>
          <a:stretch/>
        </p:blipFill>
        <p:spPr>
          <a:xfrm>
            <a:off x="-87919" y="6210308"/>
            <a:ext cx="4513615" cy="8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13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EF93-A93B-44A2-AEF8-38306B5A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ПРАКТИЧНЕ ЗНАЧЕННЯ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AA6E-E8F8-41FE-9C0C-38A6552F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uk-UA" dirty="0"/>
              <a:t>Отримані в дипломній роботі результати можуть бути використані при розробці відеоігор, побудованих на базі штучного інтелекту ігрових агентів, що гуртуються на методах машинного навчання (штучних нейронних мереж і генетичного алгоритму), а також в рамках інших наукових досліджень.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CD89651-4281-4B52-995A-8AF19A08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0552" y="6290368"/>
            <a:ext cx="2021078" cy="365125"/>
          </a:xfrm>
        </p:spPr>
        <p:txBody>
          <a:bodyPr/>
          <a:lstStyle/>
          <a:p>
            <a:fld id="{196296DA-925F-4A56-A784-2C0D83414546}" type="slidenum">
              <a:rPr lang="en-US" sz="2000" smtClean="0"/>
              <a:t>19</a:t>
            </a:fld>
            <a:endParaRPr lang="en-US" sz="2000" dirty="0"/>
          </a:p>
        </p:txBody>
      </p:sp>
      <p:pic>
        <p:nvPicPr>
          <p:cNvPr id="9" name="Picture 2" descr="Ð ÐµÐ·ÑÐ»ÑÑÐ°Ñ Ð¿Ð¾ÑÑÐºÑ Ð·Ð¾Ð±ÑÐ°Ð¶ÐµÐ½Ñ Ð·Ð° Ð·Ð°Ð¿Ð¸ÑÐ¾Ð¼ &quot;Gamehub&quot;">
            <a:extLst>
              <a:ext uri="{FF2B5EF4-FFF2-40B4-BE49-F238E27FC236}">
                <a16:creationId xmlns:a16="http://schemas.microsoft.com/office/drawing/2014/main" id="{7C47DEB8-5A3F-4829-A6B9-E6DCF8D1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30" y="196384"/>
            <a:ext cx="914400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8822D9F7-F8D5-4034-846B-0196B59C6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0" y="118660"/>
            <a:ext cx="910668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0F270B-2499-478E-9A1D-BF869B7A05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r="19283" b="74667"/>
          <a:stretch/>
        </p:blipFill>
        <p:spPr>
          <a:xfrm>
            <a:off x="-87919" y="6210308"/>
            <a:ext cx="4513615" cy="8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5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6CDB-1CA7-4EA5-96D1-226F3E76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ЗВ'ЯЗОК З ПРОГРАМАМИ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5E2D6-EE0F-4D13-AD6B-B98D0A99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8859"/>
          </a:xfrm>
        </p:spPr>
        <p:txBody>
          <a:bodyPr>
            <a:normAutofit/>
          </a:bodyPr>
          <a:lstStyle/>
          <a:p>
            <a:r>
              <a:rPr lang="uk-UA" dirty="0"/>
              <a:t>Спрямованість кваліфікаційної роботи обумовлена проведенням досліджень в рамках міжнародного проекту </a:t>
            </a:r>
            <a:r>
              <a:rPr lang="uk-UA" dirty="0" err="1"/>
              <a:t>Erasmus</a:t>
            </a:r>
            <a:r>
              <a:rPr lang="uk-UA" dirty="0"/>
              <a:t>+ з навчання персоналу для ігрового сектора на IT-ринку України 561728-EPP-1-2015-1-ES-EPPKA2-CBHE-JP «</a:t>
            </a:r>
            <a:r>
              <a:rPr lang="en-US" dirty="0" err="1"/>
              <a:t>GameHub</a:t>
            </a:r>
            <a:r>
              <a:rPr lang="uk-UA" dirty="0"/>
              <a:t>: </a:t>
            </a:r>
            <a:r>
              <a:rPr lang="en-US" dirty="0"/>
              <a:t>University</a:t>
            </a:r>
            <a:r>
              <a:rPr lang="uk-UA" dirty="0"/>
              <a:t>-</a:t>
            </a:r>
            <a:r>
              <a:rPr lang="en-US" dirty="0"/>
              <a:t>Enterprises Cooperation in Game Industry in Ukraine</a:t>
            </a:r>
            <a:r>
              <a:rPr lang="uk-UA" dirty="0"/>
              <a:t>».</a:t>
            </a: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Gamehub&quot;">
            <a:extLst>
              <a:ext uri="{FF2B5EF4-FFF2-40B4-BE49-F238E27FC236}">
                <a16:creationId xmlns:a16="http://schemas.microsoft.com/office/drawing/2014/main" id="{952FBA0C-850E-41D5-8F23-1B25FC8E6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4060409"/>
            <a:ext cx="28575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EEC6DB0-AB23-4CB2-843F-EC5C6448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0552" y="6290368"/>
            <a:ext cx="2021078" cy="365125"/>
          </a:xfrm>
        </p:spPr>
        <p:txBody>
          <a:bodyPr/>
          <a:lstStyle/>
          <a:p>
            <a:fld id="{196296DA-925F-4A56-A784-2C0D83414546}" type="slidenum">
              <a:rPr lang="en-US" sz="2000" smtClean="0"/>
              <a:t>2</a:t>
            </a:fld>
            <a:endParaRPr lang="en-US" sz="2000" dirty="0"/>
          </a:p>
        </p:txBody>
      </p:sp>
      <p:pic>
        <p:nvPicPr>
          <p:cNvPr id="10" name="Picture 2" descr="Ð ÐµÐ·ÑÐ»ÑÑÐ°Ñ Ð¿Ð¾ÑÑÐºÑ Ð·Ð¾Ð±ÑÐ°Ð¶ÐµÐ½Ñ Ð·Ð° Ð·Ð°Ð¿Ð¸ÑÐ¾Ð¼ &quot;Gamehub&quot;">
            <a:extLst>
              <a:ext uri="{FF2B5EF4-FFF2-40B4-BE49-F238E27FC236}">
                <a16:creationId xmlns:a16="http://schemas.microsoft.com/office/drawing/2014/main" id="{4E5884F5-2CA9-431A-9950-F95ABB0BB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30" y="196384"/>
            <a:ext cx="914400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F4D30954-1DBC-4CEE-8985-7AB3001B7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0" y="118660"/>
            <a:ext cx="910668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D6F3ED-6976-4D05-BA11-520D2983F3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r="19283" b="74667"/>
          <a:stretch/>
        </p:blipFill>
        <p:spPr>
          <a:xfrm>
            <a:off x="-87919" y="6210308"/>
            <a:ext cx="4513615" cy="8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18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EF93-A93B-44A2-AEF8-38306B5A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АПРОБАЦІЯ РЕЗУЛЬТАТІВ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AA6E-E8F8-41FE-9C0C-38A6552F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IV </a:t>
            </a:r>
            <a:r>
              <a:rPr lang="uk-UA" sz="1800" dirty="0"/>
              <a:t>Всеукраїнська науково-практична конференція молодих вчених «ТАК»: телекомунікації, автоматика, комп’ютерно-інтегровані технології ДВНЗ «</a:t>
            </a:r>
            <a:r>
              <a:rPr lang="uk-UA" sz="1800" dirty="0" err="1"/>
              <a:t>ДонНТУ</a:t>
            </a:r>
            <a:r>
              <a:rPr lang="uk-UA" sz="1800" dirty="0"/>
              <a:t>» 30 листопада 2018 р. </a:t>
            </a:r>
            <a:br>
              <a:rPr lang="uk-UA" sz="1800" dirty="0"/>
            </a:br>
            <a:r>
              <a:rPr lang="uk-UA" sz="1800" dirty="0"/>
              <a:t>(м. Покровськ).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uk-UA" sz="1800" dirty="0"/>
              <a:t>Університетська наука – 2018: XI Міжнародна науково-технічна конференція, ДВНЗ «Приазовський державний технічний університет» 23-24 травня 2018 р. (Маріуполь).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uk-UA" sz="1800" dirty="0"/>
              <a:t>ХІІ Регіональна студентська науково-технічна конференція «Наука – перші кроки» кафедри інформатики ДВНЗ «ПДТУ» у  20-24 травні 2018 р. (м. Маріуполь). 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III </a:t>
            </a:r>
            <a:r>
              <a:rPr lang="uk-UA" sz="1800" dirty="0"/>
              <a:t>Всеукраїнська науково-практична конференція молодих вчених «ТАК»: телекомунікації, автоматика, комп’ютерно-інтегровані технології ДВНЗ «</a:t>
            </a:r>
            <a:r>
              <a:rPr lang="uk-UA" sz="1800" dirty="0" err="1"/>
              <a:t>ДонНТУ</a:t>
            </a:r>
            <a:r>
              <a:rPr lang="uk-UA" sz="1800" dirty="0"/>
              <a:t>» 29-30 листопада 2017 р. (м. Покровськ).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uk-UA" sz="1800" dirty="0"/>
              <a:t>ХХХVІ Всеукраїнська науково-практична Інтернет-конференція «Перспективи розвитку наукових досліджень в ХХІ столітті» у 2017 р. (м. Дніпропетровськ). 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uk-UA" sz="1800" dirty="0"/>
              <a:t>ХІ Регіональна студентська науково-технічна конференція «Наука – перші кроки» кафедри інформатики ДВНЗ «ПДТУ» 20-24 травні 2017 р. (м. Маріуполь).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9F10863-5884-407A-A50E-7E12DD35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0552" y="6290368"/>
            <a:ext cx="2021078" cy="365125"/>
          </a:xfrm>
        </p:spPr>
        <p:txBody>
          <a:bodyPr/>
          <a:lstStyle/>
          <a:p>
            <a:fld id="{196296DA-925F-4A56-A784-2C0D83414546}" type="slidenum">
              <a:rPr lang="en-US" sz="2000" smtClean="0"/>
              <a:t>20</a:t>
            </a:fld>
            <a:endParaRPr lang="en-US" sz="2000" dirty="0"/>
          </a:p>
        </p:txBody>
      </p:sp>
      <p:pic>
        <p:nvPicPr>
          <p:cNvPr id="9" name="Picture 2" descr="Ð ÐµÐ·ÑÐ»ÑÑÐ°Ñ Ð¿Ð¾ÑÑÐºÑ Ð·Ð¾Ð±ÑÐ°Ð¶ÐµÐ½Ñ Ð·Ð° Ð·Ð°Ð¿Ð¸ÑÐ¾Ð¼ &quot;Gamehub&quot;">
            <a:extLst>
              <a:ext uri="{FF2B5EF4-FFF2-40B4-BE49-F238E27FC236}">
                <a16:creationId xmlns:a16="http://schemas.microsoft.com/office/drawing/2014/main" id="{2F1525E9-8B89-47F4-8029-495306F5B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30" y="196384"/>
            <a:ext cx="914400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F18C7C73-0308-405B-B711-066DDF520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0" y="118660"/>
            <a:ext cx="910668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7E4D86-127E-42B5-AB90-6089F2D8AF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r="19283" b="74667"/>
          <a:stretch/>
        </p:blipFill>
        <p:spPr>
          <a:xfrm>
            <a:off x="-87919" y="6210308"/>
            <a:ext cx="4513615" cy="8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95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EF93-A93B-44A2-AEF8-38306B5A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ПУБЛІКАЦІЇ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AA6E-E8F8-41FE-9C0C-38A6552F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74" y="1237183"/>
            <a:ext cx="11189252" cy="5053185"/>
          </a:xfrm>
        </p:spPr>
        <p:txBody>
          <a:bodyPr anchor="ctr"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uk-UA" sz="2000" dirty="0"/>
              <a:t>Кривенко О. М. Побудова ігрового штучного інтелекту на базі методів машинного навчання // І</a:t>
            </a:r>
            <a:r>
              <a:rPr lang="en-US" sz="2000" dirty="0"/>
              <a:t>V </a:t>
            </a:r>
            <a:r>
              <a:rPr lang="uk-UA" sz="2000" dirty="0"/>
              <a:t>Всеукраїнську науково-технічну конференцію молодих учених, аспірантів та студентів «Автоматизація, контроль та управління: пошук ідей та рішень» – Покровськ, ДВНЗ «</a:t>
            </a:r>
            <a:r>
              <a:rPr lang="uk-UA" sz="2000" dirty="0" err="1"/>
              <a:t>ДонНТУ</a:t>
            </a:r>
            <a:r>
              <a:rPr lang="uk-UA" sz="2000" dirty="0"/>
              <a:t>», 2018 – С.15-16</a:t>
            </a:r>
            <a:endParaRPr lang="en-US" sz="2000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uk-UA" sz="2000" dirty="0"/>
              <a:t>Кривенко О. М. Аналіз побудови штучного ігрового інтелекту // ХІІ Регіональна студентська науково-технічна конференція «Наука – перші кроки»: тези доповідей: Т. 4. – Маріуполь : ПДТУ, 2018. – 68 с.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uk-UA" sz="2000" dirty="0"/>
              <a:t>Кривенко О. М.  Оцінка можливостей використання нейронних мереж для моделювання штучного інтелекту у комп’ютерних іграх / Кривенко О. М., Кривенко О. В. // Університетська наука-2018: XI </a:t>
            </a:r>
            <a:r>
              <a:rPr lang="uk-UA" sz="2000" dirty="0" err="1"/>
              <a:t>Міжнар</a:t>
            </a:r>
            <a:r>
              <a:rPr lang="uk-UA" sz="2000" dirty="0"/>
              <a:t>. науково-</a:t>
            </a:r>
            <a:r>
              <a:rPr lang="uk-UA" sz="2000" dirty="0" err="1"/>
              <a:t>техн</a:t>
            </a:r>
            <a:r>
              <a:rPr lang="uk-UA" sz="2000" dirty="0"/>
              <a:t>. </a:t>
            </a:r>
            <a:r>
              <a:rPr lang="uk-UA" sz="2000" dirty="0" err="1"/>
              <a:t>конф</a:t>
            </a:r>
            <a:r>
              <a:rPr lang="uk-UA" sz="2000" dirty="0"/>
              <a:t>., ДВНЗ «Приазовський державний технічний університет», м. Маріуполь, 23-24 травня 2018 р. – Маріуполь: ДВНЗ «ПДТУ», 2018. – Т. 1. – С.166-168.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uk-UA" sz="2000" dirty="0"/>
              <a:t>Кривенко О. М. Підходи машинного навчання в побудові штучного ігрового інтелекту / Кривенко О. М., Дмитрієва О. А. // «ТАК»: телекомунікації, автоматика, комп’ютерно-інтегровані технології: </a:t>
            </a:r>
            <a:r>
              <a:rPr lang="uk-UA" sz="2000" dirty="0" err="1"/>
              <a:t>зб</a:t>
            </a:r>
            <a:r>
              <a:rPr lang="uk-UA" sz="2000" dirty="0"/>
              <a:t>. доповідей </a:t>
            </a:r>
            <a:r>
              <a:rPr lang="uk-UA" sz="2000" dirty="0" err="1"/>
              <a:t>Всеукр</a:t>
            </a:r>
            <a:r>
              <a:rPr lang="uk-UA" sz="2000" dirty="0"/>
              <a:t>. наук.-</a:t>
            </a:r>
            <a:r>
              <a:rPr lang="uk-UA" sz="2000" dirty="0" err="1"/>
              <a:t>практ</a:t>
            </a:r>
            <a:r>
              <a:rPr lang="uk-UA" sz="2000" dirty="0"/>
              <a:t>. </a:t>
            </a:r>
            <a:r>
              <a:rPr lang="uk-UA" sz="2000" dirty="0" err="1"/>
              <a:t>конф</a:t>
            </a:r>
            <a:r>
              <a:rPr lang="uk-UA" sz="2000" dirty="0"/>
              <a:t>. молодих вчених, 29-30 листопада 2017 р. / ДВНЗ «</a:t>
            </a:r>
            <a:r>
              <a:rPr lang="uk-UA" sz="2000" dirty="0" err="1"/>
              <a:t>ДонНТУ</a:t>
            </a:r>
            <a:r>
              <a:rPr lang="uk-UA" sz="2000" dirty="0"/>
              <a:t>; відп. ред. Г.В. </a:t>
            </a:r>
            <a:r>
              <a:rPr lang="uk-UA" sz="2000" dirty="0" err="1"/>
              <a:t>Ступак</a:t>
            </a:r>
            <a:r>
              <a:rPr lang="uk-UA" sz="2000" dirty="0"/>
              <a:t>. – Покровськ: ДВНЗ «</a:t>
            </a:r>
            <a:r>
              <a:rPr lang="uk-UA" sz="2000" dirty="0" err="1"/>
              <a:t>ДонНТУ</a:t>
            </a:r>
            <a:r>
              <a:rPr lang="uk-UA" sz="2000" dirty="0"/>
              <a:t>», 2017. – С. 118.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uk-UA" sz="2000" dirty="0"/>
              <a:t>Кривенко О. М. Аналіз сучасних технологічних тенденцій у розробці комп'ютерних ігор / О.М. Кривенко, С.А. Зорі // ХХХVІ Всеукраїнська науково-практична Інтернет-конференція «Перспективи розвитку наукових досліджень в ХХІ столітті» – Україна, м. Дніпропетровськ, 2017. – 68 с.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uk-UA" sz="2000" dirty="0"/>
              <a:t>Кривенко О. М. Огляд і аналіз технологій і засобів розробки комп'ютерних ігор / О.М. Кривенко // ХІ Регіональна студентська науково-технічна конференція «Наука – перші кроки»: тези доповідей: Т. 4. – Маріуполь : ПДТУ, 2017. – 68 с.</a:t>
            </a:r>
            <a:endParaRPr lang="en-US" sz="1600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F300C8C-A96C-4546-A6EA-7BC35EE0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0552" y="6290368"/>
            <a:ext cx="2021078" cy="365125"/>
          </a:xfrm>
        </p:spPr>
        <p:txBody>
          <a:bodyPr/>
          <a:lstStyle/>
          <a:p>
            <a:fld id="{196296DA-925F-4A56-A784-2C0D83414546}" type="slidenum">
              <a:rPr lang="en-US" sz="2000" smtClean="0"/>
              <a:t>21</a:t>
            </a:fld>
            <a:endParaRPr lang="en-US" sz="2000" dirty="0"/>
          </a:p>
        </p:txBody>
      </p:sp>
      <p:pic>
        <p:nvPicPr>
          <p:cNvPr id="7" name="Picture 2" descr="Ð ÐµÐ·ÑÐ»ÑÑÐ°Ñ Ð¿Ð¾ÑÑÐºÑ Ð·Ð¾Ð±ÑÐ°Ð¶ÐµÐ½Ñ Ð·Ð° Ð·Ð°Ð¿Ð¸ÑÐ¾Ð¼ &quot;Gamehub&quot;">
            <a:extLst>
              <a:ext uri="{FF2B5EF4-FFF2-40B4-BE49-F238E27FC236}">
                <a16:creationId xmlns:a16="http://schemas.microsoft.com/office/drawing/2014/main" id="{5E3E21CF-91F6-4DCE-A74C-020C63AA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30" y="196384"/>
            <a:ext cx="914400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B9AB171C-8326-458B-B000-665ECC06A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0" y="118660"/>
            <a:ext cx="910668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00FA5F-BFE7-407E-8DE4-48558C3F81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r="19283" b="74667"/>
          <a:stretch/>
        </p:blipFill>
        <p:spPr>
          <a:xfrm>
            <a:off x="-87919" y="6210308"/>
            <a:ext cx="4513615" cy="8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78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D53B-4A13-4BF2-95D1-8DE04C9C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7124"/>
            <a:ext cx="10515600" cy="1325563"/>
          </a:xfrm>
        </p:spPr>
        <p:txBody>
          <a:bodyPr>
            <a:normAutofit/>
          </a:bodyPr>
          <a:lstStyle/>
          <a:p>
            <a:pPr marL="0" indent="0" algn="ctr"/>
            <a:r>
              <a:rPr lang="uk-UA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Дякую за увагу!</a:t>
            </a:r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72A21D2E-9DA7-4AD5-806B-025B7E835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0" y="118660"/>
            <a:ext cx="910668" cy="914400"/>
          </a:xfrm>
          <a:prstGeom prst="rect">
            <a:avLst/>
          </a:prstGeom>
        </p:spPr>
      </p:pic>
      <p:pic>
        <p:nvPicPr>
          <p:cNvPr id="6" name="Picture 2" descr="Ð ÐµÐ·ÑÐ»ÑÑÐ°Ñ Ð¿Ð¾ÑÑÐºÑ Ð·Ð¾Ð±ÑÐ°Ð¶ÐµÐ½Ñ Ð·Ð° Ð·Ð°Ð¿Ð¸ÑÐ¾Ð¼ &quot;Gamehub&quot;">
            <a:extLst>
              <a:ext uri="{FF2B5EF4-FFF2-40B4-BE49-F238E27FC236}">
                <a16:creationId xmlns:a16="http://schemas.microsoft.com/office/drawing/2014/main" id="{256872D4-2AD4-49DE-9E83-2FABCF1C7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30" y="196384"/>
            <a:ext cx="914400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E01D6A-CE4D-44DB-884E-9E31ACED0B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r="19283" b="74667"/>
          <a:stretch/>
        </p:blipFill>
        <p:spPr>
          <a:xfrm>
            <a:off x="-87919" y="6210308"/>
            <a:ext cx="4513615" cy="8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EF93-A93B-44A2-AEF8-38306B5A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АКТУАЛЬНІСТЬ РОБОТИ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AA6E-E8F8-41FE-9C0C-38A6552F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Пояснюється недостатнім ступенем дослідження і дефіцитом емпіричного матеріалу, що перешкоджає подальшим розробкам, пов’язаним з питаннями використання методів штучного інтелекту для реалізації ігрових механік, а саме, використання штучних нейронних мереж і генетичних алгоритмів для побудови штучного інтелекту ігрових агентів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5F30663-FCCE-4DA3-ACB3-04115275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0552" y="6290368"/>
            <a:ext cx="2021078" cy="365125"/>
          </a:xfrm>
        </p:spPr>
        <p:txBody>
          <a:bodyPr/>
          <a:lstStyle/>
          <a:p>
            <a:fld id="{196296DA-925F-4A56-A784-2C0D83414546}" type="slidenum">
              <a:rPr lang="en-US" sz="2000" smtClean="0"/>
              <a:t>3</a:t>
            </a:fld>
            <a:endParaRPr lang="en-US" sz="2000" dirty="0"/>
          </a:p>
        </p:txBody>
      </p:sp>
      <p:pic>
        <p:nvPicPr>
          <p:cNvPr id="9" name="Picture 2" descr="Ð ÐµÐ·ÑÐ»ÑÑÐ°Ñ Ð¿Ð¾ÑÑÐºÑ Ð·Ð¾Ð±ÑÐ°Ð¶ÐµÐ½Ñ Ð·Ð° Ð·Ð°Ð¿Ð¸ÑÐ¾Ð¼ &quot;Gamehub&quot;">
            <a:extLst>
              <a:ext uri="{FF2B5EF4-FFF2-40B4-BE49-F238E27FC236}">
                <a16:creationId xmlns:a16="http://schemas.microsoft.com/office/drawing/2014/main" id="{738D624B-40E3-4FF9-87EC-B3E51FF89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30" y="196384"/>
            <a:ext cx="914400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94E7A790-EA4A-4319-AE2A-FF04B79D3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0" y="118660"/>
            <a:ext cx="910668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156E46-2AE6-40BC-A8C0-5B58418545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r="19283" b="74667"/>
          <a:stretch/>
        </p:blipFill>
        <p:spPr>
          <a:xfrm>
            <a:off x="-87919" y="6210308"/>
            <a:ext cx="4513615" cy="8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6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DF64-8FFB-4CB9-B388-FC0840FE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ОБ'ЄКТ І ПРЕДМЕТ ДОСЛІДЖЕННЯ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E301-B86E-47B3-AB2C-8F78ECF52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uk-UA" sz="3600" dirty="0"/>
              <a:t>Об'єкт дослідження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92BD2-2AB8-4C2C-8EB6-9B664D49C3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uk-UA" sz="3200" dirty="0"/>
              <a:t>є </a:t>
            </a:r>
            <a:r>
              <a:rPr lang="uk-UA" dirty="0"/>
              <a:t>процеси створення і навчання ігрових агентів на основі еволюційних підходів штучного інтелекту</a:t>
            </a:r>
            <a:endParaRPr lang="uk-UA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21196-41CA-416B-A663-DCD5F3FFA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uk-UA" sz="3600" dirty="0"/>
              <a:t>Предмет дослідження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4B230-EEA3-4BA8-87DE-1DC08B7929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dirty="0"/>
              <a:t>є </a:t>
            </a:r>
            <a:r>
              <a:rPr lang="uk-UA" dirty="0"/>
              <a:t>формальні і програмні моделі ігрових агентів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63EA9A0-9BC7-4BCB-967C-F963B5A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0552" y="6290368"/>
            <a:ext cx="2021078" cy="365125"/>
          </a:xfrm>
        </p:spPr>
        <p:txBody>
          <a:bodyPr/>
          <a:lstStyle/>
          <a:p>
            <a:fld id="{196296DA-925F-4A56-A784-2C0D83414546}" type="slidenum">
              <a:rPr lang="en-US" sz="2000" smtClean="0"/>
              <a:t>4</a:t>
            </a:fld>
            <a:endParaRPr lang="en-US" sz="2000" dirty="0"/>
          </a:p>
        </p:txBody>
      </p:sp>
      <p:pic>
        <p:nvPicPr>
          <p:cNvPr id="12" name="Picture 2" descr="Ð ÐµÐ·ÑÐ»ÑÑÐ°Ñ Ð¿Ð¾ÑÑÐºÑ Ð·Ð¾Ð±ÑÐ°Ð¶ÐµÐ½Ñ Ð·Ð° Ð·Ð°Ð¿Ð¸ÑÐ¾Ð¼ &quot;Gamehub&quot;">
            <a:extLst>
              <a:ext uri="{FF2B5EF4-FFF2-40B4-BE49-F238E27FC236}">
                <a16:creationId xmlns:a16="http://schemas.microsoft.com/office/drawing/2014/main" id="{391DDD0D-14AA-4D98-8677-8841153C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30" y="196384"/>
            <a:ext cx="914400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7561F533-133E-4A9B-8A61-0810CAE04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0" y="118660"/>
            <a:ext cx="910668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693D80-7229-49DC-BD55-68FBFE9076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r="19283" b="74667"/>
          <a:stretch/>
        </p:blipFill>
        <p:spPr>
          <a:xfrm>
            <a:off x="-87919" y="6210308"/>
            <a:ext cx="4513615" cy="8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1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EF93-A93B-44A2-AEF8-38306B5A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МЕТА І ЗАДАЧІ ДОСЛІДЖЕННЯ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AA6E-E8F8-41FE-9C0C-38A6552F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uk-UA" b="1" dirty="0"/>
              <a:t>Мета кваліфікаційної </a:t>
            </a:r>
            <a:r>
              <a:rPr lang="uk-UA" dirty="0"/>
              <a:t>роботи полягає у розробці і обґрунтуванні формальної моделі ігрового </a:t>
            </a:r>
            <a:r>
              <a:rPr lang="uk-UA" dirty="0" err="1"/>
              <a:t>агента</a:t>
            </a:r>
            <a:r>
              <a:rPr lang="uk-UA" dirty="0"/>
              <a:t>, заснованої на методах машинного навчання та інтелекту, програмної реалізації ігрового процесу з застосуванням нейронних мереж та еволюційних методів оптимізації при множинних генераціях популяцій ігрових агентів.</a:t>
            </a:r>
            <a:endParaRPr lang="en-US" dirty="0"/>
          </a:p>
          <a:p>
            <a:r>
              <a:rPr lang="uk-UA" b="1" dirty="0"/>
              <a:t>Основні</a:t>
            </a:r>
            <a:r>
              <a:rPr lang="uk-UA" dirty="0"/>
              <a:t> </a:t>
            </a:r>
            <a:r>
              <a:rPr lang="uk-UA" b="1" dirty="0"/>
              <a:t>задачі</a:t>
            </a:r>
            <a:r>
              <a:rPr lang="uk-UA" dirty="0"/>
              <a:t> полягають у проведення порівняльного аналізу сучасних методів та алгоритмів машинного навчання і інтелекту</a:t>
            </a:r>
            <a:r>
              <a:rPr lang="en-US" dirty="0"/>
              <a:t>; </a:t>
            </a:r>
            <a:r>
              <a:rPr lang="uk-UA" dirty="0"/>
              <a:t>обґрунтування та розробка формальної моделі ігрового </a:t>
            </a:r>
            <a:r>
              <a:rPr lang="uk-UA" dirty="0" err="1"/>
              <a:t>агента</a:t>
            </a:r>
            <a:r>
              <a:rPr lang="uk-UA" dirty="0"/>
              <a:t>, заснованої на відповідних методах</a:t>
            </a:r>
            <a:r>
              <a:rPr lang="en-US" dirty="0"/>
              <a:t>; </a:t>
            </a:r>
            <a:r>
              <a:rPr lang="uk-UA" dirty="0"/>
              <a:t>розробці програмної системи, яка реалізує відповідні види агентів</a:t>
            </a:r>
            <a:r>
              <a:rPr lang="en-US" dirty="0"/>
              <a:t>; </a:t>
            </a:r>
            <a:r>
              <a:rPr lang="uk-UA" dirty="0"/>
              <a:t>тестування розробленої програмної системи.</a:t>
            </a:r>
            <a:r>
              <a:rPr lang="en-US" dirty="0"/>
              <a:t> </a:t>
            </a:r>
            <a:endParaRPr lang="uk-UA" sz="2200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55E916FB-4518-4B57-B88B-911873E3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0552" y="6290368"/>
            <a:ext cx="2021078" cy="365125"/>
          </a:xfrm>
        </p:spPr>
        <p:txBody>
          <a:bodyPr/>
          <a:lstStyle/>
          <a:p>
            <a:fld id="{196296DA-925F-4A56-A784-2C0D83414546}" type="slidenum">
              <a:rPr lang="en-US" sz="2000" smtClean="0"/>
              <a:t>5</a:t>
            </a:fld>
            <a:endParaRPr lang="en-US" sz="2000" dirty="0"/>
          </a:p>
        </p:txBody>
      </p:sp>
      <p:pic>
        <p:nvPicPr>
          <p:cNvPr id="9" name="Picture 2" descr="Ð ÐµÐ·ÑÐ»ÑÑÐ°Ñ Ð¿Ð¾ÑÑÐºÑ Ð·Ð¾Ð±ÑÐ°Ð¶ÐµÐ½Ñ Ð·Ð° Ð·Ð°Ð¿Ð¸ÑÐ¾Ð¼ &quot;Gamehub&quot;">
            <a:extLst>
              <a:ext uri="{FF2B5EF4-FFF2-40B4-BE49-F238E27FC236}">
                <a16:creationId xmlns:a16="http://schemas.microsoft.com/office/drawing/2014/main" id="{36E838DC-860B-45E5-B042-7E16ECDF4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30" y="196384"/>
            <a:ext cx="914400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83B6B433-E24C-4573-B1B9-28B7E7293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0" y="118660"/>
            <a:ext cx="910668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20641-E3FF-4C82-879A-33A84823B1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r="19283" b="74667"/>
          <a:stretch/>
        </p:blipFill>
        <p:spPr>
          <a:xfrm>
            <a:off x="-87919" y="6210308"/>
            <a:ext cx="4513615" cy="8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6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EF93-A93B-44A2-AEF8-38306B5A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ПРОЦЕС ВИКОНАННЯ РОБОТИ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B969815-146E-4B1E-84C6-12A349816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078189"/>
              </p:ext>
            </p:extLst>
          </p:nvPr>
        </p:nvGraphicFramePr>
        <p:xfrm>
          <a:off x="838200" y="1825625"/>
          <a:ext cx="105156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55E916FB-4518-4B57-B88B-911873E3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0552" y="6290368"/>
            <a:ext cx="2021078" cy="365125"/>
          </a:xfrm>
        </p:spPr>
        <p:txBody>
          <a:bodyPr/>
          <a:lstStyle/>
          <a:p>
            <a:fld id="{196296DA-925F-4A56-A784-2C0D83414546}" type="slidenum">
              <a:rPr lang="en-US" sz="2000" smtClean="0"/>
              <a:t>6</a:t>
            </a:fld>
            <a:endParaRPr lang="en-US" sz="2000" dirty="0"/>
          </a:p>
        </p:txBody>
      </p:sp>
      <p:pic>
        <p:nvPicPr>
          <p:cNvPr id="9" name="Picture 2" descr="Ð ÐµÐ·ÑÐ»ÑÑÐ°Ñ Ð¿Ð¾ÑÑÐºÑ Ð·Ð¾Ð±ÑÐ°Ð¶ÐµÐ½Ñ Ð·Ð° Ð·Ð°Ð¿Ð¸ÑÐ¾Ð¼ &quot;Gamehub&quot;">
            <a:extLst>
              <a:ext uri="{FF2B5EF4-FFF2-40B4-BE49-F238E27FC236}">
                <a16:creationId xmlns:a16="http://schemas.microsoft.com/office/drawing/2014/main" id="{36E838DC-860B-45E5-B042-7E16ECDF4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30" y="196384"/>
            <a:ext cx="914400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83B6B433-E24C-4573-B1B9-28B7E72936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370" y="118660"/>
            <a:ext cx="910668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56526E-9DA3-4D89-8478-52C0BA3E951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r="19283" b="74667"/>
          <a:stretch/>
        </p:blipFill>
        <p:spPr>
          <a:xfrm>
            <a:off x="-87919" y="6210308"/>
            <a:ext cx="4513615" cy="8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0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DF64-8FFB-4CB9-B388-FC0840FE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ОГЛЯД СУЧАСНИХ МЕТОДІВ </a:t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МАШИННОГО НАВЧАННЯ І ІНТЕЛЕКТУ </a:t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У ПОБУДОВІ ІГРОВОГО ПРОЦЕСУ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E301-B86E-47B3-AB2C-8F78ECF52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67523"/>
            <a:ext cx="5157787" cy="823912"/>
          </a:xfrm>
        </p:spPr>
        <p:txBody>
          <a:bodyPr anchor="ctr">
            <a:normAutofit/>
          </a:bodyPr>
          <a:lstStyle/>
          <a:p>
            <a:r>
              <a:rPr lang="uk-UA" sz="2800" dirty="0"/>
              <a:t>Оглянуто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92BD2-2AB8-4C2C-8EB6-9B664D49C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91435"/>
            <a:ext cx="5157787" cy="2399665"/>
          </a:xfrm>
        </p:spPr>
        <p:txBody>
          <a:bodyPr>
            <a:normAutofit/>
          </a:bodyPr>
          <a:lstStyle/>
          <a:p>
            <a:r>
              <a:rPr lang="uk-UA" sz="2400" dirty="0"/>
              <a:t>Сучасні технології машинного навчання </a:t>
            </a:r>
          </a:p>
          <a:p>
            <a:r>
              <a:rPr lang="uk-UA" sz="2400" dirty="0"/>
              <a:t>Існуючі задачі машинного навчання і інтелекту у відеоіграх </a:t>
            </a:r>
          </a:p>
          <a:p>
            <a:r>
              <a:rPr lang="uk-UA" sz="2400" dirty="0"/>
              <a:t>Парадигми та підходи до виконання навчання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21196-41CA-416B-A663-DCD5F3FFA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67523"/>
            <a:ext cx="5183188" cy="823912"/>
          </a:xfrm>
        </p:spPr>
        <p:txBody>
          <a:bodyPr anchor="ctr">
            <a:normAutofit/>
          </a:bodyPr>
          <a:lstStyle/>
          <a:p>
            <a:r>
              <a:rPr lang="uk-UA" sz="2800" dirty="0"/>
              <a:t>Визначено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4B230-EEA3-4BA8-87DE-1DC08B792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1435"/>
            <a:ext cx="5183188" cy="2399665"/>
          </a:xfrm>
        </p:spPr>
        <p:txBody>
          <a:bodyPr>
            <a:normAutofit/>
          </a:bodyPr>
          <a:lstStyle/>
          <a:p>
            <a:r>
              <a:rPr lang="uk-UA" sz="2400" dirty="0"/>
              <a:t>Задачу для подальшого дослідження</a:t>
            </a:r>
          </a:p>
          <a:p>
            <a:r>
              <a:rPr lang="uk-UA" sz="2400" dirty="0"/>
              <a:t>Обрано відповідну технологію машинного інтелекту</a:t>
            </a:r>
          </a:p>
          <a:p>
            <a:r>
              <a:rPr lang="uk-UA" sz="2400" dirty="0"/>
              <a:t>Обрано підхід до виконання навчання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63EA9A0-9BC7-4BCB-967C-F963B5A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0552" y="6290368"/>
            <a:ext cx="2021078" cy="365125"/>
          </a:xfrm>
        </p:spPr>
        <p:txBody>
          <a:bodyPr/>
          <a:lstStyle/>
          <a:p>
            <a:fld id="{196296DA-925F-4A56-A784-2C0D83414546}" type="slidenum">
              <a:rPr lang="en-US" sz="2000" smtClean="0"/>
              <a:t>7</a:t>
            </a:fld>
            <a:endParaRPr lang="en-US" sz="2000" dirty="0"/>
          </a:p>
        </p:txBody>
      </p:sp>
      <p:pic>
        <p:nvPicPr>
          <p:cNvPr id="12" name="Picture 2" descr="Ð ÐµÐ·ÑÐ»ÑÑÐ°Ñ Ð¿Ð¾ÑÑÐºÑ Ð·Ð¾Ð±ÑÐ°Ð¶ÐµÐ½Ñ Ð·Ð° Ð·Ð°Ð¿Ð¸ÑÐ¾Ð¼ &quot;Gamehub&quot;">
            <a:extLst>
              <a:ext uri="{FF2B5EF4-FFF2-40B4-BE49-F238E27FC236}">
                <a16:creationId xmlns:a16="http://schemas.microsoft.com/office/drawing/2014/main" id="{391DDD0D-14AA-4D98-8677-8841153C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30" y="196384"/>
            <a:ext cx="914400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7561F533-133E-4A9B-8A61-0810CAE04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0" y="118660"/>
            <a:ext cx="910668" cy="914400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2308641-4D13-456E-A532-F5D14045008F}"/>
              </a:ext>
            </a:extLst>
          </p:cNvPr>
          <p:cNvSpPr txBox="1">
            <a:spLocks/>
          </p:cNvSpPr>
          <p:nvPr/>
        </p:nvSpPr>
        <p:spPr>
          <a:xfrm>
            <a:off x="839788" y="5262621"/>
            <a:ext cx="10515600" cy="1374777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uk-UA" sz="2400" b="1" dirty="0"/>
              <a:t>Для подальшого розгляду обрано задачу керування ігровим автомобілем. В якості технології для реалізації було обрано нейронні мережі, а в якості методу навчання – навчання з підкріпленням на базі генетичного алгоритму.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145AE8-A11A-4F88-96FD-3C6301C695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r="19283" b="74667"/>
          <a:stretch/>
        </p:blipFill>
        <p:spPr>
          <a:xfrm rot="16200000">
            <a:off x="9684823" y="3213680"/>
            <a:ext cx="4513615" cy="8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7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DF64-8FFB-4CB9-B388-FC0840FE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ПОШУК І АНАЛІЗ ІСНУЮЧИХ РОЗРОБКИ ПРОГРАМНИХ МОДЕЛЕЙ ІГРОВИХ АГЕНТІВ У МОДЕЛЮЮЧИХ СЕРЕДОВИЩАХ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E301-B86E-47B3-AB2C-8F78ECF52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67523"/>
            <a:ext cx="5157787" cy="823912"/>
          </a:xfrm>
        </p:spPr>
        <p:txBody>
          <a:bodyPr anchor="ctr">
            <a:normAutofit/>
          </a:bodyPr>
          <a:lstStyle/>
          <a:p>
            <a:r>
              <a:rPr lang="uk-UA" sz="2800" dirty="0"/>
              <a:t>Оглянуто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92BD2-2AB8-4C2C-8EB6-9B664D49C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91435"/>
            <a:ext cx="5157787" cy="1437639"/>
          </a:xfrm>
        </p:spPr>
        <p:txBody>
          <a:bodyPr>
            <a:normAutofit fontScale="92500"/>
          </a:bodyPr>
          <a:lstStyle/>
          <a:p>
            <a:r>
              <a:rPr lang="uk-UA" sz="2400" dirty="0"/>
              <a:t>Існуючі рішення з побудови ігрових агентів на базі методів машинного навчання в цілому і на базі нейронних мереж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21196-41CA-416B-A663-DCD5F3FFA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67523"/>
            <a:ext cx="5183188" cy="823912"/>
          </a:xfrm>
        </p:spPr>
        <p:txBody>
          <a:bodyPr anchor="ctr">
            <a:normAutofit/>
          </a:bodyPr>
          <a:lstStyle/>
          <a:p>
            <a:r>
              <a:rPr lang="uk-UA" sz="2800" dirty="0"/>
              <a:t>Результат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4B230-EEA3-4BA8-87DE-1DC08B792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1435"/>
            <a:ext cx="5183188" cy="1437639"/>
          </a:xfrm>
        </p:spPr>
        <p:txBody>
          <a:bodyPr>
            <a:normAutofit fontScale="92500"/>
          </a:bodyPr>
          <a:lstStyle/>
          <a:p>
            <a:r>
              <a:rPr lang="uk-UA" sz="2400" dirty="0"/>
              <a:t>Використовуванні підходи машинного інтелекту і навчання</a:t>
            </a:r>
          </a:p>
          <a:p>
            <a:r>
              <a:rPr lang="uk-UA" sz="2400" dirty="0"/>
              <a:t>Частково підтверджено висунуті тези при виборі напряму дослідження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63EA9A0-9BC7-4BCB-967C-F963B5A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0552" y="6290368"/>
            <a:ext cx="2021078" cy="365125"/>
          </a:xfrm>
        </p:spPr>
        <p:txBody>
          <a:bodyPr/>
          <a:lstStyle/>
          <a:p>
            <a:fld id="{196296DA-925F-4A56-A784-2C0D83414546}" type="slidenum">
              <a:rPr lang="en-US" sz="2000" smtClean="0"/>
              <a:t>8</a:t>
            </a:fld>
            <a:endParaRPr lang="en-US" sz="2000" dirty="0"/>
          </a:p>
        </p:txBody>
      </p:sp>
      <p:pic>
        <p:nvPicPr>
          <p:cNvPr id="12" name="Picture 2" descr="Ð ÐµÐ·ÑÐ»ÑÑÐ°Ñ Ð¿Ð¾ÑÑÐºÑ Ð·Ð¾Ð±ÑÐ°Ð¶ÐµÐ½Ñ Ð·Ð° Ð·Ð°Ð¿Ð¸ÑÐ¾Ð¼ &quot;Gamehub&quot;">
            <a:extLst>
              <a:ext uri="{FF2B5EF4-FFF2-40B4-BE49-F238E27FC236}">
                <a16:creationId xmlns:a16="http://schemas.microsoft.com/office/drawing/2014/main" id="{391DDD0D-14AA-4D98-8677-8841153C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30" y="196384"/>
            <a:ext cx="914400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7561F533-133E-4A9B-8A61-0810CAE04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0" y="118660"/>
            <a:ext cx="910668" cy="914400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2308641-4D13-456E-A532-F5D14045008F}"/>
              </a:ext>
            </a:extLst>
          </p:cNvPr>
          <p:cNvSpPr txBox="1">
            <a:spLocks/>
          </p:cNvSpPr>
          <p:nvPr/>
        </p:nvSpPr>
        <p:spPr>
          <a:xfrm>
            <a:off x="838200" y="4266566"/>
            <a:ext cx="10515600" cy="2388927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uk-UA" sz="2400" b="1" dirty="0"/>
              <a:t>В результаті аналізу було встановлено, що не проводилась повноцінна формалізація моделі </a:t>
            </a:r>
            <a:r>
              <a:rPr lang="uk-UA" sz="2400" b="1" dirty="0" err="1"/>
              <a:t>агента</a:t>
            </a:r>
            <a:r>
              <a:rPr lang="uk-UA" sz="2400" b="1" dirty="0"/>
              <a:t> ігрового автомобілю, заснованого на базі нейронних мереж, також не проводився аналіз автомобілів з різним розміщенням сенсорів і не проводився порівняльний аналіз відповідного підходу з класичним підходом до реалізації ігрових автомобілів.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C253E2-00D4-41FA-8A47-DD534C0CA4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r="19283" b="74667"/>
          <a:stretch/>
        </p:blipFill>
        <p:spPr>
          <a:xfrm rot="16200000">
            <a:off x="9684823" y="3213680"/>
            <a:ext cx="4513615" cy="8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6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DF64-8FFB-4CB9-B388-FC0840FE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ФОРМАЛІЗАЦІЯ ПРОЦЕСУ КЕРУВАННЯ </a:t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ІГРОВИМ АВТОМОБІЛЕМ.</a:t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Задача </a:t>
            </a:r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ігрового автомобіля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E301-B86E-47B3-AB2C-8F78ECF52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3301"/>
            <a:ext cx="5157787" cy="823912"/>
          </a:xfrm>
        </p:spPr>
        <p:txBody>
          <a:bodyPr anchor="ctr">
            <a:normAutofit/>
          </a:bodyPr>
          <a:lstStyle/>
          <a:p>
            <a:r>
              <a:rPr lang="uk-UA" sz="3600" dirty="0"/>
              <a:t>Кінцевий трек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92BD2-2AB8-4C2C-8EB6-9B664D49C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4706488"/>
            <a:ext cx="5157787" cy="1602058"/>
          </a:xfrm>
        </p:spPr>
        <p:txBody>
          <a:bodyPr>
            <a:normAutofit/>
          </a:bodyPr>
          <a:lstStyle/>
          <a:p>
            <a:r>
              <a:rPr lang="uk-UA" sz="2400" dirty="0"/>
              <a:t>Агент повинен забезпечити успішний рух за треком від старту до фінішу за мінімальний час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21196-41CA-416B-A663-DCD5F3FFA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3301"/>
            <a:ext cx="5183188" cy="823912"/>
          </a:xfrm>
        </p:spPr>
        <p:txBody>
          <a:bodyPr anchor="ctr">
            <a:normAutofit/>
          </a:bodyPr>
          <a:lstStyle/>
          <a:p>
            <a:r>
              <a:rPr lang="uk-UA" sz="3600" dirty="0"/>
              <a:t>Кільцевий трек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4B230-EEA3-4BA8-87DE-1DC08B792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4706488"/>
            <a:ext cx="5183188" cy="16020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uk-UA" sz="2400" dirty="0"/>
              <a:t>Агент повинен забезпечити успішний рух за напрямком треку з мінімальним часом проходження кола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63EA9A0-9BC7-4BCB-967C-F963B5A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0552" y="6290368"/>
            <a:ext cx="2021078" cy="365125"/>
          </a:xfrm>
        </p:spPr>
        <p:txBody>
          <a:bodyPr/>
          <a:lstStyle/>
          <a:p>
            <a:fld id="{196296DA-925F-4A56-A784-2C0D83414546}" type="slidenum">
              <a:rPr lang="en-US" sz="2000" smtClean="0"/>
              <a:t>9</a:t>
            </a:fld>
            <a:endParaRPr lang="en-US" sz="2000" dirty="0"/>
          </a:p>
        </p:txBody>
      </p:sp>
      <p:pic>
        <p:nvPicPr>
          <p:cNvPr id="12" name="Picture 2" descr="Ð ÐµÐ·ÑÐ»ÑÑÐ°Ñ Ð¿Ð¾ÑÑÐºÑ Ð·Ð¾Ð±ÑÐ°Ð¶ÐµÐ½Ñ Ð·Ð° Ð·Ð°Ð¿Ð¸ÑÐ¾Ð¼ &quot;Gamehub&quot;">
            <a:extLst>
              <a:ext uri="{FF2B5EF4-FFF2-40B4-BE49-F238E27FC236}">
                <a16:creationId xmlns:a16="http://schemas.microsoft.com/office/drawing/2014/main" id="{391DDD0D-14AA-4D98-8677-8841153C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30" y="196384"/>
            <a:ext cx="914400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7561F533-133E-4A9B-8A61-0810CAE04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0" y="118660"/>
            <a:ext cx="910668" cy="9144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FA17D77-8D23-4C86-B5C1-4B823B115E58}"/>
              </a:ext>
            </a:extLst>
          </p:cNvPr>
          <p:cNvSpPr/>
          <p:nvPr/>
        </p:nvSpPr>
        <p:spPr>
          <a:xfrm>
            <a:off x="636814" y="6288683"/>
            <a:ext cx="109183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* Під успішністю в обох формуваннях задач розуміється рух автомобілів без здійснення зіткнень. </a:t>
            </a:r>
            <a:endParaRPr lang="uk-UA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85B345-3B8E-461C-B656-FBF18778D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2816965"/>
            <a:ext cx="3994139" cy="18288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6A4D02-8CF1-4921-924A-BF0E63B06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427" y="2816965"/>
            <a:ext cx="4012663" cy="182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230E2E-B498-49B3-9321-13C746B74D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r="19283" b="74667"/>
          <a:stretch/>
        </p:blipFill>
        <p:spPr>
          <a:xfrm rot="16200000">
            <a:off x="9684823" y="3213680"/>
            <a:ext cx="4513615" cy="8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5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5856</TotalTime>
  <Words>1643</Words>
  <Application>Microsoft Office PowerPoint</Application>
  <PresentationFormat>Widescreen</PresentationFormat>
  <Paragraphs>136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Міністерство освіти і науки України ДВНЗ "Донецький національний технічний університет"  Випускна кваліфікаційна робота  на здобуття освітнього ступеня «магістр»  за темою: "Побудова ігрового процесу на базі  методів машинного навчання і інтелекту"</vt:lpstr>
      <vt:lpstr>ЗВ'ЯЗОК З ПРОГРАМАМИ</vt:lpstr>
      <vt:lpstr>АКТУАЛЬНІСТЬ РОБОТИ</vt:lpstr>
      <vt:lpstr>ОБ'ЄКТ І ПРЕДМЕТ ДОСЛІДЖЕННЯ</vt:lpstr>
      <vt:lpstr>МЕТА І ЗАДАЧІ ДОСЛІДЖЕННЯ</vt:lpstr>
      <vt:lpstr>ПРОЦЕС ВИКОНАННЯ РОБОТИ</vt:lpstr>
      <vt:lpstr>ОГЛЯД СУЧАСНИХ МЕТОДІВ  МАШИННОГО НАВЧАННЯ І ІНТЕЛЕКТУ  У ПОБУДОВІ ІГРОВОГО ПРОЦЕСУ</vt:lpstr>
      <vt:lpstr>ПОШУК І АНАЛІЗ ІСНУЮЧИХ РОЗРОБКИ ПРОГРАМНИХ МОДЕЛЕЙ ІГРОВИХ АГЕНТІВ У МОДЕЛЮЮЧИХ СЕРЕДОВИЩАХ </vt:lpstr>
      <vt:lpstr>ФОРМАЛІЗАЦІЯ ПРОЦЕСУ КЕРУВАННЯ  ІГРОВИМ АВТОМОБІЛЕМ. Задача ігрового автомобіля</vt:lpstr>
      <vt:lpstr>ФОРМАЛІЗАЦІЯ ПРОЦЕСУ КЕРУВАННЯ  ІГРОВИМ АВТОМОБІЛЕМ</vt:lpstr>
      <vt:lpstr>ФОРМАЛІЗАЦІЯ ПРОЦЕСУ КЕРУВАННЯ  ІГРОВИМ АВТОМОБІЛЕМ. Модель контролеру автомобілю</vt:lpstr>
      <vt:lpstr>ФОРМАЛІЗАЦІЯ ПРОЦЕСУ КЕРУВАННЯ  ІГРОВИМ АВТОМОБІЛЕМ </vt:lpstr>
      <vt:lpstr>ФОРМАЛІЗАЦІЯ ПРОЦЕСУ КЕРУВАННЯ  ІГРОВИМ АВТОМОБІЛЕМ </vt:lpstr>
      <vt:lpstr>ПОСЛІДОВНІСТЬ ДІЙ З ПРОЕКТУВАННЯ І РОЗРОБКИ СЕРЕДОВИЩА МОДЕЛЮВАННЯ</vt:lpstr>
      <vt:lpstr>ПРОГРАМНЕ МОДЕЛЮВАННЯ І АНАЛІЗ ОТРИМАНИХ РЕЗУЛЬТАТІВ</vt:lpstr>
      <vt:lpstr>ПРОГРАМНЕ МОДЕЛЮВАННЯ І АНАЛІЗ ОТРИМАНИХ РЕЗУЛЬТАТІВ Порівняно з класичним підходом</vt:lpstr>
      <vt:lpstr>ВИСНОВКИ</vt:lpstr>
      <vt:lpstr>НАУКОВА НОВИЗНА</vt:lpstr>
      <vt:lpstr>ПРАКТИЧНЕ ЗНАЧЕННЯ</vt:lpstr>
      <vt:lpstr>АПРОБАЦІЯ РЕЗУЛЬТАТІВ</vt:lpstr>
      <vt:lpstr>ПУБЛІКАЦІЇ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 робота  тема:</dc:title>
  <dc:creator>Alex Krivenko</dc:creator>
  <cp:lastModifiedBy>Oleksandr Kryvenko</cp:lastModifiedBy>
  <cp:revision>224</cp:revision>
  <dcterms:created xsi:type="dcterms:W3CDTF">2017-06-11T21:25:13Z</dcterms:created>
  <dcterms:modified xsi:type="dcterms:W3CDTF">2018-12-17T09:46:45Z</dcterms:modified>
</cp:coreProperties>
</file>