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1" r:id="rId5"/>
    <p:sldId id="258" r:id="rId6"/>
    <p:sldId id="272" r:id="rId7"/>
    <p:sldId id="273" r:id="rId8"/>
    <p:sldId id="261" r:id="rId9"/>
    <p:sldId id="262" r:id="rId10"/>
    <p:sldId id="263" r:id="rId11"/>
    <p:sldId id="274" r:id="rId12"/>
    <p:sldId id="265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D493-B4CD-4409-938C-32DE4B1F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BBDCF-6298-4E02-8A6C-3EC155EB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FBC9-92CD-47FB-B1E0-8CE1F93F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61BC-2CBB-43A2-80A1-96B5E10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BF5E-BDEF-4CAE-9A8A-F517F5B3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11E-EB5B-4E6E-B9B7-2D95B9F7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7327-B8C7-4CDD-A6D9-7053F509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79E1-E81A-4B7F-A144-8F2A3D7F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5D62-B860-4282-9E8A-F02644B3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3FE4-0F96-4535-9E49-2DB22EE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A7BC1-25A9-4794-ACDD-E32D1BD25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6D8A9-9F26-409E-AA8F-39CF889D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01DB-1C85-41DD-974F-212E4A7B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C19F-F1A3-4E8A-A0D3-69AB255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3631-9177-46EF-8244-E85AB8C2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0C35-6CBD-467D-8326-E59BFC1F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6B84-629E-4F2F-8678-9047EC1C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A1711-9ACD-4EB7-8281-D5727069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89AD-38B4-46D6-82C9-D563D989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452E-9570-4EDE-BA9E-AC1CB9F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4E0-EFBE-46F1-AC23-229F8312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C32D3-DC2E-4ACE-A1A2-D6E75BE1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DDD4-F339-4D86-8457-867521A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B915-3BC7-4546-B3FB-EC6052A3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BAAD-54EA-47CD-826A-E5C362FA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FB97-AAE3-4183-8A6C-6A7716AC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A3B4-4873-4B9E-9296-432CDD7AE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7727-8C73-43FD-A13B-78E597C5B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3D4B-8C02-48B1-8CC8-A0C79282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A94F-84D7-42E3-A7B0-589C6847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D19C-5523-46B3-AFB4-4BB5B76E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EFFE-434A-4B06-A6C8-1473400F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A4B9-FC04-4E51-AAD3-D39C5512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D58B9-8500-4183-972F-B20508A2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5487F-F2E5-46F9-B18D-748AFB3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81571-22F8-4CAE-87F7-1A11D196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38DF8-94A2-485F-98B1-4E49E4F3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4F35D-735F-4398-9FE3-26303CF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536F1-8406-4962-A679-12C32C00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3E13-DE2C-45D0-949C-215C2AD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A1647-61FB-4DEB-BF14-7E2EDD2A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F3662-4E07-463D-96D5-EDFC1C23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68D7-2C50-4ADE-9086-49621BA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2278B-9B6D-4C20-9C9F-720FE70B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5DEF6-206B-4168-8416-366DE4C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D8BAC-E068-401E-ACFD-242115EE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260A-B0B1-4F35-B97D-16EE8C50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790D-C516-447A-B926-7588F037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9C27-AB39-49F2-93C7-C1FCBADE2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2531-9361-4AEB-A6B8-EDF4900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06B4-0E6E-48ED-A7E0-2967855E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34F7-05D5-4E54-A1DC-4CD082BA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A258-9CA3-4E16-B76F-783FFE39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E5A7B-1051-4A63-B61E-87B6541F8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A42CE-3203-47CA-AA9C-7826DF4DB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2AB3-CFE0-43BF-9867-DCDD9B2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867D-98CC-48B7-9A59-BFA2D1C1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F182-E831-45F3-87B5-BCB803A7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B6D4C-C8AB-413E-B86D-77F0A8BD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5996-C087-49E7-97BE-58DE05AD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3295-4477-4CBF-AFB4-2E557E4DD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BFE4-7793-4A98-A95E-6F16044B7E7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CB27-8F19-4853-A12F-AA1C97004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B969-B985-4EFC-96AE-283CF9EA3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96DA-925F-4A56-A784-2C0D8341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5B06-75CE-4A3F-A86A-D6B7EBE2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80936"/>
            <a:ext cx="11506199" cy="4449307"/>
          </a:xfrm>
        </p:spPr>
        <p:txBody>
          <a:bodyPr>
            <a:noAutofit/>
          </a:bodyPr>
          <a:lstStyle/>
          <a:p>
            <a:r>
              <a:rPr lang="uk-U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КВАЛІФІКАЦІЙНА РОБОТА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br>
              <a:rPr lang="uk-UA" sz="4400" dirty="0">
                <a:latin typeface="Arial Narrow" panose="020B0606020202030204" pitchFamily="34" charset="0"/>
              </a:rPr>
            </a:br>
            <a:r>
              <a:rPr lang="uk-UA" sz="4400" dirty="0">
                <a:latin typeface="Arial Narrow" panose="020B0606020202030204" pitchFamily="34" charset="0"/>
              </a:rPr>
              <a:t>тема: «Інструментальна підтримка </a:t>
            </a:r>
            <a:br>
              <a:rPr lang="en-US" sz="4400" dirty="0">
                <a:latin typeface="Arial Narrow" panose="020B0606020202030204" pitchFamily="34" charset="0"/>
              </a:rPr>
            </a:br>
            <a:r>
              <a:rPr lang="uk-UA" sz="4400" dirty="0">
                <a:latin typeface="Arial Narrow" panose="020B0606020202030204" pitchFamily="34" charset="0"/>
              </a:rPr>
              <a:t>розробки ігрових додатків»</a:t>
            </a:r>
            <a:br>
              <a:rPr lang="uk-UA" sz="4400" dirty="0">
                <a:latin typeface="Arial Narrow" panose="020B0606020202030204" pitchFamily="34" charset="0"/>
              </a:rPr>
            </a:br>
            <a:br>
              <a:rPr lang="uk-UA" sz="4400" dirty="0">
                <a:latin typeface="Arial Narrow" panose="020B0606020202030204" pitchFamily="34" charset="0"/>
              </a:rPr>
            </a:br>
            <a:r>
              <a:rPr lang="uk-UA" sz="4400" dirty="0">
                <a:latin typeface="Arial Narrow" panose="020B0606020202030204" pitchFamily="34" charset="0"/>
              </a:rPr>
              <a:t>спеціальна частина: «Розробка розважального ігрового додатку на базі </a:t>
            </a:r>
            <a:r>
              <a:rPr lang="uk-UA" sz="4400" dirty="0" err="1">
                <a:latin typeface="Arial Narrow" panose="020B0606020202030204" pitchFamily="34" charset="0"/>
              </a:rPr>
              <a:t>Unity</a:t>
            </a:r>
            <a:r>
              <a:rPr lang="uk-UA" sz="4400" dirty="0">
                <a:latin typeface="Arial Narrow" panose="020B0606020202030204" pitchFamily="34" charset="0"/>
              </a:rPr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90D39-FAAB-4B69-B8E9-1DA7EFF2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8700"/>
            <a:ext cx="9144000" cy="190500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Керівник: проф. каф. </a:t>
            </a:r>
            <a:r>
              <a:rPr lang="uk-UA" dirty="0" err="1"/>
              <a:t>ПМіІ</a:t>
            </a:r>
            <a:r>
              <a:rPr lang="uk-UA" dirty="0"/>
              <a:t>, д. т. н. </a:t>
            </a:r>
          </a:p>
          <a:p>
            <a:r>
              <a:rPr lang="uk-UA" dirty="0"/>
              <a:t>Зорі Сергій Анатолійович</a:t>
            </a:r>
          </a:p>
          <a:p>
            <a:endParaRPr lang="uk-UA" dirty="0"/>
          </a:p>
          <a:p>
            <a:r>
              <a:rPr lang="uk-UA" dirty="0"/>
              <a:t>Виконав: студент групи ІПЗ-13</a:t>
            </a:r>
          </a:p>
          <a:p>
            <a:r>
              <a:rPr lang="uk-UA" dirty="0"/>
              <a:t>Кривенко Олександр Миколайович</a:t>
            </a:r>
          </a:p>
        </p:txBody>
      </p:sp>
    </p:spTree>
    <p:extLst>
      <p:ext uri="{BB962C8B-B14F-4D97-AF65-F5344CB8AC3E}">
        <p14:creationId xmlns:p14="http://schemas.microsoft.com/office/powerpoint/2010/main" val="12848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687C-3A57-4EF3-9CBB-E66E040A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РОЗРОБКА СИСТЕМИ</a:t>
            </a:r>
            <a:r>
              <a:rPr lang="en-US" b="1" dirty="0"/>
              <a:t>. </a:t>
            </a:r>
            <a:br>
              <a:rPr lang="uk-UA" b="1" dirty="0"/>
            </a:br>
            <a:r>
              <a:rPr lang="uk-UA" b="1" dirty="0"/>
              <a:t>СТРУКТУРА ПРОЕКТУ ТА ІГРОВИХ СЦЕН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AFEF7-2A36-45FD-A5C4-A91F1E53C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Бузова </a:t>
            </a:r>
            <a:r>
              <a:rPr lang="ru-RU" dirty="0"/>
              <a:t>файловая структура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2D42E-CA63-4BA1-BAC8-B992D9401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/>
              <a:t>Cave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Scenes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Tower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4668F6-F33E-4125-A8BB-3BA776BA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Структура сцен</a:t>
            </a:r>
            <a:endParaRPr lang="uk-U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2133B4-496C-4B03-A716-157DCD95F3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Direction Light</a:t>
            </a:r>
          </a:p>
          <a:p>
            <a:r>
              <a:rPr lang="en-US" dirty="0"/>
              <a:t>Audio Source</a:t>
            </a:r>
            <a:endParaRPr lang="uk-UA" dirty="0"/>
          </a:p>
          <a:p>
            <a:r>
              <a:rPr lang="en-US" dirty="0"/>
              <a:t>Main Camera</a:t>
            </a:r>
          </a:p>
          <a:p>
            <a:r>
              <a:rPr lang="en-US" dirty="0"/>
              <a:t>Canvas</a:t>
            </a:r>
            <a:endParaRPr lang="ru-RU" dirty="0"/>
          </a:p>
          <a:p>
            <a:r>
              <a:rPr lang="en-US" dirty="0"/>
              <a:t>Scene Manager</a:t>
            </a:r>
            <a:endParaRPr lang="ru-RU" dirty="0"/>
          </a:p>
          <a:p>
            <a:r>
              <a:rPr lang="en-US" dirty="0"/>
              <a:t>Player</a:t>
            </a:r>
          </a:p>
          <a:p>
            <a:endParaRPr lang="en-US" dirty="0"/>
          </a:p>
          <a:p>
            <a:r>
              <a:rPr lang="en-US" dirty="0"/>
              <a:t>Gaming environment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436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7790-5BE3-4B09-9740-0E8B15C7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РОЗРОБКА СИСТЕМИ</a:t>
            </a:r>
            <a:r>
              <a:rPr lang="en-US" b="1" dirty="0"/>
              <a:t>. </a:t>
            </a:r>
            <a:br>
              <a:rPr lang="uk-UA" b="1" dirty="0"/>
            </a:br>
            <a:r>
              <a:rPr lang="uk-UA" b="1" dirty="0"/>
              <a:t>НАВІГАЦІЯ І ПОШУК ШЛЯХУ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B54EB-44E4-45F2-A00B-6541EBC8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650579" cy="823912"/>
          </a:xfrm>
        </p:spPr>
        <p:txBody>
          <a:bodyPr/>
          <a:lstStyle/>
          <a:p>
            <a:r>
              <a:rPr lang="uk-UA" dirty="0"/>
              <a:t>Рух за вектором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077D73-8CC0-4C11-8B58-F5590AE2A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r="26010"/>
          <a:stretch/>
        </p:blipFill>
        <p:spPr>
          <a:xfrm>
            <a:off x="839788" y="2832894"/>
            <a:ext cx="3652799" cy="342820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CBA52-0176-4338-B5FC-B5D9A408F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3555" y="1681163"/>
            <a:ext cx="3653477" cy="823912"/>
          </a:xfrm>
        </p:spPr>
        <p:txBody>
          <a:bodyPr/>
          <a:lstStyle/>
          <a:p>
            <a:r>
              <a:rPr lang="uk-UA" dirty="0"/>
              <a:t>Рух за </a:t>
            </a:r>
            <a:r>
              <a:rPr lang="en-US" dirty="0"/>
              <a:t>Waypoints </a:t>
            </a:r>
            <a:endParaRPr lang="uk-U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B46D6A-7EF4-4E0C-990B-FC9FB38E84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8002" r="8113"/>
          <a:stretch/>
        </p:blipFill>
        <p:spPr>
          <a:xfrm>
            <a:off x="4743555" y="2832894"/>
            <a:ext cx="3653478" cy="3428206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BEDBA9-1BBA-4060-86ED-DD74E7FDE5BD}"/>
              </a:ext>
            </a:extLst>
          </p:cNvPr>
          <p:cNvSpPr txBox="1">
            <a:spLocks/>
          </p:cNvSpPr>
          <p:nvPr/>
        </p:nvSpPr>
        <p:spPr>
          <a:xfrm>
            <a:off x="8650220" y="1681163"/>
            <a:ext cx="281787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NavMesh</a:t>
            </a:r>
            <a:r>
              <a:rPr lang="uk-UA" dirty="0"/>
              <a:t> навігатор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64A0CED-CECE-4201-899A-591F0F160D2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r="3511"/>
          <a:stretch/>
        </p:blipFill>
        <p:spPr>
          <a:xfrm>
            <a:off x="8650222" y="2832894"/>
            <a:ext cx="2817878" cy="161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F8D44-6E47-4214-93AD-4D9ABEB07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3" r="1445"/>
          <a:stretch/>
        </p:blipFill>
        <p:spPr>
          <a:xfrm>
            <a:off x="8652444" y="4575175"/>
            <a:ext cx="281565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78B1-F53D-4273-878D-7E25E2CA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5943600" cy="1325563"/>
          </a:xfrm>
        </p:spPr>
        <p:txBody>
          <a:bodyPr/>
          <a:lstStyle/>
          <a:p>
            <a:pPr algn="ctr"/>
            <a:r>
              <a:rPr lang="uk-UA" b="1" dirty="0"/>
              <a:t>ТЕСТУВАННЯ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FEE8-CAE1-4369-92DC-DE280459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943" cy="4351338"/>
          </a:xfrm>
        </p:spPr>
        <p:txBody>
          <a:bodyPr/>
          <a:lstStyle/>
          <a:p>
            <a:r>
              <a:rPr lang="uk-UA" dirty="0"/>
              <a:t>Тестування методом інтеграції</a:t>
            </a:r>
          </a:p>
          <a:p>
            <a:pPr lvl="1"/>
            <a:r>
              <a:rPr lang="uk-UA" dirty="0"/>
              <a:t>Тестування компонентів (тестування через розробку);</a:t>
            </a:r>
          </a:p>
          <a:p>
            <a:pPr lvl="2"/>
            <a:r>
              <a:rPr lang="uk-UA" dirty="0"/>
              <a:t>Постановка завдання</a:t>
            </a:r>
          </a:p>
          <a:p>
            <a:pPr lvl="2"/>
            <a:r>
              <a:rPr lang="uk-UA" dirty="0"/>
              <a:t>Визначення очікуваного результату</a:t>
            </a:r>
          </a:p>
          <a:p>
            <a:pPr lvl="2"/>
            <a:r>
              <a:rPr lang="uk-UA" dirty="0"/>
              <a:t>Розробка модулю</a:t>
            </a:r>
          </a:p>
          <a:p>
            <a:pPr lvl="2"/>
            <a:r>
              <a:rPr lang="uk-UA" dirty="0"/>
              <a:t>Перевірка на відповідність</a:t>
            </a:r>
            <a:endParaRPr lang="en-US" dirty="0"/>
          </a:p>
          <a:p>
            <a:pPr lvl="1"/>
            <a:r>
              <a:rPr lang="uk-UA" dirty="0"/>
              <a:t>Інтеграційне тестування. </a:t>
            </a:r>
          </a:p>
          <a:p>
            <a:pPr lvl="1"/>
            <a:r>
              <a:rPr lang="uk-UA" dirty="0"/>
              <a:t>Системне тестування.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16" name="Рисунок 3">
            <a:extLst>
              <a:ext uri="{FF2B5EF4-FFF2-40B4-BE49-F238E27FC236}">
                <a16:creationId xmlns:a16="http://schemas.microsoft.com/office/drawing/2014/main" id="{C9F94612-6E2E-4466-B8B2-48FFEB09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7" y="365125"/>
            <a:ext cx="4288971" cy="1925112"/>
          </a:xfrm>
          <a:prstGeom prst="rect">
            <a:avLst/>
          </a:prstGeom>
        </p:spPr>
      </p:pic>
      <p:pic>
        <p:nvPicPr>
          <p:cNvPr id="17" name="Рисунок 8">
            <a:extLst>
              <a:ext uri="{FF2B5EF4-FFF2-40B4-BE49-F238E27FC236}">
                <a16:creationId xmlns:a16="http://schemas.microsoft.com/office/drawing/2014/main" id="{C2500A48-1918-4AB7-A141-D097D1D48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37" y="2475666"/>
            <a:ext cx="4288971" cy="1900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9582D4-583B-4D67-8F77-C2EBFB60B765}"/>
              </a:ext>
            </a:extLst>
          </p:cNvPr>
          <p:cNvPicPr/>
          <p:nvPr/>
        </p:nvPicPr>
        <p:blipFill rotWithShape="1">
          <a:blip r:embed="rId4"/>
          <a:srcRect t="8056" b="16554"/>
          <a:stretch/>
        </p:blipFill>
        <p:spPr>
          <a:xfrm>
            <a:off x="7265437" y="4561991"/>
            <a:ext cx="4288971" cy="18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53C-916D-4181-A9F7-DA44AC42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АНАЛІЗ РЕЗУЛЬТАТІВ РОБОТИ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694F-E87D-4526-8765-E02FFA22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розглянуті технології, застосовувані при розробці відеогри на базі рушія, існуючі аналоги та розробки, поняття, стандарти й дослідження в цій галузі;</a:t>
            </a:r>
          </a:p>
          <a:p>
            <a:r>
              <a:rPr lang="uk-UA" dirty="0"/>
              <a:t>спроектовано та розроблено розважальну відеогру на базі </a:t>
            </a:r>
            <a:r>
              <a:rPr lang="uk-UA" dirty="0" err="1"/>
              <a:t>Unity</a:t>
            </a:r>
            <a:r>
              <a:rPr lang="uk-UA" dirty="0"/>
              <a:t> (3 ігрових сцен та 2 додаткових сцен, які мають у собі головне меню гри та інформацію про гру);</a:t>
            </a:r>
          </a:p>
          <a:p>
            <a:r>
              <a:rPr lang="uk-UA" dirty="0"/>
              <a:t>розглянуто і використано три варіанти переміщення: за вектором - це гра «</a:t>
            </a:r>
            <a:r>
              <a:rPr lang="en-US" dirty="0"/>
              <a:t>Flappy Bat</a:t>
            </a:r>
            <a:r>
              <a:rPr lang="uk-UA" dirty="0"/>
              <a:t>», за точками «</a:t>
            </a:r>
            <a:r>
              <a:rPr lang="en-US" dirty="0"/>
              <a:t>Waypoints</a:t>
            </a:r>
            <a:r>
              <a:rPr lang="uk-UA" dirty="0"/>
              <a:t>», переміщення «</a:t>
            </a:r>
            <a:r>
              <a:rPr lang="en-US" dirty="0" err="1"/>
              <a:t>NavMesh</a:t>
            </a:r>
            <a:r>
              <a:rPr lang="uk-UA" dirty="0"/>
              <a:t>»</a:t>
            </a:r>
            <a:endParaRPr lang="en-US" dirty="0"/>
          </a:p>
          <a:p>
            <a:r>
              <a:rPr lang="uk-UA" dirty="0"/>
              <a:t>матеріали роботи можуть бути запозичені до робіт, відповідних за жанровою характеристикою та ігровою механікою.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090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53B-4A13-4BF2-95D1-8DE04C9C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44-F62B-495B-88C5-E423D360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800" dirty="0"/>
              <a:t>Спасибі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230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5001-6E6D-4277-A316-6D8B13FB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110"/>
          </a:xfrm>
        </p:spPr>
        <p:txBody>
          <a:bodyPr/>
          <a:lstStyle/>
          <a:p>
            <a:pPr algn="ctr"/>
            <a:r>
              <a:rPr lang="uk-UA" b="1" dirty="0"/>
              <a:t>Загальні відомості про роботу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2AC3-792C-43B5-9111-90AF8569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45110"/>
            <a:ext cx="11430000" cy="6012890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uk-UA" sz="2400" b="1" dirty="0"/>
              <a:t>Актуальність роботи:</a:t>
            </a:r>
          </a:p>
          <a:p>
            <a:pPr lvl="1" algn="just">
              <a:spcBef>
                <a:spcPts val="0"/>
              </a:spcBef>
            </a:pPr>
            <a:r>
              <a:rPr lang="uk-UA" dirty="0"/>
              <a:t>Розробка розважальних ігрових додатків сьогодні дуже поширена і затребувана індустрією відеоігор, але дуже трудомістка, тому тема кваліфікаційної роботи є актуальною. </a:t>
            </a:r>
            <a:endParaRPr lang="ru-UA" dirty="0"/>
          </a:p>
          <a:p>
            <a:r>
              <a:rPr lang="uk-UA" sz="2400" b="1" dirty="0"/>
              <a:t>Мета роботи:</a:t>
            </a:r>
          </a:p>
          <a:p>
            <a:pPr lvl="1" algn="just"/>
            <a:r>
              <a:rPr lang="uk-UA" dirty="0"/>
              <a:t>Дослідження сучасного інструментарію для розробки відеоігор, а також розробка концепції відеогри та її реалізація</a:t>
            </a:r>
          </a:p>
          <a:p>
            <a:pPr algn="just"/>
            <a:r>
              <a:rPr lang="uk-UA" sz="2400" b="1" dirty="0"/>
              <a:t>Основні задачі:</a:t>
            </a:r>
          </a:p>
          <a:p>
            <a:pPr lvl="1" algn="just"/>
            <a:r>
              <a:rPr lang="uk-UA" dirty="0"/>
              <a:t>Аналіз ринку відеоігор та загальних тенденцій у створенні відеоігор і постановка задачі</a:t>
            </a:r>
          </a:p>
          <a:p>
            <a:pPr lvl="1" algn="just"/>
            <a:r>
              <a:rPr lang="uk-UA" dirty="0"/>
              <a:t>Визначення параметрів класифікації ігрових рушіїв та їх класифікація</a:t>
            </a:r>
          </a:p>
          <a:p>
            <a:pPr lvl="1" algn="just"/>
            <a:r>
              <a:rPr lang="uk-UA" dirty="0"/>
              <a:t>Аналіз підходів та методів створення програмної архітектури ігор та проектування розважального ігрового додатку</a:t>
            </a:r>
          </a:p>
          <a:p>
            <a:pPr lvl="1" algn="just"/>
            <a:r>
              <a:rPr lang="uk-UA" dirty="0"/>
              <a:t>Створення ігрових матеріалів, розробка ігрового додатку і проведення тестування розробленого додатку</a:t>
            </a:r>
          </a:p>
          <a:p>
            <a:pPr algn="just"/>
            <a:r>
              <a:rPr lang="uk-UA" sz="2400" b="1" dirty="0"/>
              <a:t>Результат роботи:</a:t>
            </a:r>
          </a:p>
          <a:p>
            <a:pPr lvl="1" algn="just"/>
            <a:r>
              <a:rPr lang="uk-UA" dirty="0"/>
              <a:t>Розважальний ігровий додаток «</a:t>
            </a:r>
            <a:r>
              <a:rPr lang="en-US" dirty="0"/>
              <a:t>Seeker</a:t>
            </a:r>
            <a:r>
              <a:rPr lang="uk-UA" dirty="0"/>
              <a:t>» і документація до нього, а також аналіз і оцінка розробленого програмного забезпечення</a:t>
            </a:r>
          </a:p>
          <a:p>
            <a:endParaRPr lang="uk-U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E990C-9AFC-4953-9190-736D2D9D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ОБ'ЄКТ І ПРЕДМЕТ ДОСЛІДЖ</a:t>
            </a:r>
            <a:r>
              <a:rPr lang="ru-UA" b="1" dirty="0"/>
              <a:t>Е</a:t>
            </a:r>
            <a:r>
              <a:rPr lang="ru-RU" b="1" dirty="0"/>
              <a:t>Н</a:t>
            </a:r>
            <a:r>
              <a:rPr lang="ru-UA" b="1" dirty="0"/>
              <a:t>Н</a:t>
            </a:r>
            <a:r>
              <a:rPr lang="ru-RU" b="1" dirty="0"/>
              <a:t>Я</a:t>
            </a:r>
            <a:endParaRPr lang="uk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051BCD-E80F-44F3-BD27-C6631B616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b="1" dirty="0"/>
              <a:t>Об'єкт дослідження</a:t>
            </a:r>
          </a:p>
          <a:p>
            <a:pPr lvl="1"/>
            <a:r>
              <a:rPr lang="uk-UA" dirty="0"/>
              <a:t>процес розробки розважального ігрового додатку на базі движка «</a:t>
            </a:r>
            <a:r>
              <a:rPr lang="en-US" dirty="0"/>
              <a:t>Unity».</a:t>
            </a:r>
            <a:endParaRPr lang="uk-UA" dirty="0"/>
          </a:p>
          <a:p>
            <a:pPr marL="457200" lvl="1" indent="0">
              <a:buNone/>
            </a:pPr>
            <a:endParaRPr lang="uk-U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DEF1-D85B-45FE-89FE-0FCE6521B6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b="1" dirty="0"/>
              <a:t>Предмет дослідження</a:t>
            </a:r>
          </a:p>
          <a:p>
            <a:pPr lvl="1"/>
            <a:r>
              <a:rPr lang="uk-UA" dirty="0"/>
              <a:t>методи, алгоритми та технології, застосовувані при розробці відеоігор на базі рушія, які забезпечать підвищення ефективності розробки відеоігор.</a:t>
            </a:r>
          </a:p>
        </p:txBody>
      </p:sp>
    </p:spTree>
    <p:extLst>
      <p:ext uri="{BB962C8B-B14F-4D97-AF65-F5344CB8AC3E}">
        <p14:creationId xmlns:p14="http://schemas.microsoft.com/office/powerpoint/2010/main" val="202235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C76-9462-4A71-B56F-C2860D0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Визначення актуальних інструментів розробки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68E54-E4B4-4616-A344-F70EB0F38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Критерії вибору рушію</a:t>
            </a:r>
          </a:p>
          <a:p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67A-0EEA-468F-BDD8-06ADDF617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algn="just"/>
            <a:r>
              <a:rPr lang="uk-UA" dirty="0"/>
              <a:t>Безкоштовний або умовна безкоштовний</a:t>
            </a:r>
          </a:p>
          <a:p>
            <a:pPr lvl="1" algn="just"/>
            <a:r>
              <a:rPr lang="uk-UA" dirty="0"/>
              <a:t>універсальний з точки зору розроблюваних ігрових жанрів</a:t>
            </a:r>
          </a:p>
          <a:p>
            <a:pPr lvl="1" algn="just"/>
            <a:r>
              <a:rPr lang="uk-UA" dirty="0"/>
              <a:t>рушій повинен підтримувати багато платформну розробку</a:t>
            </a:r>
          </a:p>
          <a:p>
            <a:pPr lvl="1" algn="just"/>
            <a:r>
              <a:rPr lang="uk-UA" dirty="0"/>
              <a:t>Рушій повинен розвиватися та ньому повинні створюватися відеоігри</a:t>
            </a:r>
          </a:p>
          <a:p>
            <a:pPr marL="457200" lvl="1" indent="0" algn="just">
              <a:buNone/>
            </a:pPr>
            <a:endParaRPr lang="uk-U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76854D-3BAC-4A32-87C4-FA25772AD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Кандидати при виборі</a:t>
            </a:r>
          </a:p>
          <a:p>
            <a:endParaRPr lang="uk-U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EF1A5-E33A-434E-A50C-367F58435D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Unity</a:t>
            </a:r>
            <a:endParaRPr lang="uk-UA" dirty="0"/>
          </a:p>
          <a:p>
            <a:pPr lvl="1"/>
            <a:r>
              <a:rPr lang="en-US" dirty="0"/>
              <a:t>Unreal</a:t>
            </a:r>
            <a:endParaRPr lang="uk-UA" dirty="0"/>
          </a:p>
          <a:p>
            <a:pPr lvl="1"/>
            <a:r>
              <a:rPr lang="en-US" dirty="0"/>
              <a:t>CryEngine</a:t>
            </a:r>
            <a:endParaRPr lang="uk-UA" dirty="0"/>
          </a:p>
          <a:p>
            <a:pPr lvl="1"/>
            <a:r>
              <a:rPr lang="uk-UA" dirty="0"/>
              <a:t>Panda3D</a:t>
            </a:r>
          </a:p>
          <a:p>
            <a:pPr lvl="1"/>
            <a:r>
              <a:rPr lang="en-US" dirty="0"/>
              <a:t>Urho3D</a:t>
            </a:r>
            <a:endParaRPr lang="uk-UA" dirty="0"/>
          </a:p>
          <a:p>
            <a:pPr lvl="1"/>
            <a:r>
              <a:rPr lang="en-US" dirty="0"/>
              <a:t>Wave</a:t>
            </a:r>
            <a:endParaRPr lang="uk-UA" dirty="0"/>
          </a:p>
          <a:p>
            <a:pPr lvl="1"/>
            <a:endParaRPr lang="uk-UA" dirty="0"/>
          </a:p>
        </p:txBody>
      </p:sp>
      <p:pic>
        <p:nvPicPr>
          <p:cNvPr id="4" name="Рисунок 58">
            <a:extLst>
              <a:ext uri="{FF2B5EF4-FFF2-40B4-BE49-F238E27FC236}">
                <a16:creationId xmlns:a16="http://schemas.microsoft.com/office/drawing/2014/main" id="{A972E904-B5D2-4BBE-811F-3D61368E2D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45133" y="1027906"/>
            <a:ext cx="5939790" cy="3339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272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0F68-6BBA-4EA6-83D6-E0942D63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Формування вимог</a:t>
            </a:r>
            <a:r>
              <a:rPr lang="en-US" b="1" dirty="0"/>
              <a:t>. </a:t>
            </a:r>
            <a:br>
              <a:rPr lang="en-US" b="1" dirty="0"/>
            </a:br>
            <a:r>
              <a:rPr lang="uk-UA" b="1" dirty="0"/>
              <a:t>Базова локація гри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3D51B-5333-46B1-8A97-285A7AB0A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Вимоги до ігрового світу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4913-556D-4A79-A12C-8F0050CB6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pPr lvl="1"/>
            <a:r>
              <a:rPr lang="en-US" sz="2800" dirty="0"/>
              <a:t>3D </a:t>
            </a:r>
            <a:r>
              <a:rPr lang="uk-UA" sz="2800" dirty="0"/>
              <a:t>будівля з декількома кімнатами</a:t>
            </a:r>
          </a:p>
          <a:p>
            <a:pPr lvl="1"/>
            <a:r>
              <a:rPr lang="uk-UA" sz="2800" dirty="0"/>
              <a:t>гравець має вільно пресуватися по  кімнатам будівлі</a:t>
            </a:r>
          </a:p>
          <a:p>
            <a:pPr lvl="1"/>
            <a:r>
              <a:rPr lang="uk-UA" sz="2800" dirty="0"/>
              <a:t>повинна бути передбачена можливість взаємодіяти з ігровим світом</a:t>
            </a:r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2D0736-737A-4E8C-8985-C0D62283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Вимоги до геймплею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F4EB3-0345-4233-B97B-96E7A5CC82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uk-UA" sz="2800" dirty="0"/>
              <a:t>Вид сцени відбувається від третьої особи</a:t>
            </a:r>
          </a:p>
          <a:p>
            <a:pPr lvl="1"/>
            <a:r>
              <a:rPr lang="uk-UA" sz="2800" dirty="0"/>
              <a:t>Маніпуляція персонажем відбувається за кликом миші </a:t>
            </a:r>
          </a:p>
          <a:p>
            <a:pPr lvl="1"/>
            <a:r>
              <a:rPr lang="uk-UA" sz="2800" dirty="0"/>
              <a:t>Можливість взаємодії з ігровим світом повинна бути відображена в інтерфейсі гри</a:t>
            </a:r>
          </a:p>
          <a:p>
            <a:pPr lvl="1"/>
            <a:endParaRPr lang="uk-UA" sz="2800" dirty="0"/>
          </a:p>
          <a:p>
            <a:endParaRPr lang="uk-UA" sz="3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38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0F68-6BBA-4EA6-83D6-E0942D63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/>
              <a:t>Формування вимог</a:t>
            </a:r>
            <a:r>
              <a:rPr lang="en-US" b="1" dirty="0"/>
              <a:t>. </a:t>
            </a:r>
            <a:br>
              <a:rPr lang="en-US" b="1" dirty="0"/>
            </a:br>
            <a:r>
              <a:rPr lang="uk-UA" b="1" dirty="0"/>
              <a:t>Локація міні гри «</a:t>
            </a:r>
            <a:r>
              <a:rPr lang="en-US" b="1" dirty="0"/>
              <a:t>Flappy Bat</a:t>
            </a:r>
            <a:r>
              <a:rPr lang="uk-UA" b="1" dirty="0"/>
              <a:t>»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3D51B-5333-46B1-8A97-285A7AB0A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Вимоги до ігрового світу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4913-556D-4A79-A12C-8F0050CB6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2D0736-737A-4E8C-8985-C0D62283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Вимоги до геймплею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F4EB3-0345-4233-B97B-96E7A5CC82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uk-UA" sz="2800" dirty="0"/>
          </a:p>
          <a:p>
            <a:endParaRPr lang="uk-UA" sz="3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54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0F68-6BBA-4EA6-83D6-E0942D63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Формування вимог</a:t>
            </a:r>
            <a:r>
              <a:rPr lang="en-US" b="1" dirty="0"/>
              <a:t>. </a:t>
            </a:r>
            <a:br>
              <a:rPr lang="en-US" b="1" dirty="0"/>
            </a:br>
            <a:r>
              <a:rPr lang="uk-UA" b="1" dirty="0"/>
              <a:t>Локація міні гри «</a:t>
            </a:r>
            <a:r>
              <a:rPr lang="en-US" b="1" dirty="0"/>
              <a:t>Tower Defense</a:t>
            </a:r>
            <a:r>
              <a:rPr lang="uk-UA" b="1" dirty="0"/>
              <a:t>»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3D51B-5333-46B1-8A97-285A7AB0A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Вимоги до ігрового світу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4913-556D-4A79-A12C-8F0050CB6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pPr lvl="1"/>
            <a:endParaRPr lang="uk-UA" sz="2800" dirty="0"/>
          </a:p>
          <a:p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2D0736-737A-4E8C-8985-C0D62283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Вимоги до геймплею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F4EB3-0345-4233-B97B-96E7A5CC82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uk-UA" sz="2800" dirty="0"/>
          </a:p>
          <a:p>
            <a:endParaRPr lang="uk-UA" sz="3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781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917-20A8-48BD-A0F9-6942B013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ПРОЕКТУВАННЯ СИСТЕМИ. </a:t>
            </a:r>
            <a:br>
              <a:rPr lang="uk-UA" b="1" dirty="0"/>
            </a:br>
            <a:r>
              <a:rPr lang="uk-UA" b="1" dirty="0"/>
              <a:t>АНАЛІЗ ВЗАЄМОДІЇ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C81AD2-F3AA-460A-98C6-E9F23B7A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62" y="1690688"/>
            <a:ext cx="11283476" cy="4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9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306-57F3-4EF0-9054-F525850F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СТРУКТУРА ПРОГРАМНОЇ СИСТЕМИ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6C3F8-E810-4C3D-927F-2E53651D5E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899" y="2145277"/>
            <a:ext cx="5134201" cy="3712034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CDC76DF-2392-43C0-81A0-DB407DB574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8531586"/>
              </p:ext>
            </p:extLst>
          </p:nvPr>
        </p:nvGraphicFramePr>
        <p:xfrm>
          <a:off x="6447971" y="2538254"/>
          <a:ext cx="518160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971">
                  <a:extLst>
                    <a:ext uri="{9D8B030D-6E8A-4147-A177-3AD203B41FA5}">
                      <a16:colId xmlns:a16="http://schemas.microsoft.com/office/drawing/2014/main" val="2192787489"/>
                    </a:ext>
                  </a:extLst>
                </a:gridCol>
                <a:gridCol w="4067629">
                  <a:extLst>
                    <a:ext uri="{9D8B030D-6E8A-4147-A177-3AD203B41FA5}">
                      <a16:colId xmlns:a16="http://schemas.microsoft.com/office/drawing/2014/main" val="1711389088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uk-UA" noProof="0"/>
                        <a:t>Menu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noProof="0"/>
                        <a:t>сцена головного меню програми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8946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uk-UA" noProof="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noProof="0"/>
                        <a:t>інформаційна сцена програми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937355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uk-UA" noProof="0"/>
                        <a:t>Home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noProof="0"/>
                        <a:t>головна сцена програми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1840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uk-UA" noProof="0"/>
                        <a:t>Cave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noProof="0"/>
                        <a:t>сцена печери з грою «Flappy Bat»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565845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uk-UA" noProof="0"/>
                        <a:t>Tower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сцена з грою «</a:t>
                      </a:r>
                      <a:r>
                        <a:rPr lang="uk-UA" noProof="0" dirty="0" err="1"/>
                        <a:t>Tower</a:t>
                      </a:r>
                      <a:r>
                        <a:rPr lang="uk-UA" noProof="0" dirty="0"/>
                        <a:t> </a:t>
                      </a:r>
                      <a:r>
                        <a:rPr lang="uk-UA" noProof="0" dirty="0" err="1"/>
                        <a:t>Defense</a:t>
                      </a:r>
                      <a:r>
                        <a:rPr lang="uk-UA" noProof="0" dirty="0"/>
                        <a:t>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8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496</Words>
  <Application>Microsoft Office PowerPoint</Application>
  <PresentationFormat>Широкоэкранный</PresentationFormat>
  <Paragraphs>111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Office Theme</vt:lpstr>
      <vt:lpstr>КВАЛІФІКАЦІЙНА РОБОТА  тема: «Інструментальна підтримка  розробки ігрових додатків»  спеціальна частина: «Розробка розважального ігрового додатку на базі Unity»</vt:lpstr>
      <vt:lpstr>Загальні відомості про роботу</vt:lpstr>
      <vt:lpstr>ОБ'ЄКТ І ПРЕДМЕТ ДОСЛІДЖЕННЯ</vt:lpstr>
      <vt:lpstr>Визначення актуальних інструментів розробки</vt:lpstr>
      <vt:lpstr>Формування вимог.  Базова локація гри</vt:lpstr>
      <vt:lpstr>Формування вимог.  Локація міні гри «Flappy Bat»</vt:lpstr>
      <vt:lpstr>Формування вимог.  Локація міні гри «Tower Defense»</vt:lpstr>
      <vt:lpstr>ПРОЕКТУВАННЯ СИСТЕМИ.  АНАЛІЗ ВЗАЄМОДІЇ</vt:lpstr>
      <vt:lpstr>СТРУКТУРА ПРОГРАМНОЇ СИСТЕМИ</vt:lpstr>
      <vt:lpstr>РОЗРОБКА СИСТЕМИ.  СТРУКТУРА ПРОЕКТУ ТА ІГРОВИХ СЦЕН</vt:lpstr>
      <vt:lpstr>РОЗРОБКА СИСТЕМИ.  НАВІГАЦІЯ І ПОШУК ШЛЯХУ</vt:lpstr>
      <vt:lpstr>ТЕСТУВАННЯ СИСТЕМИ</vt:lpstr>
      <vt:lpstr>АНАЛІЗ РЕЗУЛЬТАТІВ РОБОТИ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робота  тема:</dc:title>
  <dc:creator>Alex Krivenko</dc:creator>
  <cp:lastModifiedBy>Olya</cp:lastModifiedBy>
  <cp:revision>47</cp:revision>
  <dcterms:created xsi:type="dcterms:W3CDTF">2017-06-11T21:25:13Z</dcterms:created>
  <dcterms:modified xsi:type="dcterms:W3CDTF">2017-06-13T03:47:43Z</dcterms:modified>
</cp:coreProperties>
</file>