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302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7" r:id="rId45"/>
    <p:sldId id="299" r:id="rId46"/>
    <p:sldId id="303" r:id="rId47"/>
    <p:sldId id="300" r:id="rId48"/>
    <p:sldId id="301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86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D409B-3A85-47A3-AB4F-649A97AC520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A9D05-EEF6-492A-B239-A2767C71C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4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為了要開發出</a:t>
            </a:r>
            <a:r>
              <a:rPr lang="en-US" altLang="zh-TW" dirty="0"/>
              <a:t>L5</a:t>
            </a:r>
            <a:r>
              <a:rPr lang="zh-TW" altLang="en-US" dirty="0"/>
              <a:t>，我們總不能真的做一台車然後讓他一直撞牆試錯，所以就有了</a:t>
            </a:r>
            <a:r>
              <a:rPr lang="en-US" altLang="zh-TW" dirty="0"/>
              <a:t>Carla</a:t>
            </a:r>
            <a:r>
              <a:rPr lang="zh-TW" altLang="en-US" dirty="0"/>
              <a:t>的誕生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93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擬定訓練策略的時候可以從這幾的方面去思考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543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擬定訓練策略的時候可以從這幾的方面去思考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410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回答時間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7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大家有沒有學過機器學習</a:t>
            </a:r>
            <a:r>
              <a:rPr lang="en-US" altLang="zh-TW" dirty="0"/>
              <a:t>?</a:t>
            </a:r>
            <a:r>
              <a:rPr lang="zh-TW" altLang="en-US" dirty="0"/>
              <a:t> 對它的想像是甚麼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1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在開始之前想先請你們打這個指令去安裝</a:t>
            </a:r>
            <a:r>
              <a:rPr lang="en-US" altLang="zh-TW" dirty="0" err="1"/>
              <a:t>Pytorch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39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80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你會發現其實關鍵就在這個圖片分類模型是怎麼實現的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701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輸入層 隱藏層與輸出層之間都是進行矩陣的運算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53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眾所周知，數位影像能等校成一個數值矩陣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386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我們的目的是透過模型，把這個數值矩陣映射到類別，但數值矩陣怎麼乘都不可能變成一個句子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68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你肯定會需要環境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240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所以我們必須定義數值為我們所認知的事物，直覺就是用</a:t>
            </a:r>
            <a:r>
              <a:rPr lang="en-US" altLang="zh-TW" dirty="0"/>
              <a:t>ID</a:t>
            </a:r>
            <a:r>
              <a:rPr lang="zh-TW" altLang="en-US" dirty="0"/>
              <a:t>來做定義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639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當預測目標也是數值的時候，我們就能通過矩陣乘法操作，把蘭花的照片映射到一個類別。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05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當然，剛剛那個是超絕簡化版，現在我們會遇到一個問題，輸出目標是純量的時候，它會被位置影響非常多，像我這樣調換，他們的本質不變，但現在在數值上，蘭花卻比船更大了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64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很顯然的，純量並不是一個定義的好選擇，所以我們必須找新的方法來為這些事物定義，一般來說，我們最常利用</a:t>
            </a:r>
            <a:r>
              <a:rPr lang="en-US" altLang="zh-TW" dirty="0"/>
              <a:t>One hot encoding</a:t>
            </a:r>
            <a:r>
              <a:rPr lang="zh-TW" altLang="en-US" dirty="0"/>
              <a:t>來定義這些事物。既然輸入是矩陣，那麼我們讓輸出也是矩陣是不是更舒服了</a:t>
            </a:r>
            <a:r>
              <a:rPr lang="en-US" altLang="zh-TW" dirty="0"/>
              <a:t>?</a:t>
            </a:r>
            <a:r>
              <a:rPr lang="zh-TW" altLang="en-US" dirty="0"/>
              <a:t> 像畫面上這樣重新定義標籤，事物的排序是不是就不會被數值大小影響了</a:t>
            </a:r>
            <a:r>
              <a:rPr lang="en-US" altLang="zh-TW" dirty="0"/>
              <a:t>?</a:t>
            </a:r>
            <a:r>
              <a:rPr lang="zh-TW" altLang="en-US" dirty="0"/>
              <a:t> 就完美的解決了剛剛遇到的問題。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452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剛才我們透過</a:t>
            </a:r>
            <a:r>
              <a:rPr lang="en-US" altLang="zh-TW" dirty="0"/>
              <a:t>Summary</a:t>
            </a:r>
            <a:r>
              <a:rPr lang="zh-TW" altLang="en-US" dirty="0"/>
              <a:t>把矩陣變成純量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484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</a:t>
            </a:r>
            <a:r>
              <a:rPr lang="en-US" altLang="zh-TW" dirty="0"/>
              <a:t>Summary</a:t>
            </a:r>
            <a:r>
              <a:rPr lang="zh-TW" altLang="en-US" dirty="0"/>
              <a:t>拔掉，讓他再乘上一個矩陣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828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把</a:t>
            </a:r>
            <a:r>
              <a:rPr lang="en-US" altLang="zh-TW" dirty="0"/>
              <a:t>Summary</a:t>
            </a:r>
            <a:r>
              <a:rPr lang="zh-TW" altLang="en-US" dirty="0"/>
              <a:t>拔掉，讓他再乘上一個矩陣，我們就可以得到一個</a:t>
            </a:r>
            <a:r>
              <a:rPr lang="en-US" altLang="zh-TW" dirty="0"/>
              <a:t>255x6</a:t>
            </a:r>
            <a:r>
              <a:rPr lang="zh-TW" altLang="en-US" dirty="0"/>
              <a:t>的類別了，那麼，這時候就等校於深度學習的輸入層，隱藏層與輸出層，透過改變它們三種層的形狀，可以得到不同效果。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目的要得到一個</a:t>
            </a:r>
            <a:r>
              <a:rPr lang="en-US" altLang="zh-TW" dirty="0"/>
              <a:t>1x6</a:t>
            </a:r>
            <a:r>
              <a:rPr lang="zh-TW" altLang="en-US" dirty="0"/>
              <a:t>的標籤矩陣，那你又會發現一件事情了，我們的輸入是一個</a:t>
            </a:r>
            <a:r>
              <a:rPr lang="en-US" altLang="zh-TW" dirty="0"/>
              <a:t>255x255</a:t>
            </a:r>
            <a:r>
              <a:rPr lang="zh-TW" altLang="en-US" dirty="0"/>
              <a:t>的矩陣，怎麼相乘都不可能讓他的頭變成</a:t>
            </a:r>
            <a:r>
              <a:rPr lang="en-US" altLang="zh-TW" dirty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359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那回來看我們期望模型的輸出，他是一個</a:t>
            </a:r>
            <a:r>
              <a:rPr lang="en-US" altLang="zh-TW" dirty="0"/>
              <a:t>1x6</a:t>
            </a:r>
            <a:r>
              <a:rPr lang="zh-TW" altLang="en-US" dirty="0"/>
              <a:t>的矩陣，但我們現在的是</a:t>
            </a:r>
            <a:r>
              <a:rPr lang="en-US" altLang="zh-TW" dirty="0"/>
              <a:t>255x6</a:t>
            </a:r>
            <a:r>
              <a:rPr lang="zh-TW" altLang="en-US" dirty="0"/>
              <a:t>，很顯然對不上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609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我們的目的是要得到一個</a:t>
            </a:r>
            <a:r>
              <a:rPr lang="en-US" altLang="zh-TW" dirty="0"/>
              <a:t>1x6</a:t>
            </a:r>
            <a:r>
              <a:rPr lang="zh-TW" altLang="en-US" dirty="0"/>
              <a:t>的標籤矩陣，那你又會發現一件事情了，我們的輸入是一個</a:t>
            </a:r>
            <a:r>
              <a:rPr lang="en-US" altLang="zh-TW" dirty="0"/>
              <a:t>255x255</a:t>
            </a:r>
            <a:r>
              <a:rPr lang="zh-TW" altLang="en-US" dirty="0"/>
              <a:t>的矩陣，怎麼相乘都不可能讓他的頭變成</a:t>
            </a:r>
            <a:r>
              <a:rPr lang="en-US" altLang="zh-TW" dirty="0"/>
              <a:t>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764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我們會在隱藏層動手腳，要得到</a:t>
            </a:r>
            <a:r>
              <a:rPr lang="en-US" altLang="zh-TW" dirty="0"/>
              <a:t>1x6</a:t>
            </a:r>
            <a:r>
              <a:rPr lang="zh-TW" altLang="en-US" dirty="0"/>
              <a:t>的矩陣，我們必須讓隱藏層的開頭是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1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470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所以我們會用一招，叫做</a:t>
            </a:r>
            <a:r>
              <a:rPr lang="en-US" altLang="zh-TW" dirty="0"/>
              <a:t>Flatten</a:t>
            </a:r>
            <a:r>
              <a:rPr lang="zh-TW" altLang="en-US" dirty="0"/>
              <a:t>攤平，來去變形隱藏層，我們得到</a:t>
            </a:r>
            <a:r>
              <a:rPr lang="en-US" altLang="zh-TW" dirty="0"/>
              <a:t>1</a:t>
            </a:r>
            <a:r>
              <a:rPr lang="zh-TW" altLang="en-US" dirty="0"/>
              <a:t>之後就能得到我們期望的矩陣了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387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到目前為止，我們是不是就能把圖片直接輸入進去，得到一串隨機的</a:t>
            </a:r>
            <a:r>
              <a:rPr lang="en-US" altLang="zh-TW" dirty="0"/>
              <a:t>1x6</a:t>
            </a:r>
            <a:r>
              <a:rPr lang="zh-TW" altLang="en-US" dirty="0"/>
              <a:t>矩陣了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071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872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我們輸入模型的內容就叫做資料，資料經過模型的輸出就叫做輸出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66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我們希望輸出無限接近</a:t>
            </a:r>
            <a:r>
              <a:rPr lang="en-US" altLang="zh-TW" dirty="0"/>
              <a:t>Label</a:t>
            </a:r>
            <a:r>
              <a:rPr lang="zh-TW" altLang="en-US" dirty="0"/>
              <a:t>，所以會用</a:t>
            </a:r>
            <a:r>
              <a:rPr lang="en-US" altLang="zh-TW" dirty="0"/>
              <a:t>Label</a:t>
            </a:r>
            <a:r>
              <a:rPr lang="zh-TW" altLang="en-US" dirty="0"/>
              <a:t>去和</a:t>
            </a:r>
            <a:r>
              <a:rPr lang="en-US" altLang="zh-TW" dirty="0"/>
              <a:t>Output</a:t>
            </a:r>
            <a:r>
              <a:rPr lang="zh-TW" altLang="en-US" dirty="0"/>
              <a:t>做比較，並計算</a:t>
            </a:r>
            <a:r>
              <a:rPr lang="en-US" altLang="zh-TW" dirty="0"/>
              <a:t>Loss</a:t>
            </a:r>
            <a:r>
              <a:rPr lang="zh-TW" altLang="en-US" dirty="0"/>
              <a:t>，以這個</a:t>
            </a:r>
            <a:r>
              <a:rPr lang="en-US" altLang="zh-TW" dirty="0"/>
              <a:t>Loss</a:t>
            </a:r>
            <a:r>
              <a:rPr lang="zh-TW" altLang="en-US" dirty="0"/>
              <a:t>去訓練模型。</a:t>
            </a:r>
            <a:r>
              <a:rPr lang="en-US" altLang="zh-TW" dirty="0"/>
              <a:t>(</a:t>
            </a:r>
            <a:r>
              <a:rPr lang="zh-TW" altLang="en-US" dirty="0"/>
              <a:t>講這個要很久，所以你們只要先知道模型的訓練過程是這樣就好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76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講這麼多，跟自動駕駛有甚麼關係</a:t>
            </a:r>
            <a:r>
              <a:rPr lang="en-US" altLang="zh-TW" dirty="0"/>
              <a:t>?</a:t>
            </a:r>
            <a:r>
              <a:rPr lang="zh-TW" altLang="en-US" dirty="0"/>
              <a:t> 還記得我們剛才講的，要讓一台車能夠自己駕駛，就是去結合視覺辨識和決策。再結合我們剛才蘭花的例子，你能想到怎麼去應用深度學習在自動駕駛上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問答時間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236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沒錯，我們能夠以車車看到的畫面作為輸入，讓模型預測要左轉</a:t>
            </a:r>
            <a:r>
              <a:rPr lang="en-US" altLang="zh-TW" dirty="0"/>
              <a:t>/</a:t>
            </a:r>
            <a:r>
              <a:rPr lang="zh-TW" altLang="en-US" dirty="0"/>
              <a:t>右轉</a:t>
            </a:r>
            <a:r>
              <a:rPr lang="en-US" altLang="zh-TW" dirty="0"/>
              <a:t>/</a:t>
            </a:r>
            <a:r>
              <a:rPr lang="zh-TW" altLang="en-US" dirty="0"/>
              <a:t>直走，但這麼做會有甚麼問題</a:t>
            </a:r>
            <a:r>
              <a:rPr lang="en-US" altLang="zh-TW" dirty="0"/>
              <a:t>?(</a:t>
            </a:r>
            <a:r>
              <a:rPr lang="zh-TW" altLang="en-US" dirty="0"/>
              <a:t>問答時間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294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沒錯，轉彎是一個連續的過程，所以我們應該讓模型去預測的並不是絕對的左轉或右轉，而是轉彎的幅度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082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7271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所以我們只要再把剛才的模型的輸出</a:t>
            </a:r>
            <a:r>
              <a:rPr lang="en-US" altLang="zh-TW" dirty="0"/>
              <a:t>Shape</a:t>
            </a:r>
            <a:r>
              <a:rPr lang="zh-TW" altLang="en-US" dirty="0"/>
              <a:t>改一下，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40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1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讓輸出再變回一個純量，就能夠實現了。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3251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要進行模仿學習，能操作的部分就是去討論要用甚麼策略錄製畫面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00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要進行模仿學習，能操作的部分就是去討論要用甚麼策略錄製畫面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9390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要進行模仿學習，能操作的部分就是去討論要用甚麼策略錄製畫面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8541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要進行模仿學習，能操作的部分就是去討論要用甚麼策略錄製畫面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4614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討論時間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010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你需要先了解程式架構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72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我們這邊直接來看程式碼架構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07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我們可以根據想要實現的</a:t>
            </a:r>
            <a:r>
              <a:rPr lang="en-US" altLang="zh-TW" dirty="0"/>
              <a:t>L</a:t>
            </a:r>
            <a:r>
              <a:rPr lang="zh-TW" altLang="en-US" dirty="0"/>
              <a:t>層級去制定我們的策略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87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擬定訓練策略的時候可以從這幾的方面去思考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9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你需要先了解程式架構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A9D05-EEF6-492A-B239-A2767C71C06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45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44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32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0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4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9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47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AFD4AE-5D35-4BE0-BEC0-0FCAABBF42E9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48404C-72A0-4961-AF79-43624823E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rla.readthedocs.io/en/latest/start_quicksta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C42ED-994E-4D8E-85D7-86AE09F39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413638"/>
            <a:ext cx="8991600" cy="1645920"/>
          </a:xfrm>
        </p:spPr>
        <p:txBody>
          <a:bodyPr/>
          <a:lstStyle/>
          <a:p>
            <a:r>
              <a:rPr lang="en-US" altLang="zh-TW" dirty="0"/>
              <a:t>Carla</a:t>
            </a:r>
            <a:r>
              <a:rPr lang="zh-TW" altLang="en-US" dirty="0"/>
              <a:t>實作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22E91E-1FDF-41FB-852A-BD47A1471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Carla</a:t>
            </a:r>
            <a:r>
              <a:rPr lang="zh-TW" altLang="en-US" dirty="0"/>
              <a:t>與模型訓練</a:t>
            </a:r>
            <a:endParaRPr lang="en-US" altLang="zh-TW" dirty="0"/>
          </a:p>
          <a:p>
            <a:r>
              <a:rPr lang="zh-TW" altLang="en-US" dirty="0"/>
              <a:t>助教：許峰嘉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589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執行</a:t>
            </a:r>
            <a:r>
              <a:rPr lang="en-US" altLang="zh-TW" sz="2800" dirty="0"/>
              <a:t>Carla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952A57-1747-4BBE-A38B-22A7863CBB37}"/>
              </a:ext>
            </a:extLst>
          </p:cNvPr>
          <p:cNvSpPr/>
          <p:nvPr/>
        </p:nvSpPr>
        <p:spPr>
          <a:xfrm>
            <a:off x="3843618" y="3023524"/>
            <a:ext cx="4504764" cy="14408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讓我們一起運行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“Gabee_control.py”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生成第一台車車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5B6ED8C-397E-47B9-A511-72AF6F4066D7}"/>
              </a:ext>
            </a:extLst>
          </p:cNvPr>
          <p:cNvSpPr/>
          <p:nvPr/>
        </p:nvSpPr>
        <p:spPr>
          <a:xfrm>
            <a:off x="3843618" y="5024266"/>
            <a:ext cx="4504764" cy="9676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但是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114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執行</a:t>
            </a:r>
            <a:r>
              <a:rPr lang="en-US" altLang="zh-TW" sz="2800" dirty="0"/>
              <a:t>Carla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952A57-1747-4BBE-A38B-22A7863CBB37}"/>
              </a:ext>
            </a:extLst>
          </p:cNvPr>
          <p:cNvSpPr/>
          <p:nvPr/>
        </p:nvSpPr>
        <p:spPr>
          <a:xfrm>
            <a:off x="2042832" y="2799407"/>
            <a:ext cx="8106335" cy="14408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到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Anaconda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官網下載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Python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最棒的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(?)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虛擬環境管理器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dirty="0">
                <a:hlinkClick r:id="rId3"/>
              </a:rPr>
              <a:t>Anaconda | The Operating System for AI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5B6ED8C-397E-47B9-A511-72AF6F4066D7}"/>
              </a:ext>
            </a:extLst>
          </p:cNvPr>
          <p:cNvSpPr/>
          <p:nvPr/>
        </p:nvSpPr>
        <p:spPr>
          <a:xfrm>
            <a:off x="2042831" y="4613502"/>
            <a:ext cx="8106335" cy="16096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使用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 err="1">
                <a:solidFill>
                  <a:sysClr val="windowText" lastClr="000000"/>
                </a:solidFill>
              </a:rPr>
              <a:t>conda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 env create -f 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environment.yaml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-n [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your_env_name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創建一個能夠運行腳本的環境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2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執行</a:t>
            </a:r>
            <a:r>
              <a:rPr lang="en-US" altLang="zh-TW" sz="2800" dirty="0"/>
              <a:t>Carla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952A57-1747-4BBE-A38B-22A7863CBB37}"/>
              </a:ext>
            </a:extLst>
          </p:cNvPr>
          <p:cNvSpPr/>
          <p:nvPr/>
        </p:nvSpPr>
        <p:spPr>
          <a:xfrm>
            <a:off x="3843618" y="2471522"/>
            <a:ext cx="4504764" cy="8313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接著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activate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該環境並運行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Gabee_control.py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49ACD5-3CFB-4B70-864E-82717773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82" y="3429000"/>
            <a:ext cx="4346999" cy="3258854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AE9AA16D-35FF-4948-B952-C0636F950472}"/>
              </a:ext>
            </a:extLst>
          </p:cNvPr>
          <p:cNvSpPr/>
          <p:nvPr/>
        </p:nvSpPr>
        <p:spPr>
          <a:xfrm>
            <a:off x="1670119" y="3957110"/>
            <a:ext cx="3892923" cy="22025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手把左蘑菇頭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=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方向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/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油門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Y=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錄影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(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先不要按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B=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倒車模式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A=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煞車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5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成為</a:t>
            </a:r>
            <a:r>
              <a:rPr lang="en-US" altLang="zh-TW" sz="2800" dirty="0"/>
              <a:t>Carla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952A57-1747-4BBE-A38B-22A7863CBB37}"/>
              </a:ext>
            </a:extLst>
          </p:cNvPr>
          <p:cNvSpPr/>
          <p:nvPr/>
        </p:nvSpPr>
        <p:spPr>
          <a:xfrm>
            <a:off x="3843618" y="3023524"/>
            <a:ext cx="4504764" cy="14408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現在我們能夠手動開車了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但是要怎麼讓它成為自駕車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5B6ED8C-397E-47B9-A511-72AF6F4066D7}"/>
              </a:ext>
            </a:extLst>
          </p:cNvPr>
          <p:cNvSpPr/>
          <p:nvPr/>
        </p:nvSpPr>
        <p:spPr>
          <a:xfrm>
            <a:off x="3843618" y="5024266"/>
            <a:ext cx="4504764" cy="9676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深度學習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?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強化學習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400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1D6C301-6B6D-4192-9D95-8944CBC1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91" y="337706"/>
            <a:ext cx="460121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訓練策略擬定</a:t>
            </a:r>
            <a:endParaRPr lang="en-US" altLang="zh-TW" sz="2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ECDE2AD-A4B9-4D6C-9794-6025DA19A6D5}"/>
              </a:ext>
            </a:extLst>
          </p:cNvPr>
          <p:cNvSpPr/>
          <p:nvPr/>
        </p:nvSpPr>
        <p:spPr>
          <a:xfrm>
            <a:off x="1842247" y="3111963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L0 -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無自動化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C870A02-9638-4003-94BA-924CFC03F2BC}"/>
              </a:ext>
            </a:extLst>
          </p:cNvPr>
          <p:cNvSpPr/>
          <p:nvPr/>
        </p:nvSpPr>
        <p:spPr>
          <a:xfrm>
            <a:off x="1842246" y="4022059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L1 -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駕駛輔助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53DA6D0-03B2-4A9F-9572-D45484E46ACB}"/>
              </a:ext>
            </a:extLst>
          </p:cNvPr>
          <p:cNvSpPr/>
          <p:nvPr/>
        </p:nvSpPr>
        <p:spPr>
          <a:xfrm>
            <a:off x="1842245" y="4932155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L2 -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部分自動化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4759730-5EC2-4FB7-BA2A-61630B46F7B1}"/>
              </a:ext>
            </a:extLst>
          </p:cNvPr>
          <p:cNvSpPr/>
          <p:nvPr/>
        </p:nvSpPr>
        <p:spPr>
          <a:xfrm>
            <a:off x="6423213" y="3111963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L3 -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有條件自動化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09D555F-0900-4B35-851B-970966BC9537}"/>
              </a:ext>
            </a:extLst>
          </p:cNvPr>
          <p:cNvSpPr/>
          <p:nvPr/>
        </p:nvSpPr>
        <p:spPr>
          <a:xfrm>
            <a:off x="6423212" y="4022059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L4 -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高度自動化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F501142-EC7B-497F-941D-638E532B7BC3}"/>
              </a:ext>
            </a:extLst>
          </p:cNvPr>
          <p:cNvSpPr/>
          <p:nvPr/>
        </p:nvSpPr>
        <p:spPr>
          <a:xfrm>
            <a:off x="6423212" y="4932155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L5 -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完全自動化</a:t>
            </a:r>
          </a:p>
        </p:txBody>
      </p:sp>
    </p:spTree>
    <p:extLst>
      <p:ext uri="{BB962C8B-B14F-4D97-AF65-F5344CB8AC3E}">
        <p14:creationId xmlns:p14="http://schemas.microsoft.com/office/powerpoint/2010/main" val="160608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訓練策略擬定</a:t>
            </a:r>
            <a:endParaRPr lang="en-US" altLang="zh-TW" sz="2800" dirty="0"/>
          </a:p>
        </p:txBody>
      </p:sp>
      <p:pic>
        <p:nvPicPr>
          <p:cNvPr id="11" name="圖形 10" descr="困惑的人 以實心填滿">
            <a:extLst>
              <a:ext uri="{FF2B5EF4-FFF2-40B4-BE49-F238E27FC236}">
                <a16:creationId xmlns:a16="http://schemas.microsoft.com/office/drawing/2014/main" id="{1415689F-B9AE-4359-9DC9-48A7F3AE1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724" y="3234890"/>
            <a:ext cx="1895475" cy="1895475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130122" y="5259234"/>
            <a:ext cx="2854678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車子所行駛的環境</a:t>
            </a:r>
          </a:p>
        </p:txBody>
      </p:sp>
      <p:pic>
        <p:nvPicPr>
          <p:cNvPr id="14" name="圖形 13" descr="購物車 以實心填滿">
            <a:extLst>
              <a:ext uri="{FF2B5EF4-FFF2-40B4-BE49-F238E27FC236}">
                <a16:creationId xmlns:a16="http://schemas.microsoft.com/office/drawing/2014/main" id="{01FB6F25-47AE-466A-A67B-DEDEB9D39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263" y="3234890"/>
            <a:ext cx="1895474" cy="1895474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9D947F-D465-42FB-9259-F8F5C3BA54DC}"/>
              </a:ext>
            </a:extLst>
          </p:cNvPr>
          <p:cNvSpPr/>
          <p:nvPr/>
        </p:nvSpPr>
        <p:spPr>
          <a:xfrm>
            <a:off x="4668661" y="5259234"/>
            <a:ext cx="2854678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車子的可控組件</a:t>
            </a:r>
          </a:p>
        </p:txBody>
      </p:sp>
      <p:pic>
        <p:nvPicPr>
          <p:cNvPr id="17" name="圖形 16" descr="頭顱中的腦 以實心填滿">
            <a:extLst>
              <a:ext uri="{FF2B5EF4-FFF2-40B4-BE49-F238E27FC236}">
                <a16:creationId xmlns:a16="http://schemas.microsoft.com/office/drawing/2014/main" id="{8D55EF6B-A3AF-469D-AAEB-16FF3BC26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802" y="3234890"/>
            <a:ext cx="1895474" cy="1895474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1F9A7B-0BC5-4858-A5E0-E073A854BF95}"/>
              </a:ext>
            </a:extLst>
          </p:cNvPr>
          <p:cNvSpPr/>
          <p:nvPr/>
        </p:nvSpPr>
        <p:spPr>
          <a:xfrm>
            <a:off x="8207200" y="5259234"/>
            <a:ext cx="2854678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車子的感測器</a:t>
            </a:r>
          </a:p>
        </p:txBody>
      </p:sp>
    </p:spTree>
    <p:extLst>
      <p:ext uri="{BB962C8B-B14F-4D97-AF65-F5344CB8AC3E}">
        <p14:creationId xmlns:p14="http://schemas.microsoft.com/office/powerpoint/2010/main" val="297689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E1ABF5-5BD9-4B0A-AF6F-B7B3ECA1A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70209"/>
              </p:ext>
            </p:extLst>
          </p:nvPr>
        </p:nvGraphicFramePr>
        <p:xfrm>
          <a:off x="1008529" y="168434"/>
          <a:ext cx="10174941" cy="6521132"/>
        </p:xfrm>
        <a:graphic>
          <a:graphicData uri="http://schemas.openxmlformats.org/drawingml/2006/table">
            <a:tbl>
              <a:tblPr/>
              <a:tblGrid>
                <a:gridCol w="3258671">
                  <a:extLst>
                    <a:ext uri="{9D8B030D-6E8A-4147-A177-3AD203B41FA5}">
                      <a16:colId xmlns:a16="http://schemas.microsoft.com/office/drawing/2014/main" val="3333935352"/>
                    </a:ext>
                  </a:extLst>
                </a:gridCol>
                <a:gridCol w="3524623">
                  <a:extLst>
                    <a:ext uri="{9D8B030D-6E8A-4147-A177-3AD203B41FA5}">
                      <a16:colId xmlns:a16="http://schemas.microsoft.com/office/drawing/2014/main" val="1000172656"/>
                    </a:ext>
                  </a:extLst>
                </a:gridCol>
                <a:gridCol w="3391647">
                  <a:extLst>
                    <a:ext uri="{9D8B030D-6E8A-4147-A177-3AD203B41FA5}">
                      <a16:colId xmlns:a16="http://schemas.microsoft.com/office/drawing/2014/main" val="3335465993"/>
                    </a:ext>
                  </a:extLst>
                </a:gridCol>
              </a:tblGrid>
              <a:tr h="214227">
                <a:tc>
                  <a:txBody>
                    <a:bodyPr/>
                    <a:lstStyle/>
                    <a:p>
                      <a:r>
                        <a:rPr lang="zh-TW" altLang="en-US" sz="1600" b="1"/>
                        <a:t>傳感器類型</a:t>
                      </a:r>
                      <a:endParaRPr lang="zh-TW" alt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/>
                        <a:t>功能</a:t>
                      </a:r>
                      <a:endParaRPr lang="zh-TW" altLang="en-US" sz="1600" dirty="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/>
                        <a:t>用途</a:t>
                      </a:r>
                      <a:endParaRPr lang="zh-TW" alt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62185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 dirty="0"/>
                        <a:t>RGB Camera</a:t>
                      </a:r>
                      <a:endParaRPr lang="en-US" sz="1600" dirty="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捕獲彩色圖像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場景可視化、物體檢測、圖像分割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33198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Depth Camera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捕獲深度圖，像素值表示距離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測量距離、</a:t>
                      </a:r>
                      <a:r>
                        <a:rPr lang="en-US" altLang="zh-TW" sz="1600"/>
                        <a:t>3D</a:t>
                      </a:r>
                      <a:r>
                        <a:rPr lang="zh-TW" altLang="en-US" sz="1600"/>
                        <a:t>場景重建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361040"/>
                  </a:ext>
                </a:extLst>
              </a:tr>
              <a:tr h="535565">
                <a:tc>
                  <a:txBody>
                    <a:bodyPr/>
                    <a:lstStyle/>
                    <a:p>
                      <a:r>
                        <a:rPr lang="en-US" sz="1600" b="1" dirty="0"/>
                        <a:t>Semantic Segmentation Camera</a:t>
                      </a:r>
                      <a:endParaRPr lang="en-US" sz="1600" dirty="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捕獲每個像素的語義分類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語義理解、場景分割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67180"/>
                  </a:ext>
                </a:extLst>
              </a:tr>
              <a:tr h="535565">
                <a:tc>
                  <a:txBody>
                    <a:bodyPr/>
                    <a:lstStyle/>
                    <a:p>
                      <a:r>
                        <a:rPr lang="en-US" sz="1600" b="1"/>
                        <a:t>Instance Segmentation Camera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每個物體有唯一標籤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單物體跟蹤、區域劃分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879078"/>
                  </a:ext>
                </a:extLst>
              </a:tr>
              <a:tr h="214227">
                <a:tc>
                  <a:txBody>
                    <a:bodyPr/>
                    <a:lstStyle/>
                    <a:p>
                      <a:r>
                        <a:rPr lang="en-US" sz="1600" b="1"/>
                        <a:t>DVS Camera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捕捉像素變化事件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模擬快速運動場景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706149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LiDAR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掃描周圍環境生成</a:t>
                      </a:r>
                      <a:r>
                        <a:rPr lang="en-US" altLang="zh-TW" sz="1600"/>
                        <a:t>3D</a:t>
                      </a:r>
                      <a:r>
                        <a:rPr lang="zh-TW" altLang="en-US" sz="1600"/>
                        <a:t>點雲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物體檢測、地圖重建、</a:t>
                      </a:r>
                      <a:r>
                        <a:rPr lang="en-US" altLang="zh-TW" sz="1600"/>
                        <a:t>SLAM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129909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Radar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提供物體的相對速度和距離信息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碰撞預警、跟蹤移動物體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155599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Collision Sensor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檢測碰撞點的位置、對象及強度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碰撞檢測與分析、安全系統模擬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44608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Obstacle Detection Sensor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提供最近障礙物的信息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輔助泊車、障礙物回避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74560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altLang="zh-TW" sz="1600" b="1"/>
                        <a:t>IMU (</a:t>
                      </a:r>
                      <a:r>
                        <a:rPr lang="zh-TW" altLang="en-US" sz="1600" b="1"/>
                        <a:t>慣性測量單元</a:t>
                      </a:r>
                      <a:r>
                        <a:rPr lang="en-US" altLang="zh-TW" sz="1600" b="1"/>
                        <a:t>)</a:t>
                      </a:r>
                      <a:endParaRPr lang="zh-TW" alt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提供加速度、角速度和車輛姿態信息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車輛姿態監測、動態控制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226824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 dirty="0"/>
                        <a:t>GPS Sensor</a:t>
                      </a:r>
                      <a:endParaRPr lang="en-US" sz="1600" dirty="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提供車輛的地理位置數據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路徑規劃、地圖匹配與導航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684623"/>
                  </a:ext>
                </a:extLst>
              </a:tr>
              <a:tr h="214227">
                <a:tc>
                  <a:txBody>
                    <a:bodyPr/>
                    <a:lstStyle/>
                    <a:p>
                      <a:r>
                        <a:rPr lang="en-US" sz="1600" b="1"/>
                        <a:t>Speed Sensor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提供車輛當前速度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速度控制、速度監控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569094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Magnetometer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提供模擬磁場方向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車輛方向判斷、高精度導航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931002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Noise Sensor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模擬環境中的聲音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聲音感知模擬、分析噪聲對駕駛環境的影響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6235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600" b="1"/>
                        <a:t>Blueprint Custom Sensors</a:t>
                      </a:r>
                      <a:endParaRPr 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自定義傳感器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開發者自定義功能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718655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zh-TW" altLang="en-US" sz="1600" b="1"/>
                        <a:t>大氣傳感器</a:t>
                      </a:r>
                      <a:endParaRPr lang="zh-TW" altLang="en-US" sz="1600"/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/>
                        <a:t>捕捉環境數據（風速、氣壓、溫度）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模擬環境影響</a:t>
                      </a:r>
                    </a:p>
                  </a:txBody>
                  <a:tcPr marL="26741" marR="26741" marT="13371" marB="13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76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72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訓練策略擬定</a:t>
            </a:r>
            <a:endParaRPr lang="en-US" altLang="zh-TW" sz="2800" dirty="0"/>
          </a:p>
        </p:txBody>
      </p:sp>
      <p:pic>
        <p:nvPicPr>
          <p:cNvPr id="11" name="圖形 10" descr="困惑的人 以實心填滿">
            <a:extLst>
              <a:ext uri="{FF2B5EF4-FFF2-40B4-BE49-F238E27FC236}">
                <a16:creationId xmlns:a16="http://schemas.microsoft.com/office/drawing/2014/main" id="{1415689F-B9AE-4359-9DC9-48A7F3AE1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724" y="3234890"/>
            <a:ext cx="1895475" cy="1895475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130122" y="5259234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有紅綠燈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有障礙物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14" name="圖形 13" descr="購物車 以實心填滿">
            <a:extLst>
              <a:ext uri="{FF2B5EF4-FFF2-40B4-BE49-F238E27FC236}">
                <a16:creationId xmlns:a16="http://schemas.microsoft.com/office/drawing/2014/main" id="{01FB6F25-47AE-466A-A67B-DEDEB9D39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263" y="3234890"/>
            <a:ext cx="1895474" cy="1895474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9D947F-D465-42FB-9259-F8F5C3BA54DC}"/>
              </a:ext>
            </a:extLst>
          </p:cNvPr>
          <p:cNvSpPr/>
          <p:nvPr/>
        </p:nvSpPr>
        <p:spPr>
          <a:xfrm>
            <a:off x="4668661" y="5259234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煞車</a:t>
            </a:r>
          </a:p>
        </p:txBody>
      </p:sp>
      <p:pic>
        <p:nvPicPr>
          <p:cNvPr id="17" name="圖形 16" descr="頭顱中的腦 以實心填滿">
            <a:extLst>
              <a:ext uri="{FF2B5EF4-FFF2-40B4-BE49-F238E27FC236}">
                <a16:creationId xmlns:a16="http://schemas.microsoft.com/office/drawing/2014/main" id="{8D55EF6B-A3AF-469D-AAEB-16FF3BC26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802" y="3234890"/>
            <a:ext cx="1895474" cy="1895474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1F9A7B-0BC5-4858-A5E0-E073A854BF95}"/>
              </a:ext>
            </a:extLst>
          </p:cNvPr>
          <p:cNvSpPr/>
          <p:nvPr/>
        </p:nvSpPr>
        <p:spPr>
          <a:xfrm>
            <a:off x="8207200" y="5259233"/>
            <a:ext cx="2854678" cy="10463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光達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RGB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攝影機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76F9137-E9B3-4C77-A3FB-DB0FB09BD2FC}"/>
              </a:ext>
            </a:extLst>
          </p:cNvPr>
          <p:cNvSpPr/>
          <p:nvPr/>
        </p:nvSpPr>
        <p:spPr>
          <a:xfrm>
            <a:off x="4099111" y="2377114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L1 -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駕駛輔助</a:t>
            </a:r>
          </a:p>
        </p:txBody>
      </p:sp>
    </p:spTree>
    <p:extLst>
      <p:ext uri="{BB962C8B-B14F-4D97-AF65-F5344CB8AC3E}">
        <p14:creationId xmlns:p14="http://schemas.microsoft.com/office/powerpoint/2010/main" val="132103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訓練策略擬定</a:t>
            </a:r>
            <a:endParaRPr lang="en-US" altLang="zh-TW" sz="2800" dirty="0"/>
          </a:p>
        </p:txBody>
      </p:sp>
      <p:pic>
        <p:nvPicPr>
          <p:cNvPr id="11" name="圖形 10" descr="困惑的人 以實心填滿">
            <a:extLst>
              <a:ext uri="{FF2B5EF4-FFF2-40B4-BE49-F238E27FC236}">
                <a16:creationId xmlns:a16="http://schemas.microsoft.com/office/drawing/2014/main" id="{1415689F-B9AE-4359-9DC9-48A7F3AE1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724" y="3234890"/>
            <a:ext cx="1895475" cy="1895475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130122" y="5259234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有障礙物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14" name="圖形 13" descr="購物車 以實心填滿">
            <a:extLst>
              <a:ext uri="{FF2B5EF4-FFF2-40B4-BE49-F238E27FC236}">
                <a16:creationId xmlns:a16="http://schemas.microsoft.com/office/drawing/2014/main" id="{01FB6F25-47AE-466A-A67B-DEDEB9D39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8263" y="3234890"/>
            <a:ext cx="1895474" cy="1895474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9D947F-D465-42FB-9259-F8F5C3BA54DC}"/>
              </a:ext>
            </a:extLst>
          </p:cNvPr>
          <p:cNvSpPr/>
          <p:nvPr/>
        </p:nvSpPr>
        <p:spPr>
          <a:xfrm>
            <a:off x="4668661" y="5259234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車輛控制系統</a:t>
            </a:r>
          </a:p>
        </p:txBody>
      </p:sp>
      <p:pic>
        <p:nvPicPr>
          <p:cNvPr id="17" name="圖形 16" descr="頭顱中的腦 以實心填滿">
            <a:extLst>
              <a:ext uri="{FF2B5EF4-FFF2-40B4-BE49-F238E27FC236}">
                <a16:creationId xmlns:a16="http://schemas.microsoft.com/office/drawing/2014/main" id="{8D55EF6B-A3AF-469D-AAEB-16FF3BC26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6802" y="3234890"/>
            <a:ext cx="1895474" cy="1895474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1F9A7B-0BC5-4858-A5E0-E073A854BF95}"/>
              </a:ext>
            </a:extLst>
          </p:cNvPr>
          <p:cNvSpPr/>
          <p:nvPr/>
        </p:nvSpPr>
        <p:spPr>
          <a:xfrm>
            <a:off x="8207200" y="5259233"/>
            <a:ext cx="2854678" cy="10463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RGB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攝影機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76F9137-E9B3-4C77-A3FB-DB0FB09BD2FC}"/>
              </a:ext>
            </a:extLst>
          </p:cNvPr>
          <p:cNvSpPr/>
          <p:nvPr/>
        </p:nvSpPr>
        <p:spPr>
          <a:xfrm>
            <a:off x="4099111" y="2377114"/>
            <a:ext cx="3993777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L5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–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 完全自動化</a:t>
            </a:r>
          </a:p>
        </p:txBody>
      </p:sp>
    </p:spTree>
    <p:extLst>
      <p:ext uri="{BB962C8B-B14F-4D97-AF65-F5344CB8AC3E}">
        <p14:creationId xmlns:p14="http://schemas.microsoft.com/office/powerpoint/2010/main" val="94961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07C65-C9F4-4F23-8613-C8A3CDFC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75D14E-6E3A-4CC6-8447-AA378F9B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864864" cy="31019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理解</a:t>
            </a:r>
            <a:r>
              <a:rPr lang="en-US" altLang="zh-TW" sz="2400" dirty="0"/>
              <a:t>Carla</a:t>
            </a:r>
          </a:p>
          <a:p>
            <a:r>
              <a:rPr lang="zh-TW" altLang="en-US" sz="2400" dirty="0"/>
              <a:t>安裝</a:t>
            </a:r>
            <a:r>
              <a:rPr lang="en-US" altLang="zh-TW" sz="2400" dirty="0"/>
              <a:t>Carla</a:t>
            </a:r>
          </a:p>
          <a:p>
            <a:r>
              <a:rPr lang="zh-TW" altLang="en-US" sz="2400" dirty="0"/>
              <a:t>執行</a:t>
            </a:r>
            <a:r>
              <a:rPr lang="en-US" altLang="zh-TW" sz="2400" dirty="0"/>
              <a:t>Carla</a:t>
            </a:r>
          </a:p>
          <a:p>
            <a:r>
              <a:rPr lang="zh-TW" altLang="en-US" sz="2400" dirty="0"/>
              <a:t>成為</a:t>
            </a:r>
            <a:r>
              <a:rPr lang="en-US" altLang="zh-TW" sz="2400" dirty="0"/>
              <a:t>Carla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4C453AE-8130-4126-AA76-FD3871336C51}"/>
              </a:ext>
            </a:extLst>
          </p:cNvPr>
          <p:cNvSpPr txBox="1">
            <a:spLocks/>
          </p:cNvSpPr>
          <p:nvPr/>
        </p:nvSpPr>
        <p:spPr>
          <a:xfrm>
            <a:off x="6096000" y="2638043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訓練策略制定</a:t>
            </a:r>
            <a:endParaRPr lang="en-US" altLang="zh-TW" sz="2400" dirty="0"/>
          </a:p>
          <a:p>
            <a:r>
              <a:rPr lang="zh-TW" altLang="en-US" sz="2400" dirty="0"/>
              <a:t>深度學習簡介</a:t>
            </a:r>
            <a:endParaRPr lang="en-US" altLang="zh-TW" sz="2400" dirty="0"/>
          </a:p>
          <a:p>
            <a:r>
              <a:rPr lang="zh-TW" altLang="en-US" sz="2400" dirty="0"/>
              <a:t>訓練、驗證方法</a:t>
            </a:r>
            <a:endParaRPr lang="en-US" altLang="zh-TW" sz="2400" dirty="0"/>
          </a:p>
          <a:p>
            <a:r>
              <a:rPr lang="zh-TW" altLang="en-US" sz="2400" dirty="0"/>
              <a:t>資料預處理</a:t>
            </a:r>
            <a:endParaRPr lang="en-US" altLang="zh-TW" sz="2400" dirty="0"/>
          </a:p>
          <a:p>
            <a:r>
              <a:rPr lang="zh-TW" altLang="en-US" sz="2400" dirty="0"/>
              <a:t>模型類別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733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訓練策略擬定</a:t>
            </a:r>
            <a:endParaRPr lang="en-US" altLang="zh-TW" sz="2800" dirty="0"/>
          </a:p>
        </p:txBody>
      </p:sp>
      <p:pic>
        <p:nvPicPr>
          <p:cNvPr id="10" name="圖形 10" descr="困惑的人 以實心填滿">
            <a:extLst>
              <a:ext uri="{FF2B5EF4-FFF2-40B4-BE49-F238E27FC236}">
                <a16:creationId xmlns:a16="http://schemas.microsoft.com/office/drawing/2014/main" id="{1415689F-B9AE-4359-9DC9-48A7F3AE1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8261" y="2920258"/>
            <a:ext cx="1895475" cy="1895475"/>
          </a:xfrm>
          <a:prstGeom prst="rect">
            <a:avLst/>
          </a:prstGeom>
        </p:spPr>
      </p:pic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2909517" y="5160911"/>
            <a:ext cx="6372964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思考一下你在這個環境裡面會如何做決策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1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訓練策略擬定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167365" y="2492553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有障礙物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2842762" y="3555722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要會走正確的路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601164" y="2402889"/>
            <a:ext cx="3658884" cy="230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視覺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311084" y="2502173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知道甚麼不能撞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7106186" y="3555722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能夠轉彎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306532" y="2402889"/>
            <a:ext cx="3658884" cy="230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預測</a:t>
            </a:r>
            <a:r>
              <a:rPr lang="en-US" altLang="zh-TW" sz="36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決策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277853" y="4436250"/>
            <a:ext cx="3658884" cy="230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機器學習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984801" y="3913092"/>
            <a:ext cx="1393827" cy="1239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002543" y="3931660"/>
            <a:ext cx="1352935" cy="12046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9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437226" y="3334072"/>
            <a:ext cx="9317547" cy="137051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pip install torch==2.0.1+cu118 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torchvision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==0.15.2+cu118 --index-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url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 https://download.pytorch.org/whl/cu118</a:t>
            </a:r>
          </a:p>
        </p:txBody>
      </p:sp>
    </p:spTree>
    <p:extLst>
      <p:ext uri="{BB962C8B-B14F-4D97-AF65-F5344CB8AC3E}">
        <p14:creationId xmlns:p14="http://schemas.microsoft.com/office/powerpoint/2010/main" val="372374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5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71129" y="2871166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輸入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668661" y="2871166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305523" y="2871166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輸出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925807" y="3394324"/>
            <a:ext cx="74285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543004" y="3394324"/>
            <a:ext cx="76251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3017672" y="4081763"/>
            <a:ext cx="6156656" cy="7177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你想知道這張照片裡面是甚麼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62" y="4922193"/>
            <a:ext cx="1805675" cy="180567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AD9190-8EB5-4E01-82E9-3AD6E6863166}"/>
              </a:ext>
            </a:extLst>
          </p:cNvPr>
          <p:cNvSpPr txBox="1"/>
          <p:nvPr/>
        </p:nvSpPr>
        <p:spPr>
          <a:xfrm>
            <a:off x="1826427" y="5246977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pip install torch==2.0.1+cu118 torchvision==0.15.2+cu118 --index-url https://download.pytorch.org/whl/cu118</a:t>
            </a:r>
          </a:p>
        </p:txBody>
      </p:sp>
    </p:spTree>
    <p:extLst>
      <p:ext uri="{BB962C8B-B14F-4D97-AF65-F5344CB8AC3E}">
        <p14:creationId xmlns:p14="http://schemas.microsoft.com/office/powerpoint/2010/main" val="3250307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5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71129" y="2871166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輸入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668661" y="2871166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305523" y="2871166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輸出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3925807" y="3394324"/>
            <a:ext cx="74285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543004" y="3394324"/>
            <a:ext cx="76251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630" y="4342090"/>
            <a:ext cx="1805675" cy="1805675"/>
          </a:xfrm>
          <a:prstGeom prst="rect">
            <a:avLst/>
          </a:prstGeom>
        </p:spPr>
      </p:pic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668661" y="4721769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305523" y="4721769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這是一朵蘭花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925807" y="5232373"/>
            <a:ext cx="74285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7543004" y="5212709"/>
            <a:ext cx="74285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9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31799" y="3917482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iT 邦幫忙::一起幫忙解決難題，拯救IT 人的一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27" y="2507226"/>
            <a:ext cx="6977104" cy="384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6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23" y="2601781"/>
            <a:ext cx="3366400" cy="3366400"/>
          </a:xfrm>
          <a:prstGeom prst="rect">
            <a:avLst/>
          </a:prstGeom>
        </p:spPr>
      </p:pic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7131190" y="2601781"/>
            <a:ext cx="3366400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3x255x255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數值矩陣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5606796" y="3631135"/>
            <a:ext cx="978408" cy="13076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54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595629" y="2601781"/>
            <a:ext cx="3366400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3x255x255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數值矩陣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7229971" y="3761822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這是一朵蘭花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5606796" y="3631135"/>
            <a:ext cx="978408" cy="130769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70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54279"/>
              </p:ext>
            </p:extLst>
          </p:nvPr>
        </p:nvGraphicFramePr>
        <p:xfrm>
          <a:off x="2032000" y="2654710"/>
          <a:ext cx="81280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5153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6384061"/>
                    </a:ext>
                  </a:extLst>
                </a:gridCol>
              </a:tblGrid>
              <a:tr h="362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蘭花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蘋果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16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313171" y="3986980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純量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01897" y="2709934"/>
            <a:ext cx="3366400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255x255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數值矩陣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6929" y="3961457"/>
            <a:ext cx="3366400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</a:t>
            </a: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11961" y="2709933"/>
            <a:ext cx="994942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</a:t>
            </a:r>
          </a:p>
        </p:txBody>
      </p:sp>
      <p:sp>
        <p:nvSpPr>
          <p:cNvPr id="2" name="十字形 1"/>
          <p:cNvSpPr/>
          <p:nvPr/>
        </p:nvSpPr>
        <p:spPr>
          <a:xfrm rot="2673624">
            <a:off x="4055413" y="39359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7910445" y="393593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502837" y="3961457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加號 12"/>
          <p:cNvSpPr/>
          <p:nvPr/>
        </p:nvSpPr>
        <p:spPr>
          <a:xfrm>
            <a:off x="9554870" y="4030181"/>
            <a:ext cx="810334" cy="77694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36" y="3526758"/>
            <a:ext cx="1805675" cy="180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2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5055767" y="3906437"/>
            <a:ext cx="2854678" cy="104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92629" y="3906437"/>
            <a:ext cx="2854678" cy="104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這是一朵蘭花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理解</a:t>
            </a:r>
            <a:r>
              <a:rPr lang="en-US" altLang="zh-TW" dirty="0"/>
              <a:t>Carla</a:t>
            </a:r>
            <a:endParaRPr lang="zh-TW" altLang="en-US" dirty="0"/>
          </a:p>
        </p:txBody>
      </p:sp>
      <p:pic>
        <p:nvPicPr>
          <p:cNvPr id="1026" name="Picture 2" descr="空飛ぶ車のイラスト（マルチコプター）">
            <a:extLst>
              <a:ext uri="{FF2B5EF4-FFF2-40B4-BE49-F238E27FC236}">
                <a16:creationId xmlns:a16="http://schemas.microsoft.com/office/drawing/2014/main" id="{EA460250-6386-424D-B728-E5175776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1845" y="3685346"/>
            <a:ext cx="3286879" cy="28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7E5EF029-27D9-43DA-A006-3B1F183B8DB3}"/>
              </a:ext>
            </a:extLst>
          </p:cNvPr>
          <p:cNvSpPr/>
          <p:nvPr/>
        </p:nvSpPr>
        <p:spPr>
          <a:xfrm>
            <a:off x="4383741" y="3429000"/>
            <a:ext cx="5760579" cy="1303783"/>
          </a:xfrm>
          <a:prstGeom prst="wedgeRoundRectCallout">
            <a:avLst>
              <a:gd name="adj1" fmla="val -38733"/>
              <a:gd name="adj2" fmla="val 67025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大家對自駕車的想像是甚麼？</a:t>
            </a:r>
          </a:p>
        </p:txBody>
      </p:sp>
    </p:spTree>
    <p:extLst>
      <p:ext uri="{BB962C8B-B14F-4D97-AF65-F5344CB8AC3E}">
        <p14:creationId xmlns:p14="http://schemas.microsoft.com/office/powerpoint/2010/main" val="3573658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2000" y="2654710"/>
          <a:ext cx="81280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5153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6384061"/>
                    </a:ext>
                  </a:extLst>
                </a:gridCol>
              </a:tblGrid>
              <a:tr h="362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蘭花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蘋果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7267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8830"/>
              </p:ext>
            </p:extLst>
          </p:nvPr>
        </p:nvGraphicFramePr>
        <p:xfrm>
          <a:off x="2032000" y="2654710"/>
          <a:ext cx="81280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5153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6384061"/>
                    </a:ext>
                  </a:extLst>
                </a:gridCol>
              </a:tblGrid>
              <a:tr h="362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蘋果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2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船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蘭花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/>
                        <a:t>小狗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44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70579"/>
              </p:ext>
            </p:extLst>
          </p:nvPr>
        </p:nvGraphicFramePr>
        <p:xfrm>
          <a:off x="2032000" y="2654710"/>
          <a:ext cx="81280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5153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6384061"/>
                    </a:ext>
                  </a:extLst>
                </a:gridCol>
              </a:tblGrid>
              <a:tr h="362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蘭花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蘋果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2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313171" y="3986980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純量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01897" y="2709934"/>
            <a:ext cx="3366400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255x255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數值矩陣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6929" y="3961457"/>
            <a:ext cx="3366400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</a:t>
            </a: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11961" y="2709933"/>
            <a:ext cx="994942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</a:t>
            </a:r>
          </a:p>
        </p:txBody>
      </p:sp>
      <p:sp>
        <p:nvSpPr>
          <p:cNvPr id="2" name="十字形 1"/>
          <p:cNvSpPr/>
          <p:nvPr/>
        </p:nvSpPr>
        <p:spPr>
          <a:xfrm rot="2673624">
            <a:off x="4055413" y="39359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7910445" y="393593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502837" y="3961457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加號 12"/>
          <p:cNvSpPr/>
          <p:nvPr/>
        </p:nvSpPr>
        <p:spPr>
          <a:xfrm>
            <a:off x="9554870" y="4030181"/>
            <a:ext cx="810334" cy="77694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59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01897" y="2709934"/>
            <a:ext cx="3366400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255x255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數值矩陣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6929" y="3961457"/>
            <a:ext cx="3366400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</a:t>
            </a: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11961" y="2709933"/>
            <a:ext cx="994942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</a:t>
            </a:r>
          </a:p>
        </p:txBody>
      </p:sp>
      <p:sp>
        <p:nvSpPr>
          <p:cNvPr id="2" name="十字形 1"/>
          <p:cNvSpPr/>
          <p:nvPr/>
        </p:nvSpPr>
        <p:spPr>
          <a:xfrm rot="2673624">
            <a:off x="4055413" y="39359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7910445" y="393593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0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11961" y="3148759"/>
            <a:ext cx="1213547" cy="24887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10x6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01897" y="2709934"/>
            <a:ext cx="3366400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255x255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數值矩陣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6929" y="3478261"/>
            <a:ext cx="3366400" cy="182974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255x10</a:t>
            </a: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314140" y="2709934"/>
            <a:ext cx="994942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255x6</a:t>
            </a:r>
          </a:p>
        </p:txBody>
      </p:sp>
      <p:sp>
        <p:nvSpPr>
          <p:cNvPr id="2" name="十字形 1"/>
          <p:cNvSpPr/>
          <p:nvPr/>
        </p:nvSpPr>
        <p:spPr>
          <a:xfrm rot="2673624">
            <a:off x="4055413" y="39359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9586426" y="393593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十字形 7"/>
          <p:cNvSpPr/>
          <p:nvPr/>
        </p:nvSpPr>
        <p:spPr>
          <a:xfrm rot="2673624">
            <a:off x="7944437" y="3935932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566516" y="5644657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輸入層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5421548" y="5644657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隱藏層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200153" y="5644657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輸出層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938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2000" y="2654710"/>
          <a:ext cx="81280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5153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6384061"/>
                    </a:ext>
                  </a:extLst>
                </a:gridCol>
              </a:tblGrid>
              <a:tr h="362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ID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定義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蘭花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9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小貓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46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蘋果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1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44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0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316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11961" y="3148759"/>
            <a:ext cx="1213547" cy="24887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10x6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01897" y="2709934"/>
            <a:ext cx="3366400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255x255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數值矩陣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6929" y="3478261"/>
            <a:ext cx="3366400" cy="182974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255x10</a:t>
            </a: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314140" y="2709934"/>
            <a:ext cx="994942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255x6</a:t>
            </a:r>
          </a:p>
        </p:txBody>
      </p:sp>
      <p:sp>
        <p:nvSpPr>
          <p:cNvPr id="2" name="十字形 1"/>
          <p:cNvSpPr/>
          <p:nvPr/>
        </p:nvSpPr>
        <p:spPr>
          <a:xfrm rot="2673624">
            <a:off x="4055413" y="39359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9586426" y="3935931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十字形 7"/>
          <p:cNvSpPr/>
          <p:nvPr/>
        </p:nvSpPr>
        <p:spPr>
          <a:xfrm rot="2673624">
            <a:off x="7944437" y="3935932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566516" y="5644657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輸入層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5421548" y="5644657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隱藏層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200153" y="5644657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輸出層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59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6929" y="3478261"/>
            <a:ext cx="3366400" cy="182974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255x10</a:t>
            </a: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5421548" y="5644657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隱藏層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34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54036" y="4039558"/>
            <a:ext cx="6892841" cy="4505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1x(255x10)</a:t>
            </a: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3381875" y="5516344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隱藏層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258685" y="3020446"/>
            <a:ext cx="1213547" cy="24887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2550x6</a:t>
            </a:r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960864" y="2581621"/>
            <a:ext cx="994942" cy="33664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1x6</a:t>
            </a:r>
          </a:p>
        </p:txBody>
      </p:sp>
      <p:sp>
        <p:nvSpPr>
          <p:cNvPr id="7" name="等於 6"/>
          <p:cNvSpPr/>
          <p:nvPr/>
        </p:nvSpPr>
        <p:spPr>
          <a:xfrm>
            <a:off x="9233150" y="3807618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十字形 7"/>
          <p:cNvSpPr/>
          <p:nvPr/>
        </p:nvSpPr>
        <p:spPr>
          <a:xfrm rot="2673624">
            <a:off x="7591161" y="3807619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7846877" y="5516344"/>
            <a:ext cx="2037161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輸出層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59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008371" y="4088580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純量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2" name="十字形 1"/>
          <p:cNvSpPr/>
          <p:nvPr/>
        </p:nvSpPr>
        <p:spPr>
          <a:xfrm rot="2673624">
            <a:off x="3750613" y="40375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7605645" y="403753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198037" y="4063057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加號 12"/>
          <p:cNvSpPr/>
          <p:nvPr/>
        </p:nvSpPr>
        <p:spPr>
          <a:xfrm>
            <a:off x="9250070" y="4131781"/>
            <a:ext cx="810334" cy="77694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36" y="3628358"/>
            <a:ext cx="1805675" cy="180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2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0967" y="4008037"/>
            <a:ext cx="2854678" cy="104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33065" y="2477491"/>
            <a:ext cx="2370248" cy="40344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0.027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-0.012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0.003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-0.051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0.044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0.035</a:t>
            </a:r>
          </a:p>
        </p:txBody>
      </p:sp>
    </p:spTree>
    <p:extLst>
      <p:ext uri="{BB962C8B-B14F-4D97-AF65-F5344CB8AC3E}">
        <p14:creationId xmlns:p14="http://schemas.microsoft.com/office/powerpoint/2010/main" val="266900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理解</a:t>
            </a:r>
            <a:r>
              <a:rPr lang="en-US" altLang="zh-TW" dirty="0"/>
              <a:t>Carla</a:t>
            </a:r>
            <a:endParaRPr lang="zh-TW" altLang="en-US" dirty="0"/>
          </a:p>
        </p:txBody>
      </p:sp>
      <p:pic>
        <p:nvPicPr>
          <p:cNvPr id="2050" name="Picture 2" descr="白いクーペのイラスト（車）">
            <a:extLst>
              <a:ext uri="{FF2B5EF4-FFF2-40B4-BE49-F238E27FC236}">
                <a16:creationId xmlns:a16="http://schemas.microsoft.com/office/drawing/2014/main" id="{3286A9CA-4839-46CF-B985-3866700A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795442"/>
            <a:ext cx="47625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C23B06-F17E-4020-ACAC-562E8631ED1F}"/>
              </a:ext>
            </a:extLst>
          </p:cNvPr>
          <p:cNvSpPr/>
          <p:nvPr/>
        </p:nvSpPr>
        <p:spPr>
          <a:xfrm>
            <a:off x="2533649" y="5596441"/>
            <a:ext cx="2362199" cy="7909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會看路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02DB014-A461-4C7B-97E7-0DD18D0596BE}"/>
              </a:ext>
            </a:extLst>
          </p:cNvPr>
          <p:cNvSpPr/>
          <p:nvPr/>
        </p:nvSpPr>
        <p:spPr>
          <a:xfrm>
            <a:off x="7528112" y="5596441"/>
            <a:ext cx="2362199" cy="7909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能控制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908DDB4-7E77-43F5-ADBD-51844D0BA2BC}"/>
              </a:ext>
            </a:extLst>
          </p:cNvPr>
          <p:cNvSpPr/>
          <p:nvPr/>
        </p:nvSpPr>
        <p:spPr>
          <a:xfrm>
            <a:off x="4914899" y="2399964"/>
            <a:ext cx="2362199" cy="7909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做決策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9FF71D4-2090-4887-9DBE-9A06A7B6056E}"/>
              </a:ext>
            </a:extLst>
          </p:cNvPr>
          <p:cNvSpPr/>
          <p:nvPr/>
        </p:nvSpPr>
        <p:spPr>
          <a:xfrm>
            <a:off x="2149287" y="3809295"/>
            <a:ext cx="7893424" cy="10762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ysClr val="windowText" lastClr="000000"/>
                </a:solidFill>
              </a:rPr>
              <a:t>能讓我放開方向盤載我到目的地</a:t>
            </a:r>
          </a:p>
        </p:txBody>
      </p:sp>
    </p:spTree>
    <p:extLst>
      <p:ext uri="{BB962C8B-B14F-4D97-AF65-F5344CB8AC3E}">
        <p14:creationId xmlns:p14="http://schemas.microsoft.com/office/powerpoint/2010/main" val="19812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0008371" y="4088580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純量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2" name="十字形 1"/>
          <p:cNvSpPr/>
          <p:nvPr/>
        </p:nvSpPr>
        <p:spPr>
          <a:xfrm rot="2673624">
            <a:off x="3750613" y="40375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7666632" y="403753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198037" y="4063057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加號 12"/>
          <p:cNvSpPr/>
          <p:nvPr/>
        </p:nvSpPr>
        <p:spPr>
          <a:xfrm>
            <a:off x="9250070" y="4131781"/>
            <a:ext cx="810334" cy="77694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36" y="3628358"/>
            <a:ext cx="1805675" cy="180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2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0967" y="4008037"/>
            <a:ext cx="2854678" cy="104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633065" y="2477491"/>
            <a:ext cx="2370248" cy="40344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3306033" y="2459208"/>
            <a:ext cx="3437686" cy="8633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我們希望的狀況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1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2196114" y="5815780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8" y="3617418"/>
            <a:ext cx="1805675" cy="180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2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565077" y="2513954"/>
            <a:ext cx="2370248" cy="40344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9198365" y="5815780"/>
            <a:ext cx="110367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Label</a:t>
            </a:r>
          </a:p>
        </p:txBody>
      </p:sp>
      <p:sp>
        <p:nvSpPr>
          <p:cNvPr id="15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895626" y="2513954"/>
            <a:ext cx="2370248" cy="40344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0.027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-0.012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0.003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-0.051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0.044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0.035</a:t>
            </a:r>
          </a:p>
        </p:txBody>
      </p:sp>
      <p:sp>
        <p:nvSpPr>
          <p:cNvPr id="1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5425911" y="5815780"/>
            <a:ext cx="1340177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32175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197387" y="2824224"/>
            <a:ext cx="1103672" cy="8633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Label</a:t>
            </a:r>
          </a:p>
        </p:txBody>
      </p:sp>
      <p:sp>
        <p:nvSpPr>
          <p:cNvPr id="1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2298868" y="2824224"/>
            <a:ext cx="1340177" cy="8633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Output</a:t>
            </a: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447653" y="2824224"/>
            <a:ext cx="1103672" cy="8633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Loss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5528042" y="3255900"/>
            <a:ext cx="2780581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7572150" y="4898581"/>
            <a:ext cx="2854678" cy="104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2298868" y="4990063"/>
            <a:ext cx="1103672" cy="8633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Loss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530834" y="5421739"/>
            <a:ext cx="3874677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145670" y="4682043"/>
            <a:ext cx="2645004" cy="147939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梯度下降法</a:t>
            </a:r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告訴模型</a:t>
            </a:r>
            <a:endParaRPr lang="en-US" altLang="zh-TW" sz="20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000" b="1" dirty="0">
                <a:solidFill>
                  <a:sysClr val="windowText" lastClr="000000"/>
                </a:solidFill>
              </a:rPr>
              <a:t>該怎麼更新數值</a:t>
            </a:r>
            <a:endParaRPr lang="en-US" altLang="zh-TW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訓練策略擬定</a:t>
            </a:r>
            <a:endParaRPr lang="en-US" altLang="zh-TW" sz="2800" dirty="0"/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1167365" y="2492553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有障礙物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2842762" y="3555722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要會走正確的路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1601164" y="2402889"/>
            <a:ext cx="3658884" cy="230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視覺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311084" y="2502173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知道甚麼不能撞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7106186" y="3555722"/>
            <a:ext cx="2854678" cy="104631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能夠轉彎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7306532" y="2402889"/>
            <a:ext cx="3658884" cy="230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預測</a:t>
            </a:r>
            <a:r>
              <a:rPr lang="en-US" altLang="zh-TW" sz="36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決策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4277853" y="4436250"/>
            <a:ext cx="3658884" cy="230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>
                <a:solidFill>
                  <a:schemeClr val="tx1"/>
                </a:solidFill>
                <a:latin typeface="+mn-ea"/>
              </a:rPr>
              <a:t>機器學習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984801" y="3913092"/>
            <a:ext cx="1393827" cy="1239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7002543" y="3931660"/>
            <a:ext cx="1352935" cy="120462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37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14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3440319" y="5680377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15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6830652" y="2824222"/>
            <a:ext cx="3130212" cy="241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左轉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/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右轉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/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直走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7843922" y="5680376"/>
            <a:ext cx="110367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Label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14F7D3-0151-4529-AD13-247D9D65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791" y="2654899"/>
            <a:ext cx="3663997" cy="27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15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2231136" y="2835511"/>
            <a:ext cx="3130212" cy="2413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左轉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/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右轉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/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直走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82164" y="5635221"/>
            <a:ext cx="262767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預測的目標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6830652" y="2835511"/>
            <a:ext cx="3130212" cy="24138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轉彎的幅度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5606796" y="38001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169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pic>
        <p:nvPicPr>
          <p:cNvPr id="5" name="圖形 4" descr="汽車 以實心填滿">
            <a:extLst>
              <a:ext uri="{FF2B5EF4-FFF2-40B4-BE49-F238E27FC236}">
                <a16:creationId xmlns:a16="http://schemas.microsoft.com/office/drawing/2014/main" id="{4F8D8507-B535-4D15-9E10-0B0AD8CA3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7365" y="4879353"/>
            <a:ext cx="1848998" cy="1848998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B837FE1-E106-48EB-8EF1-1A35BCAC079A}"/>
              </a:ext>
            </a:extLst>
          </p:cNvPr>
          <p:cNvCxnSpPr>
            <a:cxnSpLocks/>
          </p:cNvCxnSpPr>
          <p:nvPr/>
        </p:nvCxnSpPr>
        <p:spPr>
          <a:xfrm flipH="1" flipV="1">
            <a:off x="3260993" y="3227942"/>
            <a:ext cx="1762700" cy="180985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A9BD0A4-0E17-48A6-BB21-5A2B7B33E74C}"/>
              </a:ext>
            </a:extLst>
          </p:cNvPr>
          <p:cNvCxnSpPr>
            <a:cxnSpLocks/>
          </p:cNvCxnSpPr>
          <p:nvPr/>
        </p:nvCxnSpPr>
        <p:spPr>
          <a:xfrm flipV="1">
            <a:off x="6852493" y="3227941"/>
            <a:ext cx="1762700" cy="180985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B9F6ADE-FC9B-4A93-9419-A23912197ECC}"/>
              </a:ext>
            </a:extLst>
          </p:cNvPr>
          <p:cNvCxnSpPr>
            <a:cxnSpLocks/>
          </p:cNvCxnSpPr>
          <p:nvPr/>
        </p:nvCxnSpPr>
        <p:spPr>
          <a:xfrm flipH="1" flipV="1">
            <a:off x="5897239" y="2919470"/>
            <a:ext cx="40854" cy="211832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圓角 11">
            <a:extLst>
              <a:ext uri="{FF2B5EF4-FFF2-40B4-BE49-F238E27FC236}">
                <a16:creationId xmlns:a16="http://schemas.microsoft.com/office/drawing/2014/main" id="{7BA1E0B0-C3CC-42D9-AD5C-9C97B2D3EAF5}"/>
              </a:ext>
            </a:extLst>
          </p:cNvPr>
          <p:cNvSpPr/>
          <p:nvPr/>
        </p:nvSpPr>
        <p:spPr>
          <a:xfrm>
            <a:off x="5420195" y="3621971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" name="矩形: 圓角 11">
            <a:extLst>
              <a:ext uri="{FF2B5EF4-FFF2-40B4-BE49-F238E27FC236}">
                <a16:creationId xmlns:a16="http://schemas.microsoft.com/office/drawing/2014/main" id="{D1C8B951-05BD-430C-A547-F048A922099B}"/>
              </a:ext>
            </a:extLst>
          </p:cNvPr>
          <p:cNvSpPr/>
          <p:nvPr/>
        </p:nvSpPr>
        <p:spPr>
          <a:xfrm>
            <a:off x="3689260" y="3807421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-1</a:t>
            </a:r>
          </a:p>
        </p:txBody>
      </p:sp>
      <p:sp>
        <p:nvSpPr>
          <p:cNvPr id="18" name="矩形: 圓角 11">
            <a:extLst>
              <a:ext uri="{FF2B5EF4-FFF2-40B4-BE49-F238E27FC236}">
                <a16:creationId xmlns:a16="http://schemas.microsoft.com/office/drawing/2014/main" id="{4AF6DD14-07C3-4255-A9D3-68755B1C71B5}"/>
              </a:ext>
            </a:extLst>
          </p:cNvPr>
          <p:cNvSpPr/>
          <p:nvPr/>
        </p:nvSpPr>
        <p:spPr>
          <a:xfrm>
            <a:off x="7236372" y="3807420"/>
            <a:ext cx="994942" cy="863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3788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2" name="十字形 1"/>
          <p:cNvSpPr/>
          <p:nvPr/>
        </p:nvSpPr>
        <p:spPr>
          <a:xfrm rot="2673624">
            <a:off x="3750613" y="40375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7605645" y="403753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9198037" y="4063057"/>
            <a:ext cx="914400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加號 12"/>
          <p:cNvSpPr/>
          <p:nvPr/>
        </p:nvSpPr>
        <p:spPr>
          <a:xfrm>
            <a:off x="9250070" y="4131781"/>
            <a:ext cx="810334" cy="776949"/>
          </a:xfrm>
          <a:prstGeom prst="mathPl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0967" y="4008037"/>
            <a:ext cx="2854678" cy="104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564231" y="2477491"/>
            <a:ext cx="2370248" cy="40344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1</a:t>
            </a: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D55CC10-ED18-449B-A41C-9043BAB6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1" y="3407239"/>
            <a:ext cx="2992350" cy="22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44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深度學習簡介</a:t>
            </a:r>
            <a:endParaRPr lang="en-US" altLang="zh-TW" sz="2800" dirty="0"/>
          </a:p>
        </p:txBody>
      </p:sp>
      <p:sp>
        <p:nvSpPr>
          <p:cNvPr id="2" name="十字形 1"/>
          <p:cNvSpPr/>
          <p:nvPr/>
        </p:nvSpPr>
        <p:spPr>
          <a:xfrm rot="2673624">
            <a:off x="3750613" y="4037533"/>
            <a:ext cx="914400" cy="914400"/>
          </a:xfrm>
          <a:prstGeom prst="plus">
            <a:avLst>
              <a:gd name="adj" fmla="val 378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於 3"/>
          <p:cNvSpPr/>
          <p:nvPr/>
        </p:nvSpPr>
        <p:spPr>
          <a:xfrm>
            <a:off x="7605645" y="4037533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750967" y="4008037"/>
            <a:ext cx="2854678" cy="10463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圖片分類模型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8520045" y="3464412"/>
            <a:ext cx="2370248" cy="20606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0.035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B350ADE-5A0C-4324-A12E-19396482F6D7}"/>
              </a:ext>
            </a:extLst>
          </p:cNvPr>
          <p:cNvSpPr/>
          <p:nvPr/>
        </p:nvSpPr>
        <p:spPr>
          <a:xfrm>
            <a:off x="4459463" y="2426447"/>
            <a:ext cx="3437686" cy="86335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我們希望的狀況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48D5CC1-4016-4F60-9C28-697CDE65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21" y="3407239"/>
            <a:ext cx="2992350" cy="22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94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訓練、驗證方法</a:t>
            </a:r>
            <a:endParaRPr lang="en-US" altLang="zh-TW" sz="2800" dirty="0"/>
          </a:p>
        </p:txBody>
      </p:sp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1D9FEB82-77EA-44CB-9894-3CE7D33887A4}"/>
              </a:ext>
            </a:extLst>
          </p:cNvPr>
          <p:cNvSpPr/>
          <p:nvPr/>
        </p:nvSpPr>
        <p:spPr>
          <a:xfrm>
            <a:off x="3506650" y="2748801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CD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至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project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資料夾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3195875F-29E9-41C8-90C1-02EE9A93040E}"/>
              </a:ext>
            </a:extLst>
          </p:cNvPr>
          <p:cNvSpPr/>
          <p:nvPr/>
        </p:nvSpPr>
        <p:spPr>
          <a:xfrm>
            <a:off x="3506650" y="3684289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啟動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project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底下的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Gabee_control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2E8A0B05-3BFB-4861-ABBE-C717C2C6ACA9}"/>
              </a:ext>
            </a:extLst>
          </p:cNvPr>
          <p:cNvSpPr/>
          <p:nvPr/>
        </p:nvSpPr>
        <p:spPr>
          <a:xfrm>
            <a:off x="3506650" y="4619777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利用手把操控車車錄製畫面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: 圓角 11">
            <a:extLst>
              <a:ext uri="{FF2B5EF4-FFF2-40B4-BE49-F238E27FC236}">
                <a16:creationId xmlns:a16="http://schemas.microsoft.com/office/drawing/2014/main" id="{FD89D388-18C0-4013-8AE1-034C51216E4A}"/>
              </a:ext>
            </a:extLst>
          </p:cNvPr>
          <p:cNvSpPr/>
          <p:nvPr/>
        </p:nvSpPr>
        <p:spPr>
          <a:xfrm>
            <a:off x="3506650" y="5556128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得到訓練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6063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B75DE60-8D90-44AE-B772-CF11921EA59A}"/>
              </a:ext>
            </a:extLst>
          </p:cNvPr>
          <p:cNvSpPr/>
          <p:nvPr/>
        </p:nvSpPr>
        <p:spPr>
          <a:xfrm>
            <a:off x="3303498" y="896469"/>
            <a:ext cx="5585011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L0 -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無自動化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BADCEC3-0B19-4AE0-AC9A-408EA3D1B629}"/>
              </a:ext>
            </a:extLst>
          </p:cNvPr>
          <p:cNvSpPr/>
          <p:nvPr/>
        </p:nvSpPr>
        <p:spPr>
          <a:xfrm>
            <a:off x="3303497" y="1806565"/>
            <a:ext cx="5585011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L1 -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駕駛輔助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16D90AD-38AC-4D05-A184-309393F39DC3}"/>
              </a:ext>
            </a:extLst>
          </p:cNvPr>
          <p:cNvSpPr/>
          <p:nvPr/>
        </p:nvSpPr>
        <p:spPr>
          <a:xfrm>
            <a:off x="3303496" y="2716661"/>
            <a:ext cx="5585011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L2 -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部分自動化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D8BC87A-9FC5-4428-9FA5-1FBC5CB8C293}"/>
              </a:ext>
            </a:extLst>
          </p:cNvPr>
          <p:cNvSpPr/>
          <p:nvPr/>
        </p:nvSpPr>
        <p:spPr>
          <a:xfrm>
            <a:off x="3303495" y="3626757"/>
            <a:ext cx="5585011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L3 -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有條件自動化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6CE7124-933F-4E83-9C9B-208BD65FBD0F}"/>
              </a:ext>
            </a:extLst>
          </p:cNvPr>
          <p:cNvSpPr/>
          <p:nvPr/>
        </p:nvSpPr>
        <p:spPr>
          <a:xfrm>
            <a:off x="3303494" y="4536853"/>
            <a:ext cx="5585011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L4 -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高度自動化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C5D9BAB-8119-4554-B4C8-A769567A8F00}"/>
              </a:ext>
            </a:extLst>
          </p:cNvPr>
          <p:cNvSpPr/>
          <p:nvPr/>
        </p:nvSpPr>
        <p:spPr>
          <a:xfrm>
            <a:off x="3303494" y="5446949"/>
            <a:ext cx="5585011" cy="63407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L5 - 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完全自動化</a:t>
            </a:r>
          </a:p>
        </p:txBody>
      </p:sp>
    </p:spTree>
    <p:extLst>
      <p:ext uri="{BB962C8B-B14F-4D97-AF65-F5344CB8AC3E}">
        <p14:creationId xmlns:p14="http://schemas.microsoft.com/office/powerpoint/2010/main" val="145557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訓練、驗證方法</a:t>
            </a:r>
            <a:endParaRPr lang="en-US" altLang="zh-TW" sz="2800" dirty="0"/>
          </a:p>
        </p:txBody>
      </p:sp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1D9FEB82-77EA-44CB-9894-3CE7D33887A4}"/>
              </a:ext>
            </a:extLst>
          </p:cNvPr>
          <p:cNvSpPr/>
          <p:nvPr/>
        </p:nvSpPr>
        <p:spPr>
          <a:xfrm>
            <a:off x="1115990" y="3178798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修改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training.py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的超參數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3195875F-29E9-41C8-90C1-02EE9A93040E}"/>
              </a:ext>
            </a:extLst>
          </p:cNvPr>
          <p:cNvSpPr/>
          <p:nvPr/>
        </p:nvSpPr>
        <p:spPr>
          <a:xfrm>
            <a:off x="1115990" y="4114286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啟動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training.py</a:t>
            </a: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2E8A0B05-3BFB-4861-ABBE-C717C2C6ACA9}"/>
              </a:ext>
            </a:extLst>
          </p:cNvPr>
          <p:cNvSpPr/>
          <p:nvPr/>
        </p:nvSpPr>
        <p:spPr>
          <a:xfrm>
            <a:off x="1115990" y="5049774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訓練完成後得到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MyModel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權重檔案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C6785C-01BB-40DE-BE0F-4EE94B61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978" y="3012490"/>
            <a:ext cx="3841091" cy="28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42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訓練、驗證方法</a:t>
            </a:r>
            <a:endParaRPr lang="en-US" altLang="zh-TW" sz="2800" dirty="0"/>
          </a:p>
        </p:txBody>
      </p:sp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1D9FEB82-77EA-44CB-9894-3CE7D33887A4}"/>
              </a:ext>
            </a:extLst>
          </p:cNvPr>
          <p:cNvSpPr/>
          <p:nvPr/>
        </p:nvSpPr>
        <p:spPr>
          <a:xfrm>
            <a:off x="2739334" y="2747938"/>
            <a:ext cx="6713331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修改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Gabee_control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的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automatic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參數為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True</a:t>
            </a: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3195875F-29E9-41C8-90C1-02EE9A93040E}"/>
              </a:ext>
            </a:extLst>
          </p:cNvPr>
          <p:cNvSpPr/>
          <p:nvPr/>
        </p:nvSpPr>
        <p:spPr>
          <a:xfrm>
            <a:off x="3306702" y="3682563"/>
            <a:ext cx="5578593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接著程式會讀取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MyModel.pt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作為權重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2E8A0B05-3BFB-4861-ABBE-C717C2C6ACA9}"/>
              </a:ext>
            </a:extLst>
          </p:cNvPr>
          <p:cNvSpPr/>
          <p:nvPr/>
        </p:nvSpPr>
        <p:spPr>
          <a:xfrm>
            <a:off x="3306701" y="4619777"/>
            <a:ext cx="5578593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車車接著就會自己開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94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訓練、驗證方法</a:t>
            </a:r>
            <a:endParaRPr lang="en-US" altLang="zh-TW" sz="2800" dirty="0"/>
          </a:p>
        </p:txBody>
      </p:sp>
      <p:sp>
        <p:nvSpPr>
          <p:cNvPr id="10" name="矩形: 圓角 11">
            <a:extLst>
              <a:ext uri="{FF2B5EF4-FFF2-40B4-BE49-F238E27FC236}">
                <a16:creationId xmlns:a16="http://schemas.microsoft.com/office/drawing/2014/main" id="{1D9FEB82-77EA-44CB-9894-3CE7D33887A4}"/>
              </a:ext>
            </a:extLst>
          </p:cNvPr>
          <p:cNvSpPr/>
          <p:nvPr/>
        </p:nvSpPr>
        <p:spPr>
          <a:xfrm>
            <a:off x="1115990" y="3178798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修改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finetune.py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的超參數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: 圓角 11">
            <a:extLst>
              <a:ext uri="{FF2B5EF4-FFF2-40B4-BE49-F238E27FC236}">
                <a16:creationId xmlns:a16="http://schemas.microsoft.com/office/drawing/2014/main" id="{3195875F-29E9-41C8-90C1-02EE9A93040E}"/>
              </a:ext>
            </a:extLst>
          </p:cNvPr>
          <p:cNvSpPr/>
          <p:nvPr/>
        </p:nvSpPr>
        <p:spPr>
          <a:xfrm>
            <a:off x="1115990" y="4114286"/>
            <a:ext cx="5178700" cy="6801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啟動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finetune.py</a:t>
            </a:r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2E8A0B05-3BFB-4861-ABBE-C717C2C6ACA9}"/>
              </a:ext>
            </a:extLst>
          </p:cNvPr>
          <p:cNvSpPr/>
          <p:nvPr/>
        </p:nvSpPr>
        <p:spPr>
          <a:xfrm>
            <a:off x="1115990" y="5049774"/>
            <a:ext cx="5178700" cy="10425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訓練完成後得到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 err="1">
                <a:solidFill>
                  <a:sysClr val="windowText" lastClr="000000"/>
                </a:solidFill>
              </a:rPr>
              <a:t>MyModel_finetune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權重檔案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DD1299-118E-4DBA-B18D-736870FE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95" y="2908966"/>
            <a:ext cx="4535044" cy="340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311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6DE40681-3AE2-4355-B474-E581AC5B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zh-TW" altLang="en-US" dirty="0"/>
              <a:t>訓練、驗證方法</a:t>
            </a:r>
            <a:endParaRPr lang="en-US" altLang="zh-TW" sz="2800" dirty="0"/>
          </a:p>
        </p:txBody>
      </p:sp>
      <p:sp>
        <p:nvSpPr>
          <p:cNvPr id="13" name="矩形: 圓角 11">
            <a:extLst>
              <a:ext uri="{FF2B5EF4-FFF2-40B4-BE49-F238E27FC236}">
                <a16:creationId xmlns:a16="http://schemas.microsoft.com/office/drawing/2014/main" id="{2E8A0B05-3BFB-4861-ABBE-C717C2C6ACA9}"/>
              </a:ext>
            </a:extLst>
          </p:cNvPr>
          <p:cNvSpPr/>
          <p:nvPr/>
        </p:nvSpPr>
        <p:spPr>
          <a:xfrm>
            <a:off x="3306703" y="4730211"/>
            <a:ext cx="5578593" cy="14000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這樣的架構還能再優化嗎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?</a:t>
            </a:r>
          </a:p>
        </p:txBody>
      </p:sp>
      <p:sp>
        <p:nvSpPr>
          <p:cNvPr id="6" name="矩形: 圓角 11">
            <a:extLst>
              <a:ext uri="{FF2B5EF4-FFF2-40B4-BE49-F238E27FC236}">
                <a16:creationId xmlns:a16="http://schemas.microsoft.com/office/drawing/2014/main" id="{C3570299-79F2-4B0E-A923-ABD43ED30A6C}"/>
              </a:ext>
            </a:extLst>
          </p:cNvPr>
          <p:cNvSpPr/>
          <p:nvPr/>
        </p:nvSpPr>
        <p:spPr>
          <a:xfrm>
            <a:off x="3306703" y="2741808"/>
            <a:ext cx="5578593" cy="14000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要怎麼錄製資料才能讓車車跑得更好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0306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理解</a:t>
            </a:r>
            <a:r>
              <a:rPr lang="en-US" altLang="zh-TW" dirty="0"/>
              <a:t>Carla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B75DE60-8D90-44AE-B772-CF11921EA59A}"/>
              </a:ext>
            </a:extLst>
          </p:cNvPr>
          <p:cNvSpPr/>
          <p:nvPr/>
        </p:nvSpPr>
        <p:spPr>
          <a:xfrm>
            <a:off x="3303494" y="2638044"/>
            <a:ext cx="5585011" cy="7909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開源的自駕車模擬器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EEB71A4-3934-4406-A4AB-BC114B2E733A}"/>
              </a:ext>
            </a:extLst>
          </p:cNvPr>
          <p:cNvSpPr/>
          <p:nvPr/>
        </p:nvSpPr>
        <p:spPr>
          <a:xfrm>
            <a:off x="3303493" y="3794492"/>
            <a:ext cx="5585011" cy="7909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有很多模擬傳感器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09B18A9-ADE6-4F11-8246-8AB9A2444E99}"/>
              </a:ext>
            </a:extLst>
          </p:cNvPr>
          <p:cNvSpPr/>
          <p:nvPr/>
        </p:nvSpPr>
        <p:spPr>
          <a:xfrm>
            <a:off x="3303492" y="4950940"/>
            <a:ext cx="5585011" cy="7909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能夠靈活控制場景</a:t>
            </a:r>
          </a:p>
        </p:txBody>
      </p:sp>
    </p:spTree>
    <p:extLst>
      <p:ext uri="{BB962C8B-B14F-4D97-AF65-F5344CB8AC3E}">
        <p14:creationId xmlns:p14="http://schemas.microsoft.com/office/powerpoint/2010/main" val="245806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安裝</a:t>
            </a:r>
            <a:r>
              <a:rPr lang="en-US" altLang="zh-TW" sz="2800" dirty="0"/>
              <a:t>Carla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82CCB1F-A619-4E2F-8E1D-C402383BB90D}"/>
              </a:ext>
            </a:extLst>
          </p:cNvPr>
          <p:cNvSpPr/>
          <p:nvPr/>
        </p:nvSpPr>
        <p:spPr>
          <a:xfrm>
            <a:off x="2231136" y="2548396"/>
            <a:ext cx="7729728" cy="19796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你可以從他的官網找到教學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dirty="0">
                <a:hlinkClick r:id="rId2"/>
              </a:rPr>
              <a:t>Quick start package installation - CARLA Simulator</a:t>
            </a:r>
            <a:endParaRPr lang="zh-TW" altLang="en-US" sz="2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17A3478-A4E9-49B0-8929-6AD3652E1A57}"/>
              </a:ext>
            </a:extLst>
          </p:cNvPr>
          <p:cNvSpPr/>
          <p:nvPr/>
        </p:nvSpPr>
        <p:spPr>
          <a:xfrm>
            <a:off x="2231136" y="4861187"/>
            <a:ext cx="7729728" cy="7909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但你肯定會研究很久</a:t>
            </a:r>
          </a:p>
        </p:txBody>
      </p:sp>
    </p:spTree>
    <p:extLst>
      <p:ext uri="{BB962C8B-B14F-4D97-AF65-F5344CB8AC3E}">
        <p14:creationId xmlns:p14="http://schemas.microsoft.com/office/powerpoint/2010/main" val="1316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安裝</a:t>
            </a:r>
            <a:r>
              <a:rPr lang="en-US" altLang="zh-TW" sz="2800" dirty="0"/>
              <a:t>Carla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D952A57-1747-4BBE-A38B-22A7863CBB37}"/>
              </a:ext>
            </a:extLst>
          </p:cNvPr>
          <p:cNvSpPr/>
          <p:nvPr/>
        </p:nvSpPr>
        <p:spPr>
          <a:xfrm>
            <a:off x="1017495" y="3095242"/>
            <a:ext cx="4504764" cy="144089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直接下載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Tronclass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的檔案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“Carla windows.zip”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並解壓縮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5B6ED8C-397E-47B9-A511-72AF6F4066D7}"/>
              </a:ext>
            </a:extLst>
          </p:cNvPr>
          <p:cNvSpPr/>
          <p:nvPr/>
        </p:nvSpPr>
        <p:spPr>
          <a:xfrm>
            <a:off x="1017494" y="5015301"/>
            <a:ext cx="4504764" cy="9676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執行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“CarlaUE4.exe”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B71879-6D4F-4247-A1C3-3C37276A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59351"/>
            <a:ext cx="4957698" cy="27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7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16F04-0DC6-458C-8414-DC2492B2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執行</a:t>
            </a:r>
            <a:r>
              <a:rPr lang="en-US" altLang="zh-TW" sz="2800" dirty="0"/>
              <a:t>Carla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E03B409-5277-429D-A36B-C9B4287680CA}"/>
              </a:ext>
            </a:extLst>
          </p:cNvPr>
          <p:cNvGrpSpPr/>
          <p:nvPr/>
        </p:nvGrpSpPr>
        <p:grpSpPr>
          <a:xfrm>
            <a:off x="4542584" y="2436885"/>
            <a:ext cx="3106831" cy="2784237"/>
            <a:chOff x="1631576" y="2590384"/>
            <a:chExt cx="3106831" cy="2784237"/>
          </a:xfrm>
        </p:grpSpPr>
        <p:pic>
          <p:nvPicPr>
            <p:cNvPr id="3074" name="Picture 2" descr="問卦] 我的車呢？ - 看板Gossiping - PTT網頁版">
              <a:extLst>
                <a:ext uri="{FF2B5EF4-FFF2-40B4-BE49-F238E27FC236}">
                  <a16:creationId xmlns:a16="http://schemas.microsoft.com/office/drawing/2014/main" id="{D1A3E08A-69BC-48EC-90D9-1D2EC68D6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576" y="2590384"/>
              <a:ext cx="3106831" cy="2784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CB8BAB7-F037-47A7-A967-63506211D069}"/>
                </a:ext>
              </a:extLst>
            </p:cNvPr>
            <p:cNvSpPr/>
            <p:nvPr/>
          </p:nvSpPr>
          <p:spPr>
            <a:xfrm>
              <a:off x="2644588" y="5029200"/>
              <a:ext cx="425266" cy="2737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2E0E97F-8826-47CC-BDA7-2F0D29772FCF}"/>
              </a:ext>
            </a:extLst>
          </p:cNvPr>
          <p:cNvSpPr/>
          <p:nvPr/>
        </p:nvSpPr>
        <p:spPr>
          <a:xfrm>
            <a:off x="771243" y="5504595"/>
            <a:ext cx="4652403" cy="9676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ysClr val="windowText" lastClr="000000"/>
                </a:solidFill>
              </a:rPr>
              <a:t>“CarlaUE4.exe”</a:t>
            </a: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打開虛擬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world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的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port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監聽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783F318-D0D4-4192-B9AE-9C22163D1E64}"/>
              </a:ext>
            </a:extLst>
          </p:cNvPr>
          <p:cNvSpPr/>
          <p:nvPr/>
        </p:nvSpPr>
        <p:spPr>
          <a:xfrm>
            <a:off x="6768356" y="5504595"/>
            <a:ext cx="4652403" cy="9676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撰寫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Python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腳本</a:t>
            </a:r>
            <a:endParaRPr lang="en-US" altLang="zh-TW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zh-TW" altLang="en-US" sz="2400" b="1" dirty="0">
                <a:solidFill>
                  <a:sysClr val="windowText" lastClr="000000"/>
                </a:solidFill>
              </a:rPr>
              <a:t>連到</a:t>
            </a:r>
            <a:r>
              <a:rPr lang="en-US" altLang="zh-TW" sz="2400" b="1" dirty="0" err="1">
                <a:solidFill>
                  <a:sysClr val="windowText" lastClr="000000"/>
                </a:solidFill>
              </a:rPr>
              <a:t>prot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產生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Agent</a:t>
            </a:r>
            <a:r>
              <a:rPr lang="zh-TW" altLang="en-US" sz="2400" b="1" dirty="0">
                <a:solidFill>
                  <a:sysClr val="windowText" lastClr="000000"/>
                </a:solidFill>
              </a:rPr>
              <a:t>到</a:t>
            </a:r>
            <a:r>
              <a:rPr lang="en-US" altLang="zh-TW" sz="2400" b="1" dirty="0">
                <a:solidFill>
                  <a:sysClr val="windowText" lastClr="000000"/>
                </a:solidFill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3293947455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5105</TotalTime>
  <Words>2274</Words>
  <Application>Microsoft Office PowerPoint</Application>
  <PresentationFormat>寬螢幕</PresentationFormat>
  <Paragraphs>473</Paragraphs>
  <Slides>53</Slides>
  <Notes>45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8" baseType="lpstr">
      <vt:lpstr>微軟正黑體</vt:lpstr>
      <vt:lpstr>Arial</vt:lpstr>
      <vt:lpstr>Calibri</vt:lpstr>
      <vt:lpstr>Gill Sans MT</vt:lpstr>
      <vt:lpstr>包裹</vt:lpstr>
      <vt:lpstr>Carla實作</vt:lpstr>
      <vt:lpstr>Outline</vt:lpstr>
      <vt:lpstr>理解Carla</vt:lpstr>
      <vt:lpstr>理解Carla</vt:lpstr>
      <vt:lpstr>PowerPoint 簡報</vt:lpstr>
      <vt:lpstr>理解Carla</vt:lpstr>
      <vt:lpstr>安裝Carla</vt:lpstr>
      <vt:lpstr>安裝Carla</vt:lpstr>
      <vt:lpstr>執行Carla</vt:lpstr>
      <vt:lpstr>執行Carla</vt:lpstr>
      <vt:lpstr>執行Carla</vt:lpstr>
      <vt:lpstr>執行Carla</vt:lpstr>
      <vt:lpstr>成為Carla</vt:lpstr>
      <vt:lpstr>PowerPoint 簡報</vt:lpstr>
      <vt:lpstr>訓練策略擬定</vt:lpstr>
      <vt:lpstr>訓練策略擬定</vt:lpstr>
      <vt:lpstr>PowerPoint 簡報</vt:lpstr>
      <vt:lpstr>訓練策略擬定</vt:lpstr>
      <vt:lpstr>訓練策略擬定</vt:lpstr>
      <vt:lpstr>訓練策略擬定</vt:lpstr>
      <vt:lpstr>訓練策略擬定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深度學習簡介</vt:lpstr>
      <vt:lpstr>訓練策略擬定</vt:lpstr>
      <vt:lpstr>深度學習簡介</vt:lpstr>
      <vt:lpstr>深度學習簡介</vt:lpstr>
      <vt:lpstr>深度學習簡介</vt:lpstr>
      <vt:lpstr>深度學習簡介</vt:lpstr>
      <vt:lpstr>深度學習簡介</vt:lpstr>
      <vt:lpstr>訓練、驗證方法</vt:lpstr>
      <vt:lpstr>訓練、驗證方法</vt:lpstr>
      <vt:lpstr>訓練、驗證方法</vt:lpstr>
      <vt:lpstr>訓練、驗證方法</vt:lpstr>
      <vt:lpstr>訓練、驗證方法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Carla實作</dc:title>
  <dc:creator>Gabee Xu</dc:creator>
  <cp:lastModifiedBy>Gabee Xu</cp:lastModifiedBy>
  <cp:revision>185</cp:revision>
  <dcterms:created xsi:type="dcterms:W3CDTF">2024-11-19T04:12:22Z</dcterms:created>
  <dcterms:modified xsi:type="dcterms:W3CDTF">2024-12-03T04:10:16Z</dcterms:modified>
</cp:coreProperties>
</file>