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eb596870a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eb596870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eb596870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eb596870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eb596870a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eb596870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eb596870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eb596870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eb596870a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eb596870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eb596870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eb59687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eb596870a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eb596870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eb596870a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eb596870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eb596870a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eb596870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eb596870a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eb596870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1609.06647v1.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cloud.google.com/tpu/docs/inception-v3-advanced" TargetMode="External"/><Relationship Id="rId5" Type="http://schemas.openxmlformats.org/officeDocument/2006/relationships/hyperlink" Target="https://papers.nips.cc/paper/2019/file/680390c55bbd9ce416d1d69a9ab4760d-Paper.pdf" TargetMode="External"/><Relationship Id="rId4" Type="http://schemas.openxmlformats.org/officeDocument/2006/relationships/hyperlink" Target="https://ieeexplore.ieee.org/abstract/document/8990998"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8hgDMtJQ7QDgjG46FQ_70T27HYJVFS6W/view?usp=sharin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AUTO Image Captioning</a:t>
            </a:r>
            <a:endParaRPr/>
          </a:p>
        </p:txBody>
      </p:sp>
      <p:sp>
        <p:nvSpPr>
          <p:cNvPr id="87" name="Google Shape;87;p13"/>
          <p:cNvSpPr txBox="1">
            <a:spLocks noGrp="1"/>
          </p:cNvSpPr>
          <p:nvPr>
            <p:ph type="subTitle" idx="1"/>
          </p:nvPr>
        </p:nvSpPr>
        <p:spPr>
          <a:xfrm>
            <a:off x="729625" y="3172900"/>
            <a:ext cx="7688100" cy="7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Harsh Vora - A20445400</a:t>
            </a:r>
            <a:endParaRPr/>
          </a:p>
          <a:p>
            <a:pPr marL="0" lvl="0" indent="0" algn="l" rtl="0">
              <a:spcBef>
                <a:spcPts val="0"/>
              </a:spcBef>
              <a:spcAft>
                <a:spcPts val="0"/>
              </a:spcAft>
              <a:buNone/>
            </a:pPr>
            <a:r>
              <a:rPr lang="en"/>
              <a:t>Ninad Parikh - A20427382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7650" y="565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49" name="Google Shape;149;p22"/>
          <p:cNvSpPr txBox="1">
            <a:spLocks noGrp="1"/>
          </p:cNvSpPr>
          <p:nvPr>
            <p:ph type="body" idx="1"/>
          </p:nvPr>
        </p:nvSpPr>
        <p:spPr>
          <a:xfrm>
            <a:off x="729450" y="1313525"/>
            <a:ext cx="7688700" cy="3594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t>The model performs well for the given test images and as we can see the from the generated captions, the captions are semantically correct and make sense with respect to the picture.</a:t>
            </a:r>
            <a:endParaRPr sz="1400"/>
          </a:p>
          <a:p>
            <a:pPr marL="0" lvl="0" indent="0" algn="l" rtl="0">
              <a:spcBef>
                <a:spcPts val="1200"/>
              </a:spcBef>
              <a:spcAft>
                <a:spcPts val="0"/>
              </a:spcAft>
              <a:buNone/>
            </a:pPr>
            <a:r>
              <a:rPr lang="en" sz="1400"/>
              <a:t> After evaluating the predictions on the test image, we find that the captions generated may not always be similar to the intended image and there may be incorrect predictions. </a:t>
            </a:r>
            <a:endParaRPr sz="1400"/>
          </a:p>
          <a:p>
            <a:pPr marL="0" lvl="0" indent="0" algn="l" rtl="0">
              <a:spcBef>
                <a:spcPts val="1200"/>
              </a:spcBef>
              <a:spcAft>
                <a:spcPts val="0"/>
              </a:spcAft>
              <a:buNone/>
            </a:pPr>
            <a:r>
              <a:rPr lang="en" sz="1400"/>
              <a:t>This solution is basic and can be improved upon with different methods. Having a larger dataset would definitely be helpful given more time and infrastructure.</a:t>
            </a:r>
            <a:endParaRPr sz="1400"/>
          </a:p>
          <a:p>
            <a:pPr marL="0" lvl="0" indent="0" algn="l" rtl="0">
              <a:spcBef>
                <a:spcPts val="1200"/>
              </a:spcBef>
              <a:spcAft>
                <a:spcPts val="0"/>
              </a:spcAft>
              <a:buNone/>
            </a:pPr>
            <a:r>
              <a:rPr lang="en" sz="1400"/>
              <a:t> Also, hyper-parameter tuning would also improve the results.</a:t>
            </a:r>
            <a:endParaRPr sz="1400"/>
          </a:p>
          <a:p>
            <a:pPr marL="0" lvl="0" indent="0" algn="l" rtl="0">
              <a:spcBef>
                <a:spcPts val="12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7650" y="5761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55" name="Google Shape;155;p23"/>
          <p:cNvSpPr txBox="1">
            <a:spLocks noGrp="1"/>
          </p:cNvSpPr>
          <p:nvPr>
            <p:ph type="body" idx="1"/>
          </p:nvPr>
        </p:nvSpPr>
        <p:spPr>
          <a:xfrm>
            <a:off x="729450" y="1313525"/>
            <a:ext cx="7688700" cy="362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u="sng">
                <a:solidFill>
                  <a:schemeClr val="hlink"/>
                </a:solidFill>
                <a:hlinkClick r:id="rId3"/>
              </a:rPr>
              <a:t>https://arxiv.org/pdf/1609.06647v1.pdf</a:t>
            </a:r>
            <a:endParaRPr sz="1200" b="1" u="sng">
              <a:solidFill>
                <a:schemeClr val="hlink"/>
              </a:solidFill>
            </a:endParaRPr>
          </a:p>
          <a:p>
            <a:pPr marL="0" lvl="0" indent="0" algn="l" rtl="0">
              <a:lnSpc>
                <a:spcPct val="100000"/>
              </a:lnSpc>
              <a:spcBef>
                <a:spcPts val="0"/>
              </a:spcBef>
              <a:spcAft>
                <a:spcPts val="0"/>
              </a:spcAft>
              <a:buNone/>
            </a:pPr>
            <a:r>
              <a:rPr lang="en" sz="1200" b="1">
                <a:solidFill>
                  <a:srgbClr val="000000"/>
                </a:solidFill>
              </a:rPr>
              <a:t> </a:t>
            </a:r>
            <a:endParaRPr sz="1200" b="1">
              <a:solidFill>
                <a:srgbClr val="000000"/>
              </a:solidFill>
            </a:endParaRPr>
          </a:p>
          <a:p>
            <a:pPr marL="0" lvl="0" indent="0" algn="l" rtl="0">
              <a:lnSpc>
                <a:spcPct val="100000"/>
              </a:lnSpc>
              <a:spcBef>
                <a:spcPts val="0"/>
              </a:spcBef>
              <a:spcAft>
                <a:spcPts val="0"/>
              </a:spcAft>
              <a:buNone/>
            </a:pPr>
            <a:r>
              <a:rPr lang="en" sz="1200" b="1" u="sng">
                <a:solidFill>
                  <a:schemeClr val="hlink"/>
                </a:solidFill>
                <a:hlinkClick r:id="rId4"/>
              </a:rPr>
              <a:t>https://ieeexplore.ieee.org/abstract/document/8990998</a:t>
            </a:r>
            <a:endParaRPr sz="1200" b="1" u="sng">
              <a:solidFill>
                <a:schemeClr val="hlink"/>
              </a:solidFill>
            </a:endParaRPr>
          </a:p>
          <a:p>
            <a:pPr marL="0" lvl="0" indent="0" algn="l" rtl="0">
              <a:lnSpc>
                <a:spcPct val="100000"/>
              </a:lnSpc>
              <a:spcBef>
                <a:spcPts val="0"/>
              </a:spcBef>
              <a:spcAft>
                <a:spcPts val="0"/>
              </a:spcAft>
              <a:buNone/>
            </a:pPr>
            <a:r>
              <a:rPr lang="en" sz="1200" b="1">
                <a:solidFill>
                  <a:srgbClr val="000000"/>
                </a:solidFill>
              </a:rPr>
              <a:t> </a:t>
            </a:r>
            <a:endParaRPr sz="1200" b="1">
              <a:solidFill>
                <a:srgbClr val="000000"/>
              </a:solidFill>
            </a:endParaRPr>
          </a:p>
          <a:p>
            <a:pPr marL="0" lvl="0" indent="0" algn="l" rtl="0">
              <a:lnSpc>
                <a:spcPct val="100000"/>
              </a:lnSpc>
              <a:spcBef>
                <a:spcPts val="0"/>
              </a:spcBef>
              <a:spcAft>
                <a:spcPts val="0"/>
              </a:spcAft>
              <a:buNone/>
            </a:pPr>
            <a:r>
              <a:rPr lang="en" sz="1200" b="1" u="sng">
                <a:solidFill>
                  <a:schemeClr val="hlink"/>
                </a:solidFill>
                <a:hlinkClick r:id="rId5"/>
              </a:rPr>
              <a:t>https://papers.nips.cc/paper/2019/file/680390c55bbd9ce416d1d69a9ab4760d-Paper.pdf</a:t>
            </a:r>
            <a:endParaRPr sz="1200" b="1" u="sng">
              <a:solidFill>
                <a:schemeClr val="hlink"/>
              </a:solidFill>
            </a:endParaRPr>
          </a:p>
          <a:p>
            <a:pPr marL="0" lvl="0" indent="0" algn="l" rtl="0">
              <a:lnSpc>
                <a:spcPct val="100000"/>
              </a:lnSpc>
              <a:spcBef>
                <a:spcPts val="0"/>
              </a:spcBef>
              <a:spcAft>
                <a:spcPts val="0"/>
              </a:spcAft>
              <a:buNone/>
            </a:pPr>
            <a:endParaRPr sz="1200" b="1" u="sng">
              <a:solidFill>
                <a:schemeClr val="hlink"/>
              </a:solidFill>
            </a:endParaRPr>
          </a:p>
          <a:p>
            <a:pPr marL="0" lvl="0" indent="0" algn="l" rtl="0">
              <a:lnSpc>
                <a:spcPct val="100000"/>
              </a:lnSpc>
              <a:spcBef>
                <a:spcPts val="0"/>
              </a:spcBef>
              <a:spcAft>
                <a:spcPts val="0"/>
              </a:spcAft>
              <a:buNone/>
            </a:pPr>
            <a:r>
              <a:rPr lang="en" sz="1200" b="1" u="sng">
                <a:solidFill>
                  <a:schemeClr val="hlink"/>
                </a:solidFill>
                <a:hlinkClick r:id="rId6"/>
              </a:rPr>
              <a:t>https://cloud.google.com/tpu/docs/inception-v3-advanced</a:t>
            </a:r>
            <a:endParaRPr sz="1400" b="1" u="sng">
              <a:solidFill>
                <a:schemeClr val="hlink"/>
              </a:solidFill>
            </a:endParaRPr>
          </a:p>
          <a:p>
            <a:pPr marL="0" lvl="0" indent="0" algn="l" rtl="0">
              <a:lnSpc>
                <a:spcPct val="100000"/>
              </a:lnSpc>
              <a:spcBef>
                <a:spcPts val="0"/>
              </a:spcBef>
              <a:spcAft>
                <a:spcPts val="0"/>
              </a:spcAft>
              <a:buNone/>
            </a:pPr>
            <a:endParaRPr sz="1200" b="1" u="sng">
              <a:solidFill>
                <a:schemeClr val="hlink"/>
              </a:solidFill>
            </a:endParaRPr>
          </a:p>
          <a:p>
            <a:pPr marL="0" lvl="0" indent="0" algn="l" rtl="0">
              <a:lnSpc>
                <a:spcPct val="100000"/>
              </a:lnSpc>
              <a:spcBef>
                <a:spcPts val="0"/>
              </a:spcBef>
              <a:spcAft>
                <a:spcPts val="0"/>
              </a:spcAft>
              <a:buNone/>
            </a:pPr>
            <a:endParaRPr sz="1200" b="1" u="sng">
              <a:solidFill>
                <a:schemeClr val="hlink"/>
              </a:solidFill>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6CEF-4C7B-455F-BB22-07A4C3D3ABB6}"/>
              </a:ext>
            </a:extLst>
          </p:cNvPr>
          <p:cNvSpPr>
            <a:spLocks noGrp="1"/>
          </p:cNvSpPr>
          <p:nvPr>
            <p:ph type="title"/>
          </p:nvPr>
        </p:nvSpPr>
        <p:spPr>
          <a:xfrm>
            <a:off x="727650" y="606617"/>
            <a:ext cx="7688700" cy="535200"/>
          </a:xfrm>
        </p:spPr>
        <p:txBody>
          <a:bodyPr/>
          <a:lstStyle/>
          <a:p>
            <a:r>
              <a:rPr lang="en-US" dirty="0"/>
              <a:t>Link to Video</a:t>
            </a:r>
          </a:p>
        </p:txBody>
      </p:sp>
      <p:sp>
        <p:nvSpPr>
          <p:cNvPr id="3" name="Text Placeholder 2">
            <a:extLst>
              <a:ext uri="{FF2B5EF4-FFF2-40B4-BE49-F238E27FC236}">
                <a16:creationId xmlns:a16="http://schemas.microsoft.com/office/drawing/2014/main" id="{D1B176FC-27EF-4461-BC5D-D34CEA67D3FD}"/>
              </a:ext>
            </a:extLst>
          </p:cNvPr>
          <p:cNvSpPr>
            <a:spLocks noGrp="1"/>
          </p:cNvSpPr>
          <p:nvPr>
            <p:ph type="body" idx="1"/>
          </p:nvPr>
        </p:nvSpPr>
        <p:spPr/>
        <p:txBody>
          <a:bodyPr/>
          <a:lstStyle/>
          <a:p>
            <a:pPr marL="146050" indent="0">
              <a:buNone/>
            </a:pPr>
            <a:r>
              <a:rPr lang="en-US" dirty="0">
                <a:hlinkClick r:id="rId2"/>
              </a:rPr>
              <a:t>https://drive.google.com/file/d/18hgDMtJQ7QDgjG46FQ_70T27HYJVFS6W/view?usp=sharing</a:t>
            </a:r>
            <a:r>
              <a:rPr lang="en-US" dirty="0"/>
              <a:t> </a:t>
            </a:r>
          </a:p>
        </p:txBody>
      </p:sp>
    </p:spTree>
    <p:extLst>
      <p:ext uri="{BB962C8B-B14F-4D97-AF65-F5344CB8AC3E}">
        <p14:creationId xmlns:p14="http://schemas.microsoft.com/office/powerpoint/2010/main" val="124991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86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93" name="Google Shape;93;p14"/>
          <p:cNvSpPr txBox="1">
            <a:spLocks noGrp="1"/>
          </p:cNvSpPr>
          <p:nvPr>
            <p:ph type="body" idx="1"/>
          </p:nvPr>
        </p:nvSpPr>
        <p:spPr>
          <a:xfrm>
            <a:off x="729450" y="1324275"/>
            <a:ext cx="7688700" cy="3583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Image Captioning can find its use in different scenarios of life, giving a boost to self-driving cars, aiding the blind and cctv camera for scenario detection and also for image search. This requires computer vision and language processing to work together. This can be achieved through utilizing the pretrained CNN models and a language encoder to generate captions for images.</a:t>
            </a:r>
            <a:endParaRPr/>
          </a:p>
          <a:p>
            <a:pPr marL="0" lvl="0" indent="0" algn="l" rtl="0">
              <a:spcBef>
                <a:spcPts val="1200"/>
              </a:spcBef>
              <a:spcAft>
                <a:spcPts val="0"/>
              </a:spcAft>
              <a:buNone/>
            </a:pPr>
            <a:r>
              <a:rPr lang="en"/>
              <a:t>In this paper, a generative model is presented based on a deep recurrent architecture that combines recent advances in computer vision and machine translation and that can be used to generate natural sentences describing an image. The model is trained to maximize the likelihood of the target description sentence given the training image.</a:t>
            </a:r>
            <a:endParaRPr/>
          </a:p>
          <a:p>
            <a:pPr marL="0" lvl="0" indent="0" algn="l" rtl="0">
              <a:spcBef>
                <a:spcPts val="12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597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SOLUTION</a:t>
            </a:r>
            <a:endParaRPr/>
          </a:p>
        </p:txBody>
      </p:sp>
      <p:sp>
        <p:nvSpPr>
          <p:cNvPr id="99" name="Google Shape;99;p15"/>
          <p:cNvSpPr txBox="1">
            <a:spLocks noGrp="1"/>
          </p:cNvSpPr>
          <p:nvPr>
            <p:ph type="body" idx="1"/>
          </p:nvPr>
        </p:nvSpPr>
        <p:spPr>
          <a:xfrm>
            <a:off x="729450" y="1292000"/>
            <a:ext cx="7688700" cy="3615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00" b="1"/>
              <a:t>To create an end-to-end system for the Neural Image Captioning problem. We use a pretrained CNN model (Inception v3) which is already pretrained on the ImageNet dataset. Using transfer learning, we use the last hidden layer for the input to the RNN model to decode and generate sentences.</a:t>
            </a:r>
            <a:endParaRPr sz="1200" b="1"/>
          </a:p>
          <a:p>
            <a:pPr marL="0" lvl="0" indent="0" algn="l" rtl="0">
              <a:spcBef>
                <a:spcPts val="1200"/>
              </a:spcBef>
              <a:spcAft>
                <a:spcPts val="0"/>
              </a:spcAft>
              <a:buNone/>
            </a:pPr>
            <a:r>
              <a:rPr lang="en" sz="1600" b="1">
                <a:solidFill>
                  <a:srgbClr val="000000"/>
                </a:solidFill>
              </a:rPr>
              <a:t>DATASET USED:</a:t>
            </a:r>
            <a:endParaRPr sz="1600" b="1">
              <a:solidFill>
                <a:srgbClr val="000000"/>
              </a:solidFill>
            </a:endParaRPr>
          </a:p>
          <a:p>
            <a:pPr marL="0" lvl="0" indent="0" algn="l" rtl="0">
              <a:spcBef>
                <a:spcPts val="1600"/>
              </a:spcBef>
              <a:spcAft>
                <a:spcPts val="0"/>
              </a:spcAft>
              <a:buNone/>
            </a:pPr>
            <a:r>
              <a:rPr lang="en" sz="1200" b="1"/>
              <a:t>We use the Flicker8k Dataset for the implementation. </a:t>
            </a:r>
            <a:endParaRPr sz="1200" b="1"/>
          </a:p>
          <a:p>
            <a:pPr marL="457200" lvl="0" indent="-304800" algn="l" rtl="0">
              <a:spcBef>
                <a:spcPts val="0"/>
              </a:spcBef>
              <a:spcAft>
                <a:spcPts val="0"/>
              </a:spcAft>
              <a:buSzPts val="1200"/>
              <a:buChar char="●"/>
            </a:pPr>
            <a:r>
              <a:rPr lang="en" sz="1200" b="1"/>
              <a:t>Flickr8k_Dataset.zip</a:t>
            </a:r>
            <a:endParaRPr sz="1200" b="1"/>
          </a:p>
          <a:p>
            <a:pPr marL="914400" lvl="0" indent="0" algn="l" rtl="0">
              <a:spcBef>
                <a:spcPts val="0"/>
              </a:spcBef>
              <a:spcAft>
                <a:spcPts val="0"/>
              </a:spcAft>
              <a:buNone/>
            </a:pPr>
            <a:r>
              <a:rPr lang="en" sz="1200" b="1"/>
              <a:t>Contains 8000 images. These images are bifurcated as follows:</a:t>
            </a:r>
            <a:endParaRPr sz="1200" b="1"/>
          </a:p>
          <a:p>
            <a:pPr marL="914400" lvl="0" indent="0" algn="l" rtl="0">
              <a:spcBef>
                <a:spcPts val="0"/>
              </a:spcBef>
              <a:spcAft>
                <a:spcPts val="0"/>
              </a:spcAft>
              <a:buNone/>
            </a:pPr>
            <a:r>
              <a:rPr lang="en" sz="1200" b="1"/>
              <a:t>Training Set – 6000 images</a:t>
            </a:r>
            <a:endParaRPr sz="1200" b="1"/>
          </a:p>
          <a:p>
            <a:pPr marL="914400" lvl="0" indent="0" algn="l" rtl="0">
              <a:spcBef>
                <a:spcPts val="0"/>
              </a:spcBef>
              <a:spcAft>
                <a:spcPts val="0"/>
              </a:spcAft>
              <a:buNone/>
            </a:pPr>
            <a:r>
              <a:rPr lang="en" sz="1200" b="1"/>
              <a:t>Dev Set – 1000 images</a:t>
            </a:r>
            <a:endParaRPr sz="1200" b="1"/>
          </a:p>
          <a:p>
            <a:pPr marL="914400" lvl="0" indent="0" algn="l" rtl="0">
              <a:spcBef>
                <a:spcPts val="0"/>
              </a:spcBef>
              <a:spcAft>
                <a:spcPts val="0"/>
              </a:spcAft>
              <a:buNone/>
            </a:pPr>
            <a:r>
              <a:rPr lang="en" sz="1200" b="1"/>
              <a:t>Test Set – 1000 images</a:t>
            </a:r>
            <a:endParaRPr sz="1200" b="1"/>
          </a:p>
          <a:p>
            <a:pPr marL="457200" lvl="0" indent="-304800" algn="l" rtl="0">
              <a:spcBef>
                <a:spcPts val="0"/>
              </a:spcBef>
              <a:spcAft>
                <a:spcPts val="0"/>
              </a:spcAft>
              <a:buSzPts val="1200"/>
              <a:buChar char="●"/>
            </a:pPr>
            <a:r>
              <a:rPr lang="en" sz="1200" b="1"/>
              <a:t> Flicker8k_text.zip</a:t>
            </a:r>
            <a:endParaRPr sz="1200" b="1"/>
          </a:p>
          <a:p>
            <a:pPr marL="914400" lvl="0" indent="0" algn="l" rtl="0">
              <a:spcBef>
                <a:spcPts val="0"/>
              </a:spcBef>
              <a:spcAft>
                <a:spcPts val="0"/>
              </a:spcAft>
              <a:buNone/>
            </a:pPr>
            <a:r>
              <a:rPr lang="en" sz="1200" b="1"/>
              <a:t>Contains 8 files from which the most important file is “Flickr8k.token.txt”.</a:t>
            </a:r>
            <a:endParaRPr sz="1200" b="1"/>
          </a:p>
          <a:p>
            <a:pPr marL="914400" lvl="0" indent="0" algn="l" rtl="0">
              <a:spcBef>
                <a:spcPts val="0"/>
              </a:spcBef>
              <a:spcAft>
                <a:spcPts val="0"/>
              </a:spcAft>
              <a:buNone/>
            </a:pPr>
            <a:r>
              <a:rPr lang="en" sz="1200" b="1"/>
              <a:t>The file contains the name of each image along with its 5 captions.</a:t>
            </a:r>
            <a:endParaRPr sz="1200" b="1"/>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597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DETAILS</a:t>
            </a:r>
            <a:endParaRPr/>
          </a:p>
        </p:txBody>
      </p:sp>
      <p:sp>
        <p:nvSpPr>
          <p:cNvPr id="105" name="Google Shape;105;p16"/>
          <p:cNvSpPr txBox="1">
            <a:spLocks noGrp="1"/>
          </p:cNvSpPr>
          <p:nvPr>
            <p:ph type="body" idx="1"/>
          </p:nvPr>
        </p:nvSpPr>
        <p:spPr>
          <a:xfrm>
            <a:off x="729450" y="1356575"/>
            <a:ext cx="7688700" cy="36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rPr>
              <a:t>Data Preprocessing:</a:t>
            </a:r>
            <a:endParaRPr sz="1600" b="1">
              <a:solidFill>
                <a:srgbClr val="000000"/>
              </a:solidFill>
            </a:endParaRPr>
          </a:p>
          <a:p>
            <a:pPr marL="0" lvl="0" indent="0" algn="l" rtl="0">
              <a:spcBef>
                <a:spcPts val="1600"/>
              </a:spcBef>
              <a:spcAft>
                <a:spcPts val="0"/>
              </a:spcAft>
              <a:buNone/>
            </a:pPr>
            <a:r>
              <a:rPr lang="en" sz="1200" b="1"/>
              <a:t>Data Cleaning: Lowercase All words, removed Punctuations and special token and words with numbers.</a:t>
            </a:r>
            <a:endParaRPr sz="1200" b="1"/>
          </a:p>
          <a:p>
            <a:pPr marL="0" lvl="0" indent="0" algn="l" rtl="0">
              <a:spcBef>
                <a:spcPts val="1600"/>
              </a:spcBef>
              <a:spcAft>
                <a:spcPts val="0"/>
              </a:spcAft>
              <a:buNone/>
            </a:pPr>
            <a:r>
              <a:rPr lang="en" sz="1200" b="1"/>
              <a:t>Creating a Vocabulary: In this, all the unique words from data file is used to create a vocabulary file.</a:t>
            </a:r>
            <a:endParaRPr sz="1200" b="1"/>
          </a:p>
          <a:p>
            <a:pPr marL="0" lvl="0" indent="0" algn="l" rtl="0">
              <a:spcBef>
                <a:spcPts val="1600"/>
              </a:spcBef>
              <a:spcAft>
                <a:spcPts val="0"/>
              </a:spcAft>
              <a:buNone/>
            </a:pPr>
            <a:r>
              <a:rPr lang="en" sz="1200" b="1"/>
              <a:t>Wrap Descriptions in tokens: We add the words startseq and endseq to the start and end of the caption from the file descriptions.txt.</a:t>
            </a:r>
            <a:endParaRPr sz="1200" b="1"/>
          </a:p>
          <a:p>
            <a:pPr marL="0" lvl="0" indent="0" algn="l" rtl="0">
              <a:spcBef>
                <a:spcPts val="1600"/>
              </a:spcBef>
              <a:spcAft>
                <a:spcPts val="0"/>
              </a:spcAft>
              <a:buNone/>
            </a:pPr>
            <a:r>
              <a:rPr lang="en" sz="1200" b="1"/>
              <a:t>Caption data-preprocessing: We create indexes for each unique word in the vocabulary. We then convert each caption into a list of tokens</a:t>
            </a:r>
            <a:endParaRPr sz="1200" b="1"/>
          </a:p>
          <a:p>
            <a:pPr marL="0" lvl="0" indent="0" algn="l" rtl="0">
              <a:spcBef>
                <a:spcPts val="1600"/>
              </a:spcBef>
              <a:spcAft>
                <a:spcPts val="0"/>
              </a:spcAft>
              <a:buNone/>
            </a:pPr>
            <a:r>
              <a:rPr lang="en" sz="1200" b="1"/>
              <a:t>Image Data-preprocessing: Convert image to (299,299,3) for using it as input for Inception v3.</a:t>
            </a:r>
            <a:endParaRPr sz="1200" b="1"/>
          </a:p>
          <a:p>
            <a:pPr marL="0" lvl="0" indent="0" algn="l" rtl="0">
              <a:spcBef>
                <a:spcPts val="1200"/>
              </a:spcBef>
              <a:spcAft>
                <a:spcPts val="0"/>
              </a:spcAft>
              <a:buNone/>
            </a:pPr>
            <a:r>
              <a:rPr lang="en" sz="1200" b="1"/>
              <a:t>Data generation: We also calculate the maximum length of a caption. The maximum length of a caption is 32. We will then pad the captions in case the length is less than 32, so that all the captions will have equal length.</a:t>
            </a:r>
            <a:endParaRPr sz="1200" b="1"/>
          </a:p>
          <a:p>
            <a:pPr marL="0" lvl="0" indent="0" algn="l" rtl="0">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600" b="1">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597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DETAILS</a:t>
            </a:r>
            <a:endParaRPr/>
          </a:p>
        </p:txBody>
      </p:sp>
      <p:sp>
        <p:nvSpPr>
          <p:cNvPr id="111" name="Google Shape;111;p17"/>
          <p:cNvSpPr txBox="1">
            <a:spLocks noGrp="1"/>
          </p:cNvSpPr>
          <p:nvPr>
            <p:ph type="body" idx="1"/>
          </p:nvPr>
        </p:nvSpPr>
        <p:spPr>
          <a:xfrm>
            <a:off x="729450" y="1356575"/>
            <a:ext cx="7688700" cy="36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00000"/>
                </a:solidFill>
              </a:rPr>
              <a:t>Feature Extraction:</a:t>
            </a:r>
            <a:endParaRPr sz="1600" b="1">
              <a:solidFill>
                <a:srgbClr val="000000"/>
              </a:solidFill>
            </a:endParaRPr>
          </a:p>
          <a:p>
            <a:pPr marL="0" lvl="0" indent="0" algn="l" rtl="0">
              <a:spcBef>
                <a:spcPts val="1600"/>
              </a:spcBef>
              <a:spcAft>
                <a:spcPts val="0"/>
              </a:spcAft>
              <a:buNone/>
            </a:pPr>
            <a:r>
              <a:rPr lang="en" sz="1200" b="1"/>
              <a:t>We will use the Inception v3 model extracting the feature of the images.</a:t>
            </a:r>
            <a:endParaRPr sz="1200" b="1"/>
          </a:p>
          <a:p>
            <a:pPr marL="0" lvl="0" indent="0" algn="l" rtl="0">
              <a:spcBef>
                <a:spcPts val="1600"/>
              </a:spcBef>
              <a:spcAft>
                <a:spcPts val="0"/>
              </a:spcAft>
              <a:buNone/>
            </a:pPr>
            <a:r>
              <a:rPr lang="en" sz="1200" b="1"/>
              <a:t>The model will provide us with a 2048 feature vector for each image.</a:t>
            </a:r>
            <a:endParaRPr sz="1200" b="1"/>
          </a:p>
          <a:p>
            <a:pPr marL="0" lvl="0" indent="0" algn="l" rtl="0">
              <a:spcBef>
                <a:spcPts val="1600"/>
              </a:spcBef>
              <a:spcAft>
                <a:spcPts val="0"/>
              </a:spcAft>
              <a:buNone/>
            </a:pPr>
            <a:r>
              <a:rPr lang="en" sz="1200" b="1"/>
              <a:t>We will store the image file names and the feature vector in a pickle file named “encoded_train_images.pkl”. </a:t>
            </a:r>
            <a:endParaRPr sz="1200" b="1"/>
          </a:p>
          <a:p>
            <a:pPr marL="0" lvl="0" indent="0" algn="l" rtl="0">
              <a:spcBef>
                <a:spcPts val="1200"/>
              </a:spcBef>
              <a:spcAft>
                <a:spcPts val="0"/>
              </a:spcAft>
              <a:buNone/>
            </a:pPr>
            <a:r>
              <a:rPr lang="en" sz="1200" b="1"/>
              <a:t>We will map every word in the vocabulary to a 200 long vector using a pretrained GLOVE model to create an embedding matrix to load into the model before training.</a:t>
            </a:r>
            <a:endParaRPr sz="1200" b="1"/>
          </a:p>
          <a:p>
            <a:pPr marL="0" lvl="0" indent="0" algn="l" rtl="0">
              <a:spcBef>
                <a:spcPts val="1200"/>
              </a:spcBef>
              <a:spcAft>
                <a:spcPts val="0"/>
              </a:spcAft>
              <a:buNone/>
            </a:pPr>
            <a:r>
              <a:rPr lang="en" sz="1200" b="1"/>
              <a:t>Each sequence in the caption will now have 32 by 200 long vector which will then be used with the 2048 length vector of the image.</a:t>
            </a:r>
            <a:endParaRPr sz="1200" b="1"/>
          </a:p>
          <a:p>
            <a:pPr marL="0" lvl="0" indent="0" algn="l" rtl="0">
              <a:spcBef>
                <a:spcPts val="1200"/>
              </a:spcBef>
              <a:spcAft>
                <a:spcPts val="0"/>
              </a:spcAft>
              <a:buNone/>
            </a:pPr>
            <a:endParaRPr sz="1200" b="1">
              <a:solidFill>
                <a:srgbClr val="000000"/>
              </a:solidFill>
            </a:endParaRPr>
          </a:p>
          <a:p>
            <a:pPr marL="0" lvl="0" indent="0" algn="l" rtl="0">
              <a:spcBef>
                <a:spcPts val="16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600" b="1">
              <a:solidFill>
                <a:srgbClr val="000000"/>
              </a:solidFill>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500" y="6084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DETAILS</a:t>
            </a:r>
            <a:endParaRPr/>
          </a:p>
        </p:txBody>
      </p:sp>
      <p:sp>
        <p:nvSpPr>
          <p:cNvPr id="117" name="Google Shape;117;p18"/>
          <p:cNvSpPr txBox="1">
            <a:spLocks noGrp="1"/>
          </p:cNvSpPr>
          <p:nvPr>
            <p:ph type="body" idx="1"/>
          </p:nvPr>
        </p:nvSpPr>
        <p:spPr>
          <a:xfrm>
            <a:off x="729500" y="1331825"/>
            <a:ext cx="3774300" cy="368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rgbClr val="000000"/>
                </a:solidFill>
              </a:rPr>
              <a:t>MODEL BUILD &amp; TRAINING:</a:t>
            </a:r>
            <a:endParaRPr sz="1600" b="1">
              <a:solidFill>
                <a:srgbClr val="000000"/>
              </a:solidFill>
            </a:endParaRPr>
          </a:p>
          <a:p>
            <a:pPr marL="0" lvl="0" indent="0" algn="l" rtl="0">
              <a:lnSpc>
                <a:spcPct val="100000"/>
              </a:lnSpc>
              <a:spcBef>
                <a:spcPts val="0"/>
              </a:spcBef>
              <a:spcAft>
                <a:spcPts val="0"/>
              </a:spcAft>
              <a:buNone/>
            </a:pPr>
            <a:endParaRPr sz="1600" b="1">
              <a:solidFill>
                <a:srgbClr val="000000"/>
              </a:solidFill>
            </a:endParaRPr>
          </a:p>
          <a:p>
            <a:pPr marL="0" lvl="0" indent="0" algn="l" rtl="0">
              <a:lnSpc>
                <a:spcPct val="100000"/>
              </a:lnSpc>
              <a:spcBef>
                <a:spcPts val="0"/>
              </a:spcBef>
              <a:spcAft>
                <a:spcPts val="0"/>
              </a:spcAft>
              <a:buNone/>
            </a:pPr>
            <a:r>
              <a:rPr lang="en" sz="1200" b="1"/>
              <a:t>We use the following parameters for the model:</a:t>
            </a:r>
            <a:endParaRPr sz="1200" b="1"/>
          </a:p>
          <a:p>
            <a:pPr marL="0" lvl="0" indent="0" algn="l" rtl="0">
              <a:lnSpc>
                <a:spcPct val="100000"/>
              </a:lnSpc>
              <a:spcBef>
                <a:spcPts val="0"/>
              </a:spcBef>
              <a:spcAft>
                <a:spcPts val="0"/>
              </a:spcAft>
              <a:buNone/>
            </a:pPr>
            <a:endParaRPr sz="1200" b="1"/>
          </a:p>
          <a:p>
            <a:pPr marL="0" lvl="0" indent="0" algn="l" rtl="0">
              <a:lnSpc>
                <a:spcPct val="100000"/>
              </a:lnSpc>
              <a:spcBef>
                <a:spcPts val="0"/>
              </a:spcBef>
              <a:spcAft>
                <a:spcPts val="0"/>
              </a:spcAft>
              <a:buNone/>
            </a:pPr>
            <a:r>
              <a:rPr lang="en" sz="1200" b="1"/>
              <a:t>Loss = categorical_crossentropy</a:t>
            </a:r>
            <a:endParaRPr sz="1200" b="1"/>
          </a:p>
          <a:p>
            <a:pPr marL="0" lvl="0" indent="0" algn="l" rtl="0">
              <a:lnSpc>
                <a:spcPct val="100000"/>
              </a:lnSpc>
              <a:spcBef>
                <a:spcPts val="0"/>
              </a:spcBef>
              <a:spcAft>
                <a:spcPts val="0"/>
              </a:spcAft>
              <a:buNone/>
            </a:pPr>
            <a:r>
              <a:rPr lang="en" sz="1200" b="1"/>
              <a:t>Optimizer = adam</a:t>
            </a:r>
            <a:endParaRPr sz="1200" b="1"/>
          </a:p>
          <a:p>
            <a:pPr marL="0" lvl="0" indent="0" algn="l" rtl="0">
              <a:lnSpc>
                <a:spcPct val="100000"/>
              </a:lnSpc>
              <a:spcBef>
                <a:spcPts val="0"/>
              </a:spcBef>
              <a:spcAft>
                <a:spcPts val="0"/>
              </a:spcAft>
              <a:buNone/>
            </a:pPr>
            <a:r>
              <a:rPr lang="en" sz="1200" b="1"/>
              <a:t>Epochs = 20</a:t>
            </a:r>
            <a:endParaRPr sz="1200" b="1"/>
          </a:p>
          <a:p>
            <a:pPr marL="0" lvl="0" indent="0" algn="l" rtl="0">
              <a:lnSpc>
                <a:spcPct val="100000"/>
              </a:lnSpc>
              <a:spcBef>
                <a:spcPts val="0"/>
              </a:spcBef>
              <a:spcAft>
                <a:spcPts val="0"/>
              </a:spcAft>
              <a:buNone/>
            </a:pPr>
            <a:r>
              <a:rPr lang="en" sz="1200" b="1"/>
              <a:t>Number of pics per bath = 3</a:t>
            </a:r>
            <a:endParaRPr sz="1200" b="1"/>
          </a:p>
          <a:p>
            <a:pPr marL="0" lvl="0" indent="0" algn="l" rtl="0">
              <a:lnSpc>
                <a:spcPct val="100000"/>
              </a:lnSpc>
              <a:spcBef>
                <a:spcPts val="0"/>
              </a:spcBef>
              <a:spcAft>
                <a:spcPts val="0"/>
              </a:spcAft>
              <a:buNone/>
            </a:pPr>
            <a:r>
              <a:rPr lang="en" sz="1200" b="1"/>
              <a:t>Steps: len(training_descriptions)//number_pics_per_bath</a:t>
            </a:r>
            <a:endParaRPr sz="1200" b="1"/>
          </a:p>
          <a:p>
            <a:pPr marL="0" lvl="0" indent="0" algn="l" rtl="0">
              <a:lnSpc>
                <a:spcPct val="100000"/>
              </a:lnSpc>
              <a:spcBef>
                <a:spcPts val="0"/>
              </a:spcBef>
              <a:spcAft>
                <a:spcPts val="0"/>
              </a:spcAft>
              <a:buNone/>
            </a:pPr>
            <a:endParaRPr sz="1200" b="1"/>
          </a:p>
          <a:p>
            <a:pPr marL="0" lvl="0" indent="0" algn="l" rtl="0">
              <a:lnSpc>
                <a:spcPct val="100000"/>
              </a:lnSpc>
              <a:spcBef>
                <a:spcPts val="0"/>
              </a:spcBef>
              <a:spcAft>
                <a:spcPts val="0"/>
              </a:spcAft>
              <a:buNone/>
            </a:pPr>
            <a:r>
              <a:rPr lang="en" sz="1200" b="1"/>
              <a:t>Hyper-parameter tuning after 20 epochs:</a:t>
            </a:r>
            <a:endParaRPr sz="1200" b="1"/>
          </a:p>
          <a:p>
            <a:pPr marL="0" lvl="0" indent="0" algn="l" rtl="0">
              <a:lnSpc>
                <a:spcPct val="100000"/>
              </a:lnSpc>
              <a:spcBef>
                <a:spcPts val="0"/>
              </a:spcBef>
              <a:spcAft>
                <a:spcPts val="0"/>
              </a:spcAft>
              <a:buNone/>
            </a:pPr>
            <a:endParaRPr sz="1200" b="1"/>
          </a:p>
          <a:p>
            <a:pPr marL="0" lvl="0" indent="0" algn="l" rtl="0">
              <a:lnSpc>
                <a:spcPct val="100000"/>
              </a:lnSpc>
              <a:spcBef>
                <a:spcPts val="0"/>
              </a:spcBef>
              <a:spcAft>
                <a:spcPts val="0"/>
              </a:spcAft>
              <a:buNone/>
            </a:pPr>
            <a:r>
              <a:rPr lang="en" sz="1200" b="1"/>
              <a:t>Learning rate = 0.0001</a:t>
            </a:r>
            <a:endParaRPr sz="1200" b="1"/>
          </a:p>
          <a:p>
            <a:pPr marL="0" lvl="0" indent="0" algn="l" rtl="0">
              <a:lnSpc>
                <a:spcPct val="100000"/>
              </a:lnSpc>
              <a:spcBef>
                <a:spcPts val="0"/>
              </a:spcBef>
              <a:spcAft>
                <a:spcPts val="0"/>
              </a:spcAft>
              <a:buNone/>
            </a:pPr>
            <a:r>
              <a:rPr lang="en" sz="1200" b="1"/>
              <a:t>Epoch = 10</a:t>
            </a:r>
            <a:endParaRPr sz="1200" b="1"/>
          </a:p>
          <a:p>
            <a:pPr marL="0" lvl="0" indent="0" algn="l" rtl="0">
              <a:lnSpc>
                <a:spcPct val="100000"/>
              </a:lnSpc>
              <a:spcBef>
                <a:spcPts val="0"/>
              </a:spcBef>
              <a:spcAft>
                <a:spcPts val="0"/>
              </a:spcAft>
              <a:buNone/>
            </a:pPr>
            <a:r>
              <a:rPr lang="en" sz="1200" b="1"/>
              <a:t>Number of pics per bath = 3</a:t>
            </a:r>
            <a:endParaRPr sz="1200" b="1"/>
          </a:p>
          <a:p>
            <a:pPr marL="0" lvl="0" indent="0" algn="l" rtl="0">
              <a:lnSpc>
                <a:spcPct val="100000"/>
              </a:lnSpc>
              <a:spcBef>
                <a:spcPts val="0"/>
              </a:spcBef>
              <a:spcAft>
                <a:spcPts val="0"/>
              </a:spcAft>
              <a:buNone/>
            </a:pPr>
            <a:r>
              <a:rPr lang="en" sz="1200" b="1"/>
              <a:t>Steps: len(training_descriptions)//number_pics_per_bath</a:t>
            </a:r>
            <a:endParaRPr sz="1200" b="1"/>
          </a:p>
          <a:p>
            <a:pPr marL="914400" lvl="0" indent="0" algn="l" rtl="0">
              <a:spcBef>
                <a:spcPts val="1200"/>
              </a:spcBef>
              <a:spcAft>
                <a:spcPts val="0"/>
              </a:spcAft>
              <a:buNone/>
            </a:pPr>
            <a:r>
              <a:rPr lang="en" sz="1400" b="1" u="sng">
                <a:solidFill>
                  <a:srgbClr val="000000"/>
                </a:solidFill>
                <a:latin typeface="Arial"/>
                <a:ea typeface="Arial"/>
                <a:cs typeface="Arial"/>
                <a:sym typeface="Arial"/>
              </a:rPr>
              <a:t> </a:t>
            </a:r>
            <a:endParaRPr sz="1400" b="1" u="sng">
              <a:solidFill>
                <a:srgbClr val="000000"/>
              </a:solidFill>
              <a:latin typeface="Arial"/>
              <a:ea typeface="Arial"/>
              <a:cs typeface="Arial"/>
              <a:sym typeface="Arial"/>
            </a:endParaRPr>
          </a:p>
          <a:p>
            <a:pPr marL="0" lvl="0" indent="0" algn="l" rtl="0">
              <a:spcBef>
                <a:spcPts val="1200"/>
              </a:spcBef>
              <a:spcAft>
                <a:spcPts val="1600"/>
              </a:spcAft>
              <a:buNone/>
            </a:pPr>
            <a:endParaRPr/>
          </a:p>
        </p:txBody>
      </p:sp>
      <p:sp>
        <p:nvSpPr>
          <p:cNvPr id="118" name="Google Shape;118;p18"/>
          <p:cNvSpPr txBox="1">
            <a:spLocks noGrp="1"/>
          </p:cNvSpPr>
          <p:nvPr>
            <p:ph type="body" idx="2"/>
          </p:nvPr>
        </p:nvSpPr>
        <p:spPr>
          <a:xfrm>
            <a:off x="4643600" y="1399600"/>
            <a:ext cx="3774300" cy="359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9" name="Google Shape;119;p18"/>
          <p:cNvPicPr preferRelativeResize="0"/>
          <p:nvPr/>
        </p:nvPicPr>
        <p:blipFill>
          <a:blip r:embed="rId3">
            <a:alphaModFix/>
          </a:blip>
          <a:stretch>
            <a:fillRect/>
          </a:stretch>
        </p:blipFill>
        <p:spPr>
          <a:xfrm>
            <a:off x="4643600" y="1331825"/>
            <a:ext cx="3774300" cy="3594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500" y="6084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 DETAILS</a:t>
            </a:r>
            <a:endParaRPr/>
          </a:p>
        </p:txBody>
      </p:sp>
      <p:sp>
        <p:nvSpPr>
          <p:cNvPr id="125" name="Google Shape;125;p19"/>
          <p:cNvSpPr txBox="1">
            <a:spLocks noGrp="1"/>
          </p:cNvSpPr>
          <p:nvPr>
            <p:ph type="body" idx="1"/>
          </p:nvPr>
        </p:nvSpPr>
        <p:spPr>
          <a:xfrm>
            <a:off x="729325" y="1313525"/>
            <a:ext cx="3585600" cy="3680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rgbClr val="000000"/>
                </a:solidFill>
              </a:rPr>
              <a:t>MODEL PREDICTIONS:</a:t>
            </a:r>
            <a:endParaRPr sz="1200" b="1">
              <a:solidFill>
                <a:srgbClr val="000000"/>
              </a:solidFill>
            </a:endParaRPr>
          </a:p>
          <a:p>
            <a:pPr marL="0" lvl="0" indent="0" algn="l" rtl="0">
              <a:spcBef>
                <a:spcPts val="1200"/>
              </a:spcBef>
              <a:spcAft>
                <a:spcPts val="0"/>
              </a:spcAft>
              <a:buNone/>
            </a:pPr>
            <a:r>
              <a:rPr lang="en" sz="1200" b="1"/>
              <a:t>During prediction, the model takes the image vector and the partial caption, the as input and predicts a word, next in the sequence of partial of caption. </a:t>
            </a:r>
            <a:endParaRPr sz="1200" b="1"/>
          </a:p>
          <a:p>
            <a:pPr marL="0" lvl="0" indent="0" algn="l" rtl="0">
              <a:spcBef>
                <a:spcPts val="1200"/>
              </a:spcBef>
              <a:spcAft>
                <a:spcPts val="0"/>
              </a:spcAft>
              <a:buNone/>
            </a:pPr>
            <a:r>
              <a:rPr lang="en" sz="1200" b="1"/>
              <a:t>The next word prediction is done greedily, selecting the maximum probability given the feature vector and partial caption.</a:t>
            </a:r>
            <a:endParaRPr sz="1200" b="1"/>
          </a:p>
          <a:p>
            <a:pPr marL="0" lvl="0" indent="0" algn="l" rtl="0">
              <a:spcBef>
                <a:spcPts val="1200"/>
              </a:spcBef>
              <a:spcAft>
                <a:spcPts val="0"/>
              </a:spcAft>
              <a:buNone/>
            </a:pPr>
            <a:r>
              <a:rPr lang="en" sz="1200" b="1"/>
              <a:t> This is also called maximum likelihood estimation, and this is done until the model generates a vector of size 12 or when the model comes across an endseq token.</a:t>
            </a:r>
            <a:endParaRPr sz="1200" b="1"/>
          </a:p>
          <a:p>
            <a:pPr marL="0" lvl="0" indent="0" algn="l" rtl="0">
              <a:spcBef>
                <a:spcPts val="1200"/>
              </a:spcBef>
              <a:spcAft>
                <a:spcPts val="1600"/>
              </a:spcAft>
              <a:buNone/>
            </a:pPr>
            <a:endParaRPr sz="1600" b="1">
              <a:solidFill>
                <a:srgbClr val="000000"/>
              </a:solidFill>
            </a:endParaRPr>
          </a:p>
        </p:txBody>
      </p:sp>
      <p:pic>
        <p:nvPicPr>
          <p:cNvPr id="126" name="Google Shape;126;p19"/>
          <p:cNvPicPr preferRelativeResize="0"/>
          <p:nvPr/>
        </p:nvPicPr>
        <p:blipFill>
          <a:blip r:embed="rId3">
            <a:alphaModFix/>
          </a:blip>
          <a:stretch>
            <a:fillRect/>
          </a:stretch>
        </p:blipFill>
        <p:spPr>
          <a:xfrm>
            <a:off x="4314925" y="1894575"/>
            <a:ext cx="4553750" cy="223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500" y="6084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AND DISCUSSION</a:t>
            </a:r>
            <a:endParaRPr/>
          </a:p>
        </p:txBody>
      </p:sp>
      <p:sp>
        <p:nvSpPr>
          <p:cNvPr id="132" name="Google Shape;132;p20"/>
          <p:cNvSpPr txBox="1">
            <a:spLocks noGrp="1"/>
          </p:cNvSpPr>
          <p:nvPr>
            <p:ph type="body" idx="1"/>
          </p:nvPr>
        </p:nvSpPr>
        <p:spPr>
          <a:xfrm>
            <a:off x="729500" y="1331825"/>
            <a:ext cx="3774300" cy="3680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00" b="1"/>
              <a:t>After training the model, we get the below loss for each epoch. </a:t>
            </a:r>
            <a:endParaRPr sz="1200" b="1"/>
          </a:p>
          <a:p>
            <a:pPr marL="0" lvl="0" indent="0" algn="l" rtl="0">
              <a:spcBef>
                <a:spcPts val="1200"/>
              </a:spcBef>
              <a:spcAft>
                <a:spcPts val="0"/>
              </a:spcAft>
              <a:buNone/>
            </a:pPr>
            <a:r>
              <a:rPr lang="en" sz="1200" b="1"/>
              <a:t>We see that at epoch 20, there is sudden drop in the loss, this is because we changed the hyper-parameters after 20 epochs. </a:t>
            </a:r>
            <a:endParaRPr sz="1200" b="1"/>
          </a:p>
          <a:p>
            <a:pPr marL="0" lvl="0" indent="0" algn="l" rtl="0">
              <a:spcBef>
                <a:spcPts val="1200"/>
              </a:spcBef>
              <a:spcAft>
                <a:spcPts val="0"/>
              </a:spcAft>
              <a:buNone/>
            </a:pPr>
            <a:r>
              <a:rPr lang="en" sz="1200" b="1"/>
              <a:t>We lowered the learning rate and increased the batch size which led to a decrease in the loss at the 20</a:t>
            </a:r>
            <a:r>
              <a:rPr lang="en" sz="1200" b="1" baseline="30000"/>
              <a:t>th</a:t>
            </a:r>
            <a:r>
              <a:rPr lang="en" sz="1200" b="1"/>
              <a:t> epoch.</a:t>
            </a:r>
            <a:endParaRPr sz="1200" b="1"/>
          </a:p>
          <a:p>
            <a:pPr marL="0" lvl="0" indent="0" algn="l" rtl="0">
              <a:lnSpc>
                <a:spcPct val="100000"/>
              </a:lnSpc>
              <a:spcBef>
                <a:spcPts val="1200"/>
              </a:spcBef>
              <a:spcAft>
                <a:spcPts val="0"/>
              </a:spcAft>
              <a:buNone/>
            </a:pPr>
            <a:endParaRPr sz="1200" b="1"/>
          </a:p>
          <a:p>
            <a:pPr marL="914400" lvl="0" indent="0" algn="l" rtl="0">
              <a:spcBef>
                <a:spcPts val="1200"/>
              </a:spcBef>
              <a:spcAft>
                <a:spcPts val="0"/>
              </a:spcAft>
              <a:buNone/>
            </a:pPr>
            <a:r>
              <a:rPr lang="en" sz="1400" b="1" u="sng">
                <a:solidFill>
                  <a:srgbClr val="000000"/>
                </a:solidFill>
                <a:latin typeface="Arial"/>
                <a:ea typeface="Arial"/>
                <a:cs typeface="Arial"/>
                <a:sym typeface="Arial"/>
              </a:rPr>
              <a:t> </a:t>
            </a:r>
            <a:endParaRPr sz="1400" b="1" u="sng">
              <a:solidFill>
                <a:srgbClr val="000000"/>
              </a:solidFill>
              <a:latin typeface="Arial"/>
              <a:ea typeface="Arial"/>
              <a:cs typeface="Arial"/>
              <a:sym typeface="Arial"/>
            </a:endParaRPr>
          </a:p>
          <a:p>
            <a:pPr marL="0" lvl="0" indent="0" algn="l" rtl="0">
              <a:spcBef>
                <a:spcPts val="1200"/>
              </a:spcBef>
              <a:spcAft>
                <a:spcPts val="1600"/>
              </a:spcAft>
              <a:buNone/>
            </a:pPr>
            <a:endParaRPr/>
          </a:p>
        </p:txBody>
      </p:sp>
      <p:sp>
        <p:nvSpPr>
          <p:cNvPr id="133" name="Google Shape;133;p20"/>
          <p:cNvSpPr txBox="1">
            <a:spLocks noGrp="1"/>
          </p:cNvSpPr>
          <p:nvPr>
            <p:ph type="body" idx="2"/>
          </p:nvPr>
        </p:nvSpPr>
        <p:spPr>
          <a:xfrm>
            <a:off x="4643600" y="1399600"/>
            <a:ext cx="3774300" cy="359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4" name="Google Shape;134;p20"/>
          <p:cNvPicPr preferRelativeResize="0"/>
          <p:nvPr/>
        </p:nvPicPr>
        <p:blipFill>
          <a:blip r:embed="rId3">
            <a:alphaModFix/>
          </a:blip>
          <a:stretch>
            <a:fillRect/>
          </a:stretch>
        </p:blipFill>
        <p:spPr>
          <a:xfrm>
            <a:off x="4643600" y="1399600"/>
            <a:ext cx="3774300" cy="359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500" y="6084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AND DISCUSSION</a:t>
            </a:r>
            <a:endParaRPr/>
          </a:p>
        </p:txBody>
      </p:sp>
      <p:sp>
        <p:nvSpPr>
          <p:cNvPr id="140" name="Google Shape;140;p21"/>
          <p:cNvSpPr txBox="1">
            <a:spLocks noGrp="1"/>
          </p:cNvSpPr>
          <p:nvPr>
            <p:ph type="body" idx="1"/>
          </p:nvPr>
        </p:nvSpPr>
        <p:spPr>
          <a:xfrm>
            <a:off x="729500" y="1331825"/>
            <a:ext cx="3774300" cy="3680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00" b="1"/>
              <a:t>Correct Prediction:</a:t>
            </a:r>
            <a:endParaRPr sz="1200" b="1"/>
          </a:p>
          <a:p>
            <a:pPr marL="0" lvl="0" indent="0" algn="l" rtl="0">
              <a:lnSpc>
                <a:spcPct val="100000"/>
              </a:lnSpc>
              <a:spcBef>
                <a:spcPts val="1200"/>
              </a:spcBef>
              <a:spcAft>
                <a:spcPts val="0"/>
              </a:spcAft>
              <a:buNone/>
            </a:pPr>
            <a:endParaRPr sz="1200" b="1"/>
          </a:p>
          <a:p>
            <a:pPr marL="914400" lvl="0" indent="0" algn="l" rtl="0">
              <a:spcBef>
                <a:spcPts val="1200"/>
              </a:spcBef>
              <a:spcAft>
                <a:spcPts val="0"/>
              </a:spcAft>
              <a:buNone/>
            </a:pPr>
            <a:r>
              <a:rPr lang="en" sz="1400" b="1" u="sng">
                <a:solidFill>
                  <a:srgbClr val="000000"/>
                </a:solidFill>
                <a:latin typeface="Arial"/>
                <a:ea typeface="Arial"/>
                <a:cs typeface="Arial"/>
                <a:sym typeface="Arial"/>
              </a:rPr>
              <a:t> </a:t>
            </a:r>
            <a:endParaRPr sz="1400" b="1" u="sng">
              <a:solidFill>
                <a:srgbClr val="000000"/>
              </a:solidFill>
              <a:latin typeface="Arial"/>
              <a:ea typeface="Arial"/>
              <a:cs typeface="Arial"/>
              <a:sym typeface="Arial"/>
            </a:endParaRPr>
          </a:p>
          <a:p>
            <a:pPr marL="0" lvl="0" indent="0" algn="l" rtl="0">
              <a:spcBef>
                <a:spcPts val="1200"/>
              </a:spcBef>
              <a:spcAft>
                <a:spcPts val="1600"/>
              </a:spcAft>
              <a:buNone/>
            </a:pPr>
            <a:r>
              <a:rPr lang="en"/>
              <a:t>C</a:t>
            </a:r>
            <a:endParaRPr/>
          </a:p>
        </p:txBody>
      </p:sp>
      <p:sp>
        <p:nvSpPr>
          <p:cNvPr id="141" name="Google Shape;141;p21"/>
          <p:cNvSpPr txBox="1">
            <a:spLocks noGrp="1"/>
          </p:cNvSpPr>
          <p:nvPr>
            <p:ph type="body" idx="2"/>
          </p:nvPr>
        </p:nvSpPr>
        <p:spPr>
          <a:xfrm>
            <a:off x="4643600" y="1399600"/>
            <a:ext cx="3774300" cy="359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b="1"/>
              <a:t>Incorrect Prediction:</a:t>
            </a:r>
            <a:endParaRPr sz="1200" b="1"/>
          </a:p>
        </p:txBody>
      </p:sp>
      <p:pic>
        <p:nvPicPr>
          <p:cNvPr id="142" name="Google Shape;142;p21"/>
          <p:cNvPicPr preferRelativeResize="0"/>
          <p:nvPr/>
        </p:nvPicPr>
        <p:blipFill>
          <a:blip r:embed="rId3">
            <a:alphaModFix/>
          </a:blip>
          <a:stretch>
            <a:fillRect/>
          </a:stretch>
        </p:blipFill>
        <p:spPr>
          <a:xfrm>
            <a:off x="4572000" y="1776225"/>
            <a:ext cx="3845900" cy="3149600"/>
          </a:xfrm>
          <a:prstGeom prst="rect">
            <a:avLst/>
          </a:prstGeom>
          <a:noFill/>
          <a:ln>
            <a:noFill/>
          </a:ln>
        </p:spPr>
      </p:pic>
      <p:pic>
        <p:nvPicPr>
          <p:cNvPr id="143" name="Google Shape;143;p21"/>
          <p:cNvPicPr preferRelativeResize="0"/>
          <p:nvPr/>
        </p:nvPicPr>
        <p:blipFill>
          <a:blip r:embed="rId4">
            <a:alphaModFix/>
          </a:blip>
          <a:stretch>
            <a:fillRect/>
          </a:stretch>
        </p:blipFill>
        <p:spPr>
          <a:xfrm>
            <a:off x="802825" y="1776225"/>
            <a:ext cx="3649625" cy="31496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983</Words>
  <Application>Microsoft Office PowerPoint</Application>
  <PresentationFormat>On-screen Show (16:9)</PresentationFormat>
  <Paragraphs>91</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Raleway</vt:lpstr>
      <vt:lpstr>Lato</vt:lpstr>
      <vt:lpstr>Arial</vt:lpstr>
      <vt:lpstr>Times New Roman</vt:lpstr>
      <vt:lpstr>Streamline</vt:lpstr>
      <vt:lpstr>AUTO Image Captioning</vt:lpstr>
      <vt:lpstr>PROBLEM STATEMENT</vt:lpstr>
      <vt:lpstr>PROPOSED SOLUTION</vt:lpstr>
      <vt:lpstr>IMPLEMENTATION DETAILS</vt:lpstr>
      <vt:lpstr>IMPLEMENTATION DETAILS</vt:lpstr>
      <vt:lpstr>IMPLEMENTATION DETAILS</vt:lpstr>
      <vt:lpstr>IMPLEMENTATION DETAILS</vt:lpstr>
      <vt:lpstr>RESULTS AND DISCUSSION</vt:lpstr>
      <vt:lpstr>RESULTS AND DISCUSSION</vt:lpstr>
      <vt:lpstr>CONCLUSION</vt:lpstr>
      <vt:lpstr>REFERENCES</vt:lpstr>
      <vt:lpstr>Link to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Image Captioning</dc:title>
  <cp:lastModifiedBy>Harsh Vora</cp:lastModifiedBy>
  <cp:revision>1</cp:revision>
  <dcterms:modified xsi:type="dcterms:W3CDTF">2020-12-02T04:29:03Z</dcterms:modified>
</cp:coreProperties>
</file>