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handoutMasterIdLst>
    <p:handoutMasterId r:id="rId19"/>
  </p:handoutMasterIdLst>
  <p:sldIdLst>
    <p:sldId id="256" r:id="rId5"/>
    <p:sldId id="257" r:id="rId6"/>
    <p:sldId id="258" r:id="rId7"/>
    <p:sldId id="259" r:id="rId8"/>
    <p:sldId id="260" r:id="rId9"/>
    <p:sldId id="261" r:id="rId10"/>
    <p:sldId id="264" r:id="rId11"/>
    <p:sldId id="265" r:id="rId12"/>
    <p:sldId id="263" r:id="rId13"/>
    <p:sldId id="266" r:id="rId14"/>
    <p:sldId id="267" r:id="rId15"/>
    <p:sldId id="268"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A47ADA-5387-4B98-96E5-48DE590497A6}" v="636" dt="2021-11-21T17:32:09.1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autoAdjust="0"/>
  </p:normalViewPr>
  <p:slideViewPr>
    <p:cSldViewPr snapToGrid="0">
      <p:cViewPr>
        <p:scale>
          <a:sx n="100" d="100"/>
          <a:sy n="100" d="100"/>
        </p:scale>
        <p:origin x="-72" y="-40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E18FA9B-3E06-41AF-BDF7-6710797097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0F9B942-99CF-4AC4-9F77-E625D2C71C6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7E2813-601B-4697-B14D-165027600992}" type="datetimeFigureOut">
              <a:rPr lang="en-US" smtClean="0"/>
              <a:t>11/21/2021</a:t>
            </a:fld>
            <a:endParaRPr lang="en-US"/>
          </a:p>
        </p:txBody>
      </p:sp>
      <p:sp>
        <p:nvSpPr>
          <p:cNvPr id="4" name="Footer Placeholder 3">
            <a:extLst>
              <a:ext uri="{FF2B5EF4-FFF2-40B4-BE49-F238E27FC236}">
                <a16:creationId xmlns:a16="http://schemas.microsoft.com/office/drawing/2014/main" id="{3CAD4C1D-64AA-4DA1-8A75-FCF5ECA4501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D886DA9-2A38-4F39-B33B-4F7B5E4444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775EF03-110B-4710-A708-FEF1927612B9}" type="slidenum">
              <a:rPr lang="en-US" smtClean="0"/>
              <a:t>‹#›</a:t>
            </a:fld>
            <a:endParaRPr lang="en-US"/>
          </a:p>
        </p:txBody>
      </p:sp>
    </p:spTree>
    <p:extLst>
      <p:ext uri="{BB962C8B-B14F-4D97-AF65-F5344CB8AC3E}">
        <p14:creationId xmlns:p14="http://schemas.microsoft.com/office/powerpoint/2010/main" val="1632321404"/>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Property name="color" value="#E71224"/>
    </inkml:brush>
  </inkml:definitions>
  <inkml:trace contextRef="#ctx0" brushRef="#br0">17599 9263 16383 0 0,'-8'0'0'0'0,"6"8"0"0"0,10 2 0 0 0,4 7 0 0 0,7 8 0 0 0,8 7 0 0 0,7-1 0 0 0,-2 8 0 0 0,0 6 0 0 0,3 2 0 0 0,-4 1 0 0 0,-1-8 0 0 0,2-10 0 0 0,12-11 0 0 0,4-9 0 0 0,3-13 0 0 0,7-13 0 0 0,9-12 0 0 0,-7-9 0 0 0,-7 2 0 0 0,-4 0 0 0 0,-3-2 0 0 0,-9-2 0 0 0,-4 5 0 0 0,15-6 0 0 0,22-26 0 0 0,21-10 0 0 0,-4 1 0 0 0,-10 5 0 0 0,-10 8 0 0 0,-9 13 0 0 0,-8 9 0 0 0,-3 3 0 0 0,-4-7 0 0 0,22-19 0 0 0,15-6 0 0 0,-7 2 0 0 0,-8 4 0 0 0,-15 12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Property name="color" value="#E71224"/>
    </inkml:brush>
  </inkml:definitions>
  <inkml:trace contextRef="#ctx0" brushRef="#br0">12277 6429 16383 0 0,'0'0'0'0'0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Property name="color" value="#E71224"/>
    </inkml:brush>
  </inkml:definitions>
  <inkml:trace contextRef="#ctx0" brushRef="#br0">12277 6429 16383 0 0,'7'0'0'0'0,"3"0"0"0"0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Property name="color" value="#E71224"/>
    </inkml:brush>
  </inkml:definitions>
  <inkml:trace contextRef="#ctx0" brushRef="#br0">12303 6533 16383 0 0,'15'0'0'0'0,"5"8"0"0"0,7 2 0 0 0,5 7 0 0 0,6 1 0 0 0,-4 4 0 0 0,0-1 0 0 0,1-4 0 0 0,3 10 0 0 0,2 0 0 0 0,2 3 0 0 0,1 4 0 0 0,1 4 0 0 0,0-5 0 0 0,1-7 0 0 0,-1-9 0 0 0,1-15 0 0 0,-1-15 0 0 0,0-5 0 0 0,0-15 0 0 0,8-1 0 0 0,-5-3 0 0 0,-4-3 0 0 0,-1 6 0 0 0,-7 2 0 0 0,-3 5 0 0 0,1 7 0 0 0,-5 1 0 0 0,0 2 0 0 0,3-2 0 0 0,-4-7 0 0 0,1 2 0 0 0,3-2 0 0 0,4 2 0 0 0,-4-1 0 0 0,0 3 0 0 0,2-2 0 0 0,4-5 0 0 0,2 3 0 0 0,3-1 0 0 0,8 3 0 0 0,-3-2 0 0 0,-3-3 0 0 0,6-5 0 0 0,-5 4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3F8F91-4F38-4A01-947F-C76C21BA8A7A}" type="datetimeFigureOut">
              <a:rPr lang="en-US" smtClean="0"/>
              <a:t>11/21/2021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8CCA95-4F40-4CDD-BF1E-B8C9EB86EE73}" type="slidenum">
              <a:rPr lang="en-US" smtClean="0"/>
              <a:t>‹#›</a:t>
            </a:fld>
            <a:endParaRPr lang="en-US"/>
          </a:p>
        </p:txBody>
      </p:sp>
    </p:spTree>
    <p:extLst>
      <p:ext uri="{BB962C8B-B14F-4D97-AF65-F5344CB8AC3E}">
        <p14:creationId xmlns:p14="http://schemas.microsoft.com/office/powerpoint/2010/main" val="2566295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8CCA95-4F40-4CDD-BF1E-B8C9EB86EE73}" type="slidenum">
              <a:rPr lang="en-US" smtClean="0"/>
              <a:t>1</a:t>
            </a:fld>
            <a:endParaRPr lang="en-US"/>
          </a:p>
        </p:txBody>
      </p:sp>
    </p:spTree>
    <p:extLst>
      <p:ext uri="{BB962C8B-B14F-4D97-AF65-F5344CB8AC3E}">
        <p14:creationId xmlns:p14="http://schemas.microsoft.com/office/powerpoint/2010/main" val="303180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noProof="0"/>
              <a:t>Click to edit Master title style</a:t>
            </a:r>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p:txBody>
          <a:bodyPr/>
          <a:lstStyle/>
          <a:p>
            <a:fld id="{7B7810A5-1A13-4087-8DFA-155E6E5B5D73}" type="datetimeFigureOut">
              <a:rPr lang="en-US" noProof="0" smtClean="0"/>
              <a:t>11/21/2021</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rIns="45720"/>
          <a:lstStyle/>
          <a:p>
            <a:fld id="{600CBFCC-E1FF-473E-BF42-70E7405CF173}" type="slidenum">
              <a:rPr lang="en-US" noProof="0" smtClean="0"/>
              <a:t>‹#›</a:t>
            </a:fld>
            <a:endParaRPr lang="en-US" noProof="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129878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7810A5-1A13-4087-8DFA-155E6E5B5D73}" type="datetimeFigureOut">
              <a:rPr lang="en-US" noProof="0" smtClean="0"/>
              <a:t>11/21/2021</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600CBFCC-E1FF-473E-BF42-70E7405CF173}" type="slidenum">
              <a:rPr lang="en-US" noProof="0" smtClean="0"/>
              <a:t>‹#›</a:t>
            </a:fld>
            <a:endParaRPr lang="en-US" noProof="0"/>
          </a:p>
        </p:txBody>
      </p:sp>
    </p:spTree>
    <p:extLst>
      <p:ext uri="{BB962C8B-B14F-4D97-AF65-F5344CB8AC3E}">
        <p14:creationId xmlns:p14="http://schemas.microsoft.com/office/powerpoint/2010/main" val="61784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hasCustomPrompt="1"/>
          </p:nvPr>
        </p:nvSpPr>
        <p:spPr>
          <a:xfrm>
            <a:off x="2608751" y="970410"/>
            <a:ext cx="6466903" cy="5079534"/>
          </a:xfrm>
        </p:spPr>
        <p:txBody>
          <a:bodyPr vert="eaVert"/>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7B7810A5-1A13-4087-8DFA-155E6E5B5D73}" type="datetimeFigureOut">
              <a:rPr lang="en-US" noProof="0" smtClean="0"/>
              <a:t>11/21/2021</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600CBFCC-E1FF-473E-BF42-70E7405CF173}" type="slidenum">
              <a:rPr lang="en-US" noProof="0" smtClean="0"/>
              <a:t>‹#›</a:t>
            </a:fld>
            <a:endParaRPr lang="en-US" noProof="0"/>
          </a:p>
        </p:txBody>
      </p:sp>
    </p:spTree>
    <p:extLst>
      <p:ext uri="{BB962C8B-B14F-4D97-AF65-F5344CB8AC3E}">
        <p14:creationId xmlns:p14="http://schemas.microsoft.com/office/powerpoint/2010/main" val="1164236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7810A5-1A13-4087-8DFA-155E6E5B5D73}" type="datetimeFigureOut">
              <a:rPr lang="en-US" noProof="0" smtClean="0"/>
              <a:t>11/21/2021</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600CBFCC-E1FF-473E-BF42-70E7405CF173}" type="slidenum">
              <a:rPr lang="en-US" noProof="0" smtClean="0"/>
              <a:t>‹#›</a:t>
            </a:fld>
            <a:endParaRPr lang="en-US" noProof="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572029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hasCustomPrompt="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p:cNvSpPr>
            <a:spLocks noGrp="1"/>
          </p:cNvSpPr>
          <p:nvPr>
            <p:ph type="dt" sz="half" idx="10"/>
          </p:nvPr>
        </p:nvSpPr>
        <p:spPr/>
        <p:txBody>
          <a:bodyPr/>
          <a:lstStyle/>
          <a:p>
            <a:fld id="{7B7810A5-1A13-4087-8DFA-155E6E5B5D73}" type="datetimeFigureOut">
              <a:rPr lang="en-US" noProof="0" smtClean="0"/>
              <a:t>11/21/2021</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600CBFCC-E1FF-473E-BF42-70E7405CF173}" type="slidenum">
              <a:rPr lang="tr-TR" smtClean="0"/>
              <a:t>‹#›</a:t>
            </a:fld>
            <a:endParaRPr lang="tr-TR"/>
          </a:p>
        </p:txBody>
      </p:sp>
    </p:spTree>
    <p:extLst>
      <p:ext uri="{BB962C8B-B14F-4D97-AF65-F5344CB8AC3E}">
        <p14:creationId xmlns:p14="http://schemas.microsoft.com/office/powerpoint/2010/main" val="3636461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7810A5-1A13-4087-8DFA-155E6E5B5D73}" type="datetimeFigureOut">
              <a:rPr lang="en-US" noProof="0" smtClean="0"/>
              <a:t>11/21/2021</a:t>
            </a:fld>
            <a:endParaRPr lang="en-US" noProof="0"/>
          </a:p>
        </p:txBody>
      </p:sp>
      <p:sp>
        <p:nvSpPr>
          <p:cNvPr id="6" name="Footer Placeholder 5"/>
          <p:cNvSpPr>
            <a:spLocks noGrp="1"/>
          </p:cNvSpPr>
          <p:nvPr>
            <p:ph type="ftr" sz="quarter" idx="11"/>
          </p:nvPr>
        </p:nvSpPr>
        <p:spPr/>
        <p:txBody>
          <a:bodyPr/>
          <a:lstStyle/>
          <a:p>
            <a:endParaRPr lang="en-US" noProof="0"/>
          </a:p>
        </p:txBody>
      </p:sp>
      <p:sp>
        <p:nvSpPr>
          <p:cNvPr id="7" name="Slide Number Placeholder 6"/>
          <p:cNvSpPr>
            <a:spLocks noGrp="1"/>
          </p:cNvSpPr>
          <p:nvPr>
            <p:ph type="sldNum" sz="quarter" idx="12"/>
          </p:nvPr>
        </p:nvSpPr>
        <p:spPr/>
        <p:txBody>
          <a:bodyPr/>
          <a:lstStyle/>
          <a:p>
            <a:fld id="{600CBFCC-E1FF-473E-BF42-70E7405CF173}" type="slidenum">
              <a:rPr lang="en-US" noProof="0" smtClean="0"/>
              <a:t>‹#›</a:t>
            </a:fld>
            <a:endParaRPr lang="en-US" noProof="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626050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hasCustomPrompt="1"/>
          </p:nvPr>
        </p:nvSpPr>
        <p:spPr>
          <a:xfrm>
            <a:off x="6666635" y="2851331"/>
            <a:ext cx="3899798" cy="3071434"/>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7B7810A5-1A13-4087-8DFA-155E6E5B5D73}" type="datetimeFigureOut">
              <a:rPr lang="en-US" noProof="0" smtClean="0"/>
              <a:t>11/21/2021</a:t>
            </a:fld>
            <a:endParaRPr lang="en-US" noProof="0"/>
          </a:p>
        </p:txBody>
      </p:sp>
      <p:sp>
        <p:nvSpPr>
          <p:cNvPr id="8" name="Footer Placeholder 7"/>
          <p:cNvSpPr>
            <a:spLocks noGrp="1"/>
          </p:cNvSpPr>
          <p:nvPr>
            <p:ph type="ftr" sz="quarter" idx="11"/>
          </p:nvPr>
        </p:nvSpPr>
        <p:spPr/>
        <p:txBody>
          <a:bodyPr/>
          <a:lstStyle/>
          <a:p>
            <a:endParaRPr lang="en-US" noProof="0"/>
          </a:p>
        </p:txBody>
      </p:sp>
      <p:sp>
        <p:nvSpPr>
          <p:cNvPr id="9" name="Slide Number Placeholder 8"/>
          <p:cNvSpPr>
            <a:spLocks noGrp="1"/>
          </p:cNvSpPr>
          <p:nvPr>
            <p:ph type="sldNum" sz="quarter" idx="12"/>
          </p:nvPr>
        </p:nvSpPr>
        <p:spPr/>
        <p:txBody>
          <a:bodyPr/>
          <a:lstStyle/>
          <a:p>
            <a:fld id="{600CBFCC-E1FF-473E-BF42-70E7405CF173}" type="slidenum">
              <a:rPr lang="en-US" noProof="0" smtClean="0"/>
              <a:t>‹#›</a:t>
            </a:fld>
            <a:endParaRPr lang="en-US" noProof="0"/>
          </a:p>
        </p:txBody>
      </p:sp>
    </p:spTree>
    <p:extLst>
      <p:ext uri="{BB962C8B-B14F-4D97-AF65-F5344CB8AC3E}">
        <p14:creationId xmlns:p14="http://schemas.microsoft.com/office/powerpoint/2010/main" val="4223613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7810A5-1A13-4087-8DFA-155E6E5B5D73}" type="datetimeFigureOut">
              <a:rPr lang="en-US" noProof="0" smtClean="0"/>
              <a:t>11/21/2021</a:t>
            </a:fld>
            <a:endParaRPr lang="en-US" noProof="0"/>
          </a:p>
        </p:txBody>
      </p:sp>
      <p:sp>
        <p:nvSpPr>
          <p:cNvPr id="4" name="Footer Placeholder 3"/>
          <p:cNvSpPr>
            <a:spLocks noGrp="1"/>
          </p:cNvSpPr>
          <p:nvPr>
            <p:ph type="ftr" sz="quarter" idx="11"/>
          </p:nvPr>
        </p:nvSpPr>
        <p:spPr/>
        <p:txBody>
          <a:bodyPr/>
          <a:lstStyle/>
          <a:p>
            <a:endParaRPr lang="en-US" noProof="0"/>
          </a:p>
        </p:txBody>
      </p:sp>
      <p:sp>
        <p:nvSpPr>
          <p:cNvPr id="5" name="Slide Number Placeholder 4"/>
          <p:cNvSpPr>
            <a:spLocks noGrp="1"/>
          </p:cNvSpPr>
          <p:nvPr>
            <p:ph type="sldNum" sz="quarter" idx="12"/>
          </p:nvPr>
        </p:nvSpPr>
        <p:spPr/>
        <p:txBody>
          <a:bodyPr/>
          <a:lstStyle/>
          <a:p>
            <a:fld id="{600CBFCC-E1FF-473E-BF42-70E7405CF173}" type="slidenum">
              <a:rPr lang="en-US" noProof="0" smtClean="0"/>
              <a:t>‹#›</a:t>
            </a:fld>
            <a:endParaRPr lang="en-US" noProof="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986665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7B7810A5-1A13-4087-8DFA-155E6E5B5D73}" type="datetimeFigureOut">
              <a:rPr lang="en-US" noProof="0" smtClean="0"/>
              <a:t>11/21/2021</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600CBFCC-E1FF-473E-BF42-70E7405CF173}" type="slidenum">
              <a:rPr lang="en-US" noProof="0" smtClean="0"/>
              <a:t>‹#›</a:t>
            </a:fld>
            <a:endParaRPr lang="en-US" noProof="0"/>
          </a:p>
        </p:txBody>
      </p:sp>
    </p:spTree>
    <p:extLst>
      <p:ext uri="{BB962C8B-B14F-4D97-AF65-F5344CB8AC3E}">
        <p14:creationId xmlns:p14="http://schemas.microsoft.com/office/powerpoint/2010/main" val="2924672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5" name="Date Placeholder 4"/>
          <p:cNvSpPr>
            <a:spLocks noGrp="1"/>
          </p:cNvSpPr>
          <p:nvPr>
            <p:ph type="dt" sz="half" idx="10"/>
          </p:nvPr>
        </p:nvSpPr>
        <p:spPr/>
        <p:txBody>
          <a:bodyPr/>
          <a:lstStyle/>
          <a:p>
            <a:fld id="{7B7810A5-1A13-4087-8DFA-155E6E5B5D73}" type="datetimeFigureOut">
              <a:rPr lang="en-US" noProof="0" smtClean="0"/>
              <a:t>11/21/2021</a:t>
            </a:fld>
            <a:endParaRPr lang="en-US" noProof="0"/>
          </a:p>
        </p:txBody>
      </p:sp>
      <p:sp>
        <p:nvSpPr>
          <p:cNvPr id="6" name="Footer Placeholder 5"/>
          <p:cNvSpPr>
            <a:spLocks noGrp="1"/>
          </p:cNvSpPr>
          <p:nvPr>
            <p:ph type="ftr" sz="quarter" idx="11"/>
          </p:nvPr>
        </p:nvSpPr>
        <p:spPr/>
        <p:txBody>
          <a:bodyPr/>
          <a:lstStyle/>
          <a:p>
            <a:endParaRPr lang="en-US" noProof="0"/>
          </a:p>
        </p:txBody>
      </p:sp>
      <p:sp>
        <p:nvSpPr>
          <p:cNvPr id="7" name="Slide Number Placeholder 6"/>
          <p:cNvSpPr>
            <a:spLocks noGrp="1"/>
          </p:cNvSpPr>
          <p:nvPr>
            <p:ph type="sldNum" sz="quarter" idx="12"/>
          </p:nvPr>
        </p:nvSpPr>
        <p:spPr/>
        <p:txBody>
          <a:bodyPr/>
          <a:lstStyle/>
          <a:p>
            <a:fld id="{600CBFCC-E1FF-473E-BF42-70E7405CF173}" type="slidenum">
              <a:rPr lang="en-US" noProof="0" smtClean="0"/>
              <a:t>‹#›</a:t>
            </a:fld>
            <a:endParaRPr lang="en-US" noProof="0"/>
          </a:p>
        </p:txBody>
      </p:sp>
    </p:spTree>
    <p:extLst>
      <p:ext uri="{BB962C8B-B14F-4D97-AF65-F5344CB8AC3E}">
        <p14:creationId xmlns:p14="http://schemas.microsoft.com/office/powerpoint/2010/main" val="1650365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B7810A5-1A13-4087-8DFA-155E6E5B5D73}" type="datetimeFigureOut">
              <a:rPr lang="en-US" noProof="0" smtClean="0"/>
              <a:t>11/21/2021</a:t>
            </a:fld>
            <a:endParaRPr lang="en-US" noProof="0"/>
          </a:p>
        </p:txBody>
      </p:sp>
      <p:sp>
        <p:nvSpPr>
          <p:cNvPr id="6" name="Footer Placeholder 5"/>
          <p:cNvSpPr>
            <a:spLocks noGrp="1"/>
          </p:cNvSpPr>
          <p:nvPr>
            <p:ph type="ftr" sz="quarter" idx="11"/>
          </p:nvPr>
        </p:nvSpPr>
        <p:spPr/>
        <p:txBody>
          <a:bodyPr/>
          <a:lstStyle/>
          <a:p>
            <a:endParaRPr lang="en-US" noProof="0"/>
          </a:p>
        </p:txBody>
      </p:sp>
      <p:sp>
        <p:nvSpPr>
          <p:cNvPr id="7" name="Slide Number Placeholder 6"/>
          <p:cNvSpPr>
            <a:spLocks noGrp="1"/>
          </p:cNvSpPr>
          <p:nvPr>
            <p:ph type="sldNum" sz="quarter" idx="12"/>
          </p:nvPr>
        </p:nvSpPr>
        <p:spPr/>
        <p:txBody>
          <a:bodyPr/>
          <a:lstStyle/>
          <a:p>
            <a:fld id="{600CBFCC-E1FF-473E-BF42-70E7405CF173}" type="slidenum">
              <a:rPr lang="en-US" noProof="0" smtClean="0"/>
              <a:t>‹#›</a:t>
            </a:fld>
            <a:endParaRPr lang="en-US" noProof="0"/>
          </a:p>
        </p:txBody>
      </p:sp>
    </p:spTree>
    <p:extLst>
      <p:ext uri="{BB962C8B-B14F-4D97-AF65-F5344CB8AC3E}">
        <p14:creationId xmlns:p14="http://schemas.microsoft.com/office/powerpoint/2010/main" val="746702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7B7810A5-1A13-4087-8DFA-155E6E5B5D73}" type="datetimeFigureOut">
              <a:rPr lang="tr-TR" smtClean="0"/>
              <a:t>21.11.2021</a:t>
            </a:fld>
            <a:endParaRPr lang="tr-TR"/>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00CBFCC-E1FF-473E-BF42-70E7405CF173}" type="slidenum">
              <a:rPr lang="tr-TR" smtClean="0"/>
              <a:t>‹#›</a:t>
            </a:fld>
            <a:endParaRPr lang="tr-TR"/>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717581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jmeter.apache.org/download_jmeter.cgi" TargetMode="Externa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customXml" Target="../ink/ink1.xml"/></Relationships>
</file>

<file path=ppt/slides/_rels/slide5.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customXml" Target="../ink/ink2.xml"/><Relationship Id="rId11" Type="http://schemas.openxmlformats.org/officeDocument/2006/relationships/image" Target="../media/image10.png"/><Relationship Id="rId5" Type="http://schemas.openxmlformats.org/officeDocument/2006/relationships/image" Target="../media/image7.png"/><Relationship Id="rId10" Type="http://schemas.openxmlformats.org/officeDocument/2006/relationships/customXml" Target="../ink/ink4.xml"/><Relationship Id="rId4" Type="http://schemas.openxmlformats.org/officeDocument/2006/relationships/image" Target="../media/image3.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28281-3783-403A-B1AB-0182A003DFE3}"/>
              </a:ext>
            </a:extLst>
          </p:cNvPr>
          <p:cNvSpPr>
            <a:spLocks noGrp="1"/>
          </p:cNvSpPr>
          <p:nvPr>
            <p:ph type="ctrTitle"/>
          </p:nvPr>
        </p:nvSpPr>
        <p:spPr>
          <a:xfrm>
            <a:off x="900903" y="1833111"/>
            <a:ext cx="7703424" cy="2268559"/>
          </a:xfrm>
        </p:spPr>
        <p:txBody>
          <a:bodyPr>
            <a:normAutofit fontScale="90000"/>
          </a:bodyPr>
          <a:lstStyle/>
          <a:p>
            <a:r>
              <a:rPr lang="en-US" dirty="0">
                <a:cs typeface="Arial"/>
              </a:rPr>
              <a:t>How to Download and Install J-Meter</a:t>
            </a:r>
            <a:br>
              <a:rPr lang="en-US" dirty="0">
                <a:cs typeface="Arial"/>
              </a:rPr>
            </a:br>
            <a:endParaRPr lang="en-US"/>
          </a:p>
        </p:txBody>
      </p:sp>
      <p:sp>
        <p:nvSpPr>
          <p:cNvPr id="3" name="Subtitle 2">
            <a:extLst>
              <a:ext uri="{FF2B5EF4-FFF2-40B4-BE49-F238E27FC236}">
                <a16:creationId xmlns:a16="http://schemas.microsoft.com/office/drawing/2014/main" id="{C4542EAC-8BF3-4BFD-9891-145BC49409C2}"/>
              </a:ext>
            </a:extLst>
          </p:cNvPr>
          <p:cNvSpPr>
            <a:spLocks noGrp="1"/>
          </p:cNvSpPr>
          <p:nvPr>
            <p:ph type="subTitle" idx="1"/>
          </p:nvPr>
        </p:nvSpPr>
        <p:spPr>
          <a:xfrm>
            <a:off x="2269066" y="4109089"/>
            <a:ext cx="5415109" cy="1677797"/>
          </a:xfrm>
        </p:spPr>
        <p:txBody>
          <a:bodyPr>
            <a:normAutofit/>
          </a:bodyPr>
          <a:lstStyle/>
          <a:p>
            <a:r>
              <a:rPr lang="en-US" dirty="0">
                <a:cs typeface="Arial"/>
              </a:rPr>
              <a:t>Presented by :</a:t>
            </a:r>
          </a:p>
          <a:p>
            <a:r>
              <a:rPr lang="en-US" dirty="0">
                <a:cs typeface="Arial"/>
              </a:rPr>
              <a:t>Manjunath and </a:t>
            </a:r>
            <a:r>
              <a:rPr lang="en-US" dirty="0" err="1">
                <a:cs typeface="Arial"/>
              </a:rPr>
              <a:t>saivani</a:t>
            </a:r>
          </a:p>
        </p:txBody>
      </p:sp>
    </p:spTree>
    <p:extLst>
      <p:ext uri="{BB962C8B-B14F-4D97-AF65-F5344CB8AC3E}">
        <p14:creationId xmlns:p14="http://schemas.microsoft.com/office/powerpoint/2010/main" val="553726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AD06DA-BB61-4F26-8236-F8430619195B}"/>
              </a:ext>
            </a:extLst>
          </p:cNvPr>
          <p:cNvSpPr txBox="1"/>
          <p:nvPr/>
        </p:nvSpPr>
        <p:spPr>
          <a:xfrm>
            <a:off x="1403231" y="511835"/>
            <a:ext cx="9529312"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Now, rename it to be </a:t>
            </a:r>
            <a:r>
              <a:rPr lang="en-US" dirty="0" err="1">
                <a:ea typeface="+mn-lt"/>
                <a:cs typeface="+mn-lt"/>
              </a:rPr>
              <a:t>HomePages</a:t>
            </a:r>
            <a:r>
              <a:rPr lang="en-US" dirty="0">
                <a:ea typeface="+mn-lt"/>
                <a:cs typeface="+mn-lt"/>
              </a:rPr>
              <a:t>.</a:t>
            </a:r>
            <a:endParaRPr lang="en-US" dirty="0"/>
          </a:p>
          <a:p>
            <a:r>
              <a:rPr lang="en-US" dirty="0">
                <a:ea typeface="+mn-lt"/>
                <a:cs typeface="+mn-lt"/>
              </a:rPr>
              <a:t>Here, in the Server Name or IP box, you have to give the server name or the IP.</a:t>
            </a:r>
            <a:endParaRPr lang="en-US" dirty="0"/>
          </a:p>
          <a:p>
            <a:r>
              <a:rPr lang="en-US" dirty="0">
                <a:ea typeface="+mn-lt"/>
                <a:cs typeface="+mn-lt"/>
              </a:rPr>
              <a:t>Let's pick up a website; for now, take </a:t>
            </a:r>
            <a:r>
              <a:rPr lang="en-US" dirty="0" err="1">
                <a:ea typeface="+mn-lt"/>
                <a:cs typeface="+mn-lt"/>
              </a:rPr>
              <a:t>flipkart</a:t>
            </a:r>
            <a:r>
              <a:rPr lang="en-US" dirty="0">
                <a:ea typeface="+mn-lt"/>
                <a:cs typeface="+mn-lt"/>
              </a:rPr>
              <a:t> website.</a:t>
            </a:r>
            <a:endParaRPr lang="en-US" dirty="0"/>
          </a:p>
          <a:p>
            <a:pPr marL="285750" indent="-285750">
              <a:buFont typeface="Arial"/>
              <a:buChar char="•"/>
            </a:pPr>
            <a:r>
              <a:rPr lang="en-US" dirty="0">
                <a:ea typeface="+mn-lt"/>
                <a:cs typeface="+mn-lt"/>
              </a:rPr>
              <a:t>Copy the URL</a:t>
            </a:r>
            <a:endParaRPr lang="en-US" dirty="0"/>
          </a:p>
          <a:p>
            <a:pPr marL="285750" indent="-285750">
              <a:buFont typeface="Arial"/>
              <a:buChar char="•"/>
            </a:pPr>
            <a:r>
              <a:rPr lang="en-US" dirty="0">
                <a:ea typeface="+mn-lt"/>
                <a:cs typeface="+mn-lt"/>
              </a:rPr>
              <a:t>Come back to the JMeter window and paste it into the Server Name box. </a:t>
            </a:r>
            <a:endParaRPr lang="en-US" dirty="0"/>
          </a:p>
          <a:p>
            <a:r>
              <a:rPr lang="en-US" dirty="0">
                <a:ea typeface="+mn-lt"/>
                <a:cs typeface="+mn-lt"/>
              </a:rPr>
              <a:t>Don't give HTTP or HTTPS since these are protocols that will come in the other box. They will be automatically taken in the HTTP request case.</a:t>
            </a:r>
            <a:endParaRPr lang="en-US" dirty="0"/>
          </a:p>
          <a:p>
            <a:pPr marL="285750" indent="-285750">
              <a:buFont typeface="Arial"/>
              <a:buChar char="•"/>
            </a:pPr>
            <a:r>
              <a:rPr lang="en-US" dirty="0">
                <a:ea typeface="+mn-lt"/>
                <a:cs typeface="+mn-lt"/>
              </a:rPr>
              <a:t>Then in the path dialog box, leave a forward slash there.</a:t>
            </a:r>
            <a:endParaRPr lang="en-US" dirty="0"/>
          </a:p>
          <a:p>
            <a:pPr algn="l"/>
            <a:endParaRPr lang="en-US" dirty="0">
              <a:cs typeface="Arial"/>
            </a:endParaRPr>
          </a:p>
        </p:txBody>
      </p:sp>
      <p:pic>
        <p:nvPicPr>
          <p:cNvPr id="3" name="Picture 3" descr="Graphical user interface, application&#10;&#10;Description automatically generated">
            <a:extLst>
              <a:ext uri="{FF2B5EF4-FFF2-40B4-BE49-F238E27FC236}">
                <a16:creationId xmlns:a16="http://schemas.microsoft.com/office/drawing/2014/main" id="{35A05C41-C717-498C-8806-0154BA6538D5}"/>
              </a:ext>
            </a:extLst>
          </p:cNvPr>
          <p:cNvPicPr>
            <a:picLocks noChangeAspect="1"/>
          </p:cNvPicPr>
          <p:nvPr/>
        </p:nvPicPr>
        <p:blipFill>
          <a:blip r:embed="rId2"/>
          <a:stretch>
            <a:fillRect/>
          </a:stretch>
        </p:blipFill>
        <p:spPr>
          <a:xfrm>
            <a:off x="1503874" y="3086849"/>
            <a:ext cx="9529307" cy="3631661"/>
          </a:xfrm>
          <a:prstGeom prst="rect">
            <a:avLst/>
          </a:prstGeom>
        </p:spPr>
      </p:pic>
    </p:spTree>
    <p:extLst>
      <p:ext uri="{BB962C8B-B14F-4D97-AF65-F5344CB8AC3E}">
        <p14:creationId xmlns:p14="http://schemas.microsoft.com/office/powerpoint/2010/main" val="3669280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37EDB0-B52C-4929-99F6-336491EC8562}"/>
              </a:ext>
            </a:extLst>
          </p:cNvPr>
          <p:cNvSpPr txBox="1"/>
          <p:nvPr/>
        </p:nvSpPr>
        <p:spPr>
          <a:xfrm>
            <a:off x="1158816" y="296174"/>
            <a:ext cx="1016191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Now, when the HTTP test is ready, the next step is to perform the test on it. To perform the test:</a:t>
            </a:r>
            <a:endParaRPr lang="en-US" dirty="0"/>
          </a:p>
        </p:txBody>
      </p:sp>
      <p:sp>
        <p:nvSpPr>
          <p:cNvPr id="3" name="TextBox 2">
            <a:extLst>
              <a:ext uri="{FF2B5EF4-FFF2-40B4-BE49-F238E27FC236}">
                <a16:creationId xmlns:a16="http://schemas.microsoft.com/office/drawing/2014/main" id="{B041E7E1-31E8-4D3A-8336-5286A0200279}"/>
              </a:ext>
            </a:extLst>
          </p:cNvPr>
          <p:cNvSpPr txBox="1"/>
          <p:nvPr/>
        </p:nvSpPr>
        <p:spPr>
          <a:xfrm>
            <a:off x="1272938" y="956636"/>
            <a:ext cx="9658705"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Add Listeners </a:t>
            </a:r>
          </a:p>
          <a:p>
            <a:r>
              <a:rPr lang="en-US" dirty="0">
                <a:ea typeface="+mn-lt"/>
                <a:cs typeface="+mn-lt"/>
              </a:rPr>
              <a:t>To determine what the results of the test will be, you need to add some more test elements.</a:t>
            </a:r>
            <a:endParaRPr lang="en-US" dirty="0"/>
          </a:p>
          <a:p>
            <a:pPr marL="285750" indent="-285750">
              <a:buFont typeface="Arial"/>
              <a:buChar char="•"/>
            </a:pPr>
            <a:r>
              <a:rPr lang="en-US" dirty="0">
                <a:ea typeface="+mn-lt"/>
                <a:cs typeface="+mn-lt"/>
              </a:rPr>
              <a:t>Right-click on </a:t>
            </a:r>
            <a:r>
              <a:rPr lang="en-US" dirty="0" err="1">
                <a:ea typeface="+mn-lt"/>
                <a:cs typeface="+mn-lt"/>
              </a:rPr>
              <a:t>FirstJMeter</a:t>
            </a:r>
            <a:endParaRPr lang="en-US" dirty="0" err="1"/>
          </a:p>
          <a:p>
            <a:pPr marL="285750" indent="-285750">
              <a:buFont typeface="Arial"/>
              <a:buChar char="•"/>
            </a:pPr>
            <a:r>
              <a:rPr lang="en-US" dirty="0">
                <a:ea typeface="+mn-lt"/>
                <a:cs typeface="+mn-lt"/>
              </a:rPr>
              <a:t>Go to listener options</a:t>
            </a:r>
            <a:endParaRPr lang="en-US" dirty="0"/>
          </a:p>
          <a:p>
            <a:r>
              <a:rPr lang="en-US" dirty="0">
                <a:ea typeface="+mn-lt"/>
                <a:cs typeface="+mn-lt"/>
              </a:rPr>
              <a:t>In the box that appears, there are different types of reports that JMeter provides.</a:t>
            </a:r>
            <a:endParaRPr lang="en-US" dirty="0"/>
          </a:p>
          <a:p>
            <a:r>
              <a:rPr lang="en-US" dirty="0">
                <a:ea typeface="+mn-lt"/>
                <a:cs typeface="+mn-lt"/>
              </a:rPr>
              <a:t>For now, select the two of these: </a:t>
            </a:r>
            <a:endParaRPr lang="en-US" dirty="0"/>
          </a:p>
          <a:p>
            <a:pPr marL="285750" indent="-285750">
              <a:buFont typeface="Arial"/>
              <a:buChar char="•"/>
            </a:pPr>
            <a:r>
              <a:rPr lang="en-US" dirty="0">
                <a:ea typeface="+mn-lt"/>
                <a:cs typeface="+mn-lt"/>
              </a:rPr>
              <a:t>View results in table</a:t>
            </a:r>
            <a:endParaRPr lang="en-US" dirty="0"/>
          </a:p>
          <a:p>
            <a:pPr marL="285750" indent="-285750">
              <a:buFont typeface="Arial"/>
              <a:buChar char="•"/>
            </a:pPr>
            <a:r>
              <a:rPr lang="en-US" dirty="0">
                <a:ea typeface="+mn-lt"/>
                <a:cs typeface="+mn-lt"/>
              </a:rPr>
              <a:t>View results tree</a:t>
            </a:r>
            <a:endParaRPr lang="en-US" dirty="0"/>
          </a:p>
          <a:p>
            <a:pPr algn="l"/>
            <a:endParaRPr lang="en-US" dirty="0">
              <a:cs typeface="Arial"/>
            </a:endParaRPr>
          </a:p>
        </p:txBody>
      </p:sp>
      <p:pic>
        <p:nvPicPr>
          <p:cNvPr id="4" name="Picture 4" descr="Graphical user interface, text&#10;&#10;Description automatically generated">
            <a:extLst>
              <a:ext uri="{FF2B5EF4-FFF2-40B4-BE49-F238E27FC236}">
                <a16:creationId xmlns:a16="http://schemas.microsoft.com/office/drawing/2014/main" id="{C0AAF871-2D08-4892-9D81-ED3926E8ADE0}"/>
              </a:ext>
            </a:extLst>
          </p:cNvPr>
          <p:cNvPicPr>
            <a:picLocks noChangeAspect="1"/>
          </p:cNvPicPr>
          <p:nvPr/>
        </p:nvPicPr>
        <p:blipFill>
          <a:blip r:embed="rId2"/>
          <a:stretch>
            <a:fillRect/>
          </a:stretch>
        </p:blipFill>
        <p:spPr>
          <a:xfrm>
            <a:off x="4163683" y="2727766"/>
            <a:ext cx="7042029" cy="3846619"/>
          </a:xfrm>
          <a:prstGeom prst="rect">
            <a:avLst/>
          </a:prstGeom>
        </p:spPr>
      </p:pic>
      <p:sp>
        <p:nvSpPr>
          <p:cNvPr id="5" name="TextBox 4">
            <a:extLst>
              <a:ext uri="{FF2B5EF4-FFF2-40B4-BE49-F238E27FC236}">
                <a16:creationId xmlns:a16="http://schemas.microsoft.com/office/drawing/2014/main" id="{4D97AA16-CDF3-49FE-9718-5A1559075845}"/>
              </a:ext>
            </a:extLst>
          </p:cNvPr>
          <p:cNvSpPr txBox="1"/>
          <p:nvPr/>
        </p:nvSpPr>
        <p:spPr>
          <a:xfrm>
            <a:off x="8733886" y="637599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Arial"/>
              </a:rPr>
              <a:t>_</a:t>
            </a:r>
            <a:endParaRPr lang="en-US" dirty="0"/>
          </a:p>
        </p:txBody>
      </p:sp>
    </p:spTree>
    <p:extLst>
      <p:ext uri="{BB962C8B-B14F-4D97-AF65-F5344CB8AC3E}">
        <p14:creationId xmlns:p14="http://schemas.microsoft.com/office/powerpoint/2010/main" val="3147101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92" name="Picture 94">
            <a:extLst>
              <a:ext uri="{FF2B5EF4-FFF2-40B4-BE49-F238E27FC236}">
                <a16:creationId xmlns:a16="http://schemas.microsoft.com/office/drawing/2014/main" id="{B1395C1E-2648-4FFC-AC7C-2C170835181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97" name="Picture 96">
            <a:extLst>
              <a:ext uri="{FF2B5EF4-FFF2-40B4-BE49-F238E27FC236}">
                <a16:creationId xmlns:a16="http://schemas.microsoft.com/office/drawing/2014/main" id="{1C7379FE-10D6-4FEA-BEA3-5E2034A44C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99" name="Rectangle 98">
            <a:extLst>
              <a:ext uri="{FF2B5EF4-FFF2-40B4-BE49-F238E27FC236}">
                <a16:creationId xmlns:a16="http://schemas.microsoft.com/office/drawing/2014/main" id="{90FB7BFA-EBDD-467C-B253-EFA700504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a:extLst>
              <a:ext uri="{FF2B5EF4-FFF2-40B4-BE49-F238E27FC236}">
                <a16:creationId xmlns:a16="http://schemas.microsoft.com/office/drawing/2014/main" id="{23A9D773-2FA9-4E93-A01A-AEECF93EB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 name="Rectangle 102">
            <a:extLst>
              <a:ext uri="{FF2B5EF4-FFF2-40B4-BE49-F238E27FC236}">
                <a16:creationId xmlns:a16="http://schemas.microsoft.com/office/drawing/2014/main" id="{D0A08A6F-C28D-4C68-9627-9B83F062FD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5" name="Rectangle 104">
            <a:extLst>
              <a:ext uri="{FF2B5EF4-FFF2-40B4-BE49-F238E27FC236}">
                <a16:creationId xmlns:a16="http://schemas.microsoft.com/office/drawing/2014/main" id="{D6DAD309-1212-498F-ABAD-388FFD322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7" name="TextBox 106">
            <a:extLst>
              <a:ext uri="{FF2B5EF4-FFF2-40B4-BE49-F238E27FC236}">
                <a16:creationId xmlns:a16="http://schemas.microsoft.com/office/drawing/2014/main" id="{8F297EF4-1A36-4B32-9046-62BAFD8D81A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109" name="Rectangle 108">
            <a:extLst>
              <a:ext uri="{FF2B5EF4-FFF2-40B4-BE49-F238E27FC236}">
                <a16:creationId xmlns:a16="http://schemas.microsoft.com/office/drawing/2014/main" id="{725BC238-C762-4D13-A195-D96782130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1" name="Picture 110">
            <a:extLst>
              <a:ext uri="{FF2B5EF4-FFF2-40B4-BE49-F238E27FC236}">
                <a16:creationId xmlns:a16="http://schemas.microsoft.com/office/drawing/2014/main" id="{E46C2F34-1655-46BB-AA7C-FE1E7C94DE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13" name="Picture 112">
            <a:extLst>
              <a:ext uri="{FF2B5EF4-FFF2-40B4-BE49-F238E27FC236}">
                <a16:creationId xmlns:a16="http://schemas.microsoft.com/office/drawing/2014/main" id="{9E212255-06CB-48A7-8DDC-16BB691C27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15" name="Rectangle 114">
            <a:extLst>
              <a:ext uri="{FF2B5EF4-FFF2-40B4-BE49-F238E27FC236}">
                <a16:creationId xmlns:a16="http://schemas.microsoft.com/office/drawing/2014/main" id="{380DDC1E-06A0-46BA-AE64-DBDD059476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a:extLst>
              <a:ext uri="{FF2B5EF4-FFF2-40B4-BE49-F238E27FC236}">
                <a16:creationId xmlns:a16="http://schemas.microsoft.com/office/drawing/2014/main" id="{339C1BC9-83BE-489D-9B3E-B164525B1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F00FBAF5-0C55-4EC9-9950-7797B8DF77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761" y="0"/>
            <a:ext cx="10389107"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35A6A4F-3985-497D-B6C6-E578033801BC}"/>
              </a:ext>
            </a:extLst>
          </p:cNvPr>
          <p:cNvSpPr txBox="1"/>
          <p:nvPr/>
        </p:nvSpPr>
        <p:spPr>
          <a:xfrm>
            <a:off x="1179049" y="355589"/>
            <a:ext cx="4834251" cy="6413222"/>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914400">
              <a:lnSpc>
                <a:spcPct val="110000"/>
              </a:lnSpc>
              <a:spcAft>
                <a:spcPts val="600"/>
              </a:spcAft>
              <a:buClr>
                <a:schemeClr val="accent6"/>
              </a:buClr>
              <a:buSzPct val="90000"/>
              <a:buFont typeface="Wingdings" panose="05000000000000000000" pitchFamily="2" charset="2"/>
              <a:buChar char="§"/>
            </a:pPr>
            <a:r>
              <a:rPr lang="en-US" sz="1600"/>
              <a:t>Run the test</a:t>
            </a:r>
          </a:p>
          <a:p>
            <a:pPr marL="285750" indent="-285750" defTabSz="914400">
              <a:lnSpc>
                <a:spcPct val="110000"/>
              </a:lnSpc>
              <a:spcAft>
                <a:spcPts val="600"/>
              </a:spcAft>
              <a:buClr>
                <a:schemeClr val="accent6"/>
              </a:buClr>
              <a:buSzPct val="90000"/>
              <a:buFont typeface="Wingdings" panose="05000000000000000000" pitchFamily="2" charset="2"/>
              <a:buChar char="§"/>
            </a:pPr>
            <a:r>
              <a:rPr lang="en-US" sz="1600"/>
              <a:t>Now, save the test and run it</a:t>
            </a:r>
          </a:p>
          <a:p>
            <a:pPr marL="285750" indent="-285750" defTabSz="914400">
              <a:lnSpc>
                <a:spcPct val="110000"/>
              </a:lnSpc>
              <a:spcAft>
                <a:spcPts val="600"/>
              </a:spcAft>
              <a:buClr>
                <a:schemeClr val="accent6"/>
              </a:buClr>
              <a:buSzPct val="90000"/>
              <a:buFont typeface="Wingdings" panose="05000000000000000000" pitchFamily="2" charset="2"/>
              <a:buChar char="§"/>
            </a:pPr>
            <a:r>
              <a:rPr lang="en-US" sz="1600"/>
              <a:t>For running the test, click the green button</a:t>
            </a:r>
          </a:p>
          <a:p>
            <a:pPr marL="285750" indent="-285750" defTabSz="914400">
              <a:lnSpc>
                <a:spcPct val="110000"/>
              </a:lnSpc>
              <a:spcAft>
                <a:spcPts val="600"/>
              </a:spcAft>
              <a:buClr>
                <a:schemeClr val="accent6"/>
              </a:buClr>
              <a:buSzPct val="90000"/>
              <a:buFont typeface="Wingdings" panose="05000000000000000000" pitchFamily="2" charset="2"/>
              <a:buChar char="§"/>
            </a:pPr>
            <a:r>
              <a:rPr lang="en-US" sz="1600"/>
              <a:t>Now, check the results of the test</a:t>
            </a:r>
          </a:p>
          <a:p>
            <a:pPr marL="285750" indent="-285750" defTabSz="914400">
              <a:lnSpc>
                <a:spcPct val="110000"/>
              </a:lnSpc>
              <a:spcAft>
                <a:spcPts val="600"/>
              </a:spcAft>
              <a:buClr>
                <a:schemeClr val="accent6"/>
              </a:buClr>
              <a:buSzPct val="90000"/>
              <a:buFont typeface="Wingdings" panose="05000000000000000000" pitchFamily="2" charset="2"/>
              <a:buChar char="§"/>
            </a:pPr>
            <a:r>
              <a:rPr lang="en-US" sz="1600"/>
              <a:t>Go to view results in table</a:t>
            </a:r>
          </a:p>
          <a:p>
            <a:pPr defTabSz="914400">
              <a:lnSpc>
                <a:spcPct val="110000"/>
              </a:lnSpc>
              <a:spcAft>
                <a:spcPts val="600"/>
              </a:spcAft>
              <a:buClr>
                <a:schemeClr val="accent6"/>
              </a:buClr>
              <a:buSzPct val="90000"/>
              <a:buFont typeface="Wingdings" panose="05000000000000000000" pitchFamily="2" charset="2"/>
              <a:buChar char="§"/>
            </a:pPr>
            <a:r>
              <a:rPr lang="en-US" sz="1600" dirty="0"/>
              <a:t>The green status or the success status can be seen here as well. </a:t>
            </a:r>
          </a:p>
          <a:p>
            <a:pPr defTabSz="914400">
              <a:lnSpc>
                <a:spcPct val="110000"/>
              </a:lnSpc>
              <a:spcAft>
                <a:spcPts val="600"/>
              </a:spcAft>
              <a:buClr>
                <a:schemeClr val="accent6"/>
              </a:buClr>
              <a:buSzPct val="90000"/>
              <a:buFont typeface="Wingdings" panose="05000000000000000000" pitchFamily="2" charset="2"/>
              <a:buChar char="§"/>
            </a:pPr>
            <a:r>
              <a:rPr lang="en-US" sz="1600"/>
              <a:t>The test will be performed concerning the number of users, the ramp-up period, and the loop count set up in the first step. </a:t>
            </a:r>
          </a:p>
          <a:p>
            <a:pPr defTabSz="914400">
              <a:lnSpc>
                <a:spcPct val="110000"/>
              </a:lnSpc>
              <a:spcAft>
                <a:spcPts val="600"/>
              </a:spcAft>
              <a:buClr>
                <a:schemeClr val="accent6"/>
              </a:buClr>
              <a:buSzPct val="90000"/>
              <a:buFont typeface="Wingdings" panose="05000000000000000000" pitchFamily="2" charset="2"/>
              <a:buChar char="§"/>
            </a:pPr>
            <a:r>
              <a:rPr lang="en-US" sz="1600"/>
              <a:t>Hence, here on the screen, it is evident that the test is still running. The time is taken, the number of tests being performed, and the status of each hit onto the flipkart  website can be seen.</a:t>
            </a:r>
          </a:p>
          <a:p>
            <a:pPr defTabSz="914400">
              <a:lnSpc>
                <a:spcPct val="110000"/>
              </a:lnSpc>
              <a:spcAft>
                <a:spcPts val="600"/>
              </a:spcAft>
              <a:buClr>
                <a:schemeClr val="accent6"/>
              </a:buClr>
              <a:buSzPct val="90000"/>
              <a:buFont typeface="Wingdings" panose="05000000000000000000" pitchFamily="2" charset="2"/>
              <a:buChar char="§"/>
            </a:pPr>
            <a:r>
              <a:rPr lang="en-US" sz="1600"/>
              <a:t>And this is how performance testing is performed with the help of JMeter.</a:t>
            </a:r>
          </a:p>
          <a:p>
            <a:pPr defTabSz="914400">
              <a:lnSpc>
                <a:spcPct val="110000"/>
              </a:lnSpc>
              <a:spcAft>
                <a:spcPts val="600"/>
              </a:spcAft>
              <a:buClr>
                <a:schemeClr val="accent6"/>
              </a:buClr>
              <a:buSzPct val="90000"/>
              <a:buFont typeface="Wingdings" panose="05000000000000000000" pitchFamily="2" charset="2"/>
              <a:buChar char="§"/>
            </a:pPr>
            <a:endParaRPr lang="en-US" sz="1600"/>
          </a:p>
          <a:p>
            <a:pPr defTabSz="914400">
              <a:lnSpc>
                <a:spcPct val="110000"/>
              </a:lnSpc>
              <a:spcAft>
                <a:spcPts val="600"/>
              </a:spcAft>
              <a:buClr>
                <a:schemeClr val="accent6"/>
              </a:buClr>
              <a:buSzPct val="90000"/>
              <a:buFont typeface="Wingdings" panose="05000000000000000000" pitchFamily="2" charset="2"/>
              <a:buChar char="§"/>
            </a:pPr>
            <a:endParaRPr lang="en-US" sz="1600"/>
          </a:p>
        </p:txBody>
      </p:sp>
      <p:pic>
        <p:nvPicPr>
          <p:cNvPr id="4" name="Picture 4" descr="Graphical user interface, text&#10;&#10;Description automatically generated">
            <a:extLst>
              <a:ext uri="{FF2B5EF4-FFF2-40B4-BE49-F238E27FC236}">
                <a16:creationId xmlns:a16="http://schemas.microsoft.com/office/drawing/2014/main" id="{D24FDC5B-BC19-40C1-BA6C-D8ABD0C02314}"/>
              </a:ext>
            </a:extLst>
          </p:cNvPr>
          <p:cNvPicPr>
            <a:picLocks noChangeAspect="1"/>
          </p:cNvPicPr>
          <p:nvPr/>
        </p:nvPicPr>
        <p:blipFill rotWithShape="1">
          <a:blip r:embed="rId5"/>
          <a:srcRect t="217" r="-4" b="15927"/>
          <a:stretch/>
        </p:blipFill>
        <p:spPr>
          <a:xfrm>
            <a:off x="6408981" y="646088"/>
            <a:ext cx="4330179" cy="2705071"/>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pic>
        <p:nvPicPr>
          <p:cNvPr id="3" name="Picture 3" descr="Graphical user interface, text&#10;&#10;Description automatically generated">
            <a:extLst>
              <a:ext uri="{FF2B5EF4-FFF2-40B4-BE49-F238E27FC236}">
                <a16:creationId xmlns:a16="http://schemas.microsoft.com/office/drawing/2014/main" id="{9EEC4B1F-AD0C-43F3-83DE-276C59A355A3}"/>
              </a:ext>
            </a:extLst>
          </p:cNvPr>
          <p:cNvPicPr>
            <a:picLocks noChangeAspect="1"/>
          </p:cNvPicPr>
          <p:nvPr/>
        </p:nvPicPr>
        <p:blipFill rotWithShape="1">
          <a:blip r:embed="rId6"/>
          <a:srcRect l="6429" r="21136" b="-1"/>
          <a:stretch/>
        </p:blipFill>
        <p:spPr>
          <a:xfrm>
            <a:off x="6416206" y="3506402"/>
            <a:ext cx="4330179" cy="2705071"/>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121" name="Rectangle 120">
            <a:extLst>
              <a:ext uri="{FF2B5EF4-FFF2-40B4-BE49-F238E27FC236}">
                <a16:creationId xmlns:a16="http://schemas.microsoft.com/office/drawing/2014/main" id="{12BC0108-11C3-4CBB-B5D0-7945DB64D0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9637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0" name="Picture 9">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2" name="Rectangle 11">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BAF0407B-48CB-4C05-B0D7-7A69A0D40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ADC50C3D-0DA0-4914-B5B4-D1819CC69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TextBox 19">
            <a:extLst>
              <a:ext uri="{FF2B5EF4-FFF2-40B4-BE49-F238E27FC236}">
                <a16:creationId xmlns:a16="http://schemas.microsoft.com/office/drawing/2014/main" id="{8CF9E583-1A92-4144-B4FA-81D98317FA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22" name="Rectangle 21">
            <a:extLst>
              <a:ext uri="{FF2B5EF4-FFF2-40B4-BE49-F238E27FC236}">
                <a16:creationId xmlns:a16="http://schemas.microsoft.com/office/drawing/2014/main" id="{FFB377BB-601C-4288-A224-D150848C4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868ABA13-B3B3-4E09-854F-270094AA88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6" name="Picture 25">
            <a:extLst>
              <a:ext uri="{FF2B5EF4-FFF2-40B4-BE49-F238E27FC236}">
                <a16:creationId xmlns:a16="http://schemas.microsoft.com/office/drawing/2014/main" id="{03CA7029-49D1-4811-9706-47326D65B7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8" name="Rectangle 27">
            <a:extLst>
              <a:ext uri="{FF2B5EF4-FFF2-40B4-BE49-F238E27FC236}">
                <a16:creationId xmlns:a16="http://schemas.microsoft.com/office/drawing/2014/main" id="{FB70EA8D-D093-4307-9DA5-E4EE61D82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3687593-1834-43AF-A992-696B19B04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6E1FE4DF-DA81-4174-A7A3-1DBD74FB3F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74ABEE-C425-48E9-B529-96E3007BF972}"/>
              </a:ext>
            </a:extLst>
          </p:cNvPr>
          <p:cNvSpPr>
            <a:spLocks noGrp="1"/>
          </p:cNvSpPr>
          <p:nvPr>
            <p:ph type="title"/>
          </p:nvPr>
        </p:nvSpPr>
        <p:spPr>
          <a:xfrm>
            <a:off x="1969804" y="3428998"/>
            <a:ext cx="3973282" cy="2268559"/>
          </a:xfrm>
        </p:spPr>
        <p:txBody>
          <a:bodyPr vert="horz" lIns="91440" tIns="45720" rIns="91440" bIns="45720" rtlCol="0" anchor="t">
            <a:normAutofit/>
          </a:bodyPr>
          <a:lstStyle/>
          <a:p>
            <a:r>
              <a:rPr lang="en-US" sz="4800"/>
              <a:t>Thank you </a:t>
            </a:r>
          </a:p>
        </p:txBody>
      </p:sp>
      <p:pic>
        <p:nvPicPr>
          <p:cNvPr id="3" name="Graphic 3" descr="Angel face outline with solid fill">
            <a:extLst>
              <a:ext uri="{FF2B5EF4-FFF2-40B4-BE49-F238E27FC236}">
                <a16:creationId xmlns:a16="http://schemas.microsoft.com/office/drawing/2014/main" id="{05ACD921-53A2-4B15-A551-BE35D189261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748741" y="1432668"/>
            <a:ext cx="3993327" cy="3993327"/>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4" name="Rectangle 33">
            <a:extLst>
              <a:ext uri="{FF2B5EF4-FFF2-40B4-BE49-F238E27FC236}">
                <a16:creationId xmlns:a16="http://schemas.microsoft.com/office/drawing/2014/main" id="{7E838281-5FBA-41E7-AD3B-CB3F49FEB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4286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218DB-037E-49E6-B0B4-85B7FCCB23DD}"/>
              </a:ext>
            </a:extLst>
          </p:cNvPr>
          <p:cNvSpPr>
            <a:spLocks noGrp="1"/>
          </p:cNvSpPr>
          <p:nvPr>
            <p:ph type="title"/>
          </p:nvPr>
        </p:nvSpPr>
        <p:spPr>
          <a:xfrm>
            <a:off x="2611808" y="808056"/>
            <a:ext cx="7181954" cy="1077229"/>
          </a:xfrm>
        </p:spPr>
        <p:txBody>
          <a:bodyPr/>
          <a:lstStyle/>
          <a:p>
            <a:pPr algn="ctr"/>
            <a:r>
              <a:rPr lang="en-US" dirty="0">
                <a:cs typeface="Arial"/>
              </a:rPr>
              <a:t>What is J-Meter</a:t>
            </a:r>
          </a:p>
        </p:txBody>
      </p:sp>
      <p:sp>
        <p:nvSpPr>
          <p:cNvPr id="3" name="Content Placeholder 2">
            <a:extLst>
              <a:ext uri="{FF2B5EF4-FFF2-40B4-BE49-F238E27FC236}">
                <a16:creationId xmlns:a16="http://schemas.microsoft.com/office/drawing/2014/main" id="{831BC207-8F6B-4142-9F14-D911E329B118}"/>
              </a:ext>
            </a:extLst>
          </p:cNvPr>
          <p:cNvSpPr>
            <a:spLocks noGrp="1"/>
          </p:cNvSpPr>
          <p:nvPr>
            <p:ph idx="1"/>
          </p:nvPr>
        </p:nvSpPr>
        <p:spPr>
          <a:xfrm>
            <a:off x="1580279" y="-133242"/>
            <a:ext cx="9636841" cy="7362128"/>
          </a:xfrm>
        </p:spPr>
        <p:txBody>
          <a:bodyPr/>
          <a:lstStyle/>
          <a:p>
            <a:pPr marL="344170" indent="-344170"/>
            <a:r>
              <a:rPr lang="en-US" sz="2400" dirty="0">
                <a:ea typeface="+mn-lt"/>
                <a:cs typeface="+mn-lt"/>
              </a:rPr>
              <a:t>JMeter is an open-source testing tool that analyzes and measures the performance of software and products. The tool is entirely Java-based and ensures performance testing, load testing, and functional testing.</a:t>
            </a:r>
          </a:p>
          <a:p>
            <a:pPr marL="344170" indent="-344170"/>
            <a:r>
              <a:rPr lang="en-US" sz="2400" dirty="0">
                <a:ea typeface="+mn-lt"/>
                <a:cs typeface="+mn-lt"/>
              </a:rPr>
              <a:t>Earlier, JMeter was originally developed for web applications but has now expanded to several other functions.</a:t>
            </a:r>
            <a:endParaRPr lang="en-US" sz="2400" dirty="0">
              <a:cs typeface="Arial" panose="020B0604020202020204"/>
            </a:endParaRPr>
          </a:p>
        </p:txBody>
      </p:sp>
    </p:spTree>
    <p:extLst>
      <p:ext uri="{BB962C8B-B14F-4D97-AF65-F5344CB8AC3E}">
        <p14:creationId xmlns:p14="http://schemas.microsoft.com/office/powerpoint/2010/main" val="2753571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4F172-F4AF-4459-8398-D1346734A3AF}"/>
              </a:ext>
            </a:extLst>
          </p:cNvPr>
          <p:cNvSpPr>
            <a:spLocks noGrp="1"/>
          </p:cNvSpPr>
          <p:nvPr>
            <p:ph type="title"/>
          </p:nvPr>
        </p:nvSpPr>
        <p:spPr/>
        <p:txBody>
          <a:bodyPr/>
          <a:lstStyle/>
          <a:p>
            <a:r>
              <a:rPr lang="en-US" dirty="0">
                <a:cs typeface="Arial"/>
              </a:rPr>
              <a:t>How to Download and Install J-Meter</a:t>
            </a:r>
            <a:endParaRPr lang="en-US" dirty="0"/>
          </a:p>
        </p:txBody>
      </p:sp>
      <p:sp>
        <p:nvSpPr>
          <p:cNvPr id="3" name="Content Placeholder 2">
            <a:extLst>
              <a:ext uri="{FF2B5EF4-FFF2-40B4-BE49-F238E27FC236}">
                <a16:creationId xmlns:a16="http://schemas.microsoft.com/office/drawing/2014/main" id="{B320F981-55F1-4AFC-B987-6FE9172CCAD3}"/>
              </a:ext>
            </a:extLst>
          </p:cNvPr>
          <p:cNvSpPr>
            <a:spLocks noGrp="1"/>
          </p:cNvSpPr>
          <p:nvPr>
            <p:ph sz="half" idx="1"/>
          </p:nvPr>
        </p:nvSpPr>
        <p:spPr>
          <a:xfrm>
            <a:off x="1124506" y="1951474"/>
            <a:ext cx="4869620" cy="3753413"/>
          </a:xfrm>
        </p:spPr>
        <p:txBody>
          <a:bodyPr vert="horz" lIns="91440" tIns="45720" rIns="91440" bIns="45720" rtlCol="0" anchor="t">
            <a:normAutofit fontScale="85000" lnSpcReduction="20000"/>
          </a:bodyPr>
          <a:lstStyle/>
          <a:p>
            <a:pPr marL="344170" indent="-344170"/>
            <a:r>
              <a:rPr lang="en-US" dirty="0">
                <a:ea typeface="+mn-lt"/>
                <a:cs typeface="+mn-lt"/>
              </a:rPr>
              <a:t>There is just one prerequisite for downloading and installing JMeter: to have Java installed in your system.</a:t>
            </a:r>
          </a:p>
          <a:p>
            <a:pPr marL="344170" indent="-344170"/>
            <a:r>
              <a:rPr lang="en-US" dirty="0"/>
              <a:t>1. Check if Java Is Installed</a:t>
            </a:r>
            <a:endParaRPr lang="en-US" dirty="0">
              <a:cs typeface="Arial" panose="020B0604020202020204"/>
            </a:endParaRPr>
          </a:p>
          <a:p>
            <a:pPr marL="344170" indent="-344170">
              <a:buChar char="Ø"/>
            </a:pPr>
            <a:r>
              <a:rPr lang="en-US" dirty="0">
                <a:ea typeface="+mn-lt"/>
                <a:cs typeface="+mn-lt"/>
              </a:rPr>
              <a:t>Open the command prompt</a:t>
            </a:r>
            <a:endParaRPr lang="en-US" dirty="0">
              <a:cs typeface="Arial" panose="020B0604020202020204"/>
            </a:endParaRPr>
          </a:p>
          <a:p>
            <a:pPr marL="344170" indent="-344170">
              <a:buChar char="Ø"/>
            </a:pPr>
            <a:r>
              <a:rPr lang="en-US" dirty="0">
                <a:ea typeface="+mn-lt"/>
                <a:cs typeface="+mn-lt"/>
              </a:rPr>
              <a:t>Put the command "java –version"</a:t>
            </a:r>
          </a:p>
          <a:p>
            <a:pPr marL="344170" indent="-344170">
              <a:buChar char="Ø"/>
            </a:pPr>
            <a:r>
              <a:rPr lang="en-US" dirty="0">
                <a:ea typeface="+mn-lt"/>
                <a:cs typeface="+mn-lt"/>
              </a:rPr>
              <a:t>If you have Java installed in your system, the command will show the version of Java installed, else, before going forward with the installation of JMeter, you must install Java.</a:t>
            </a:r>
            <a:endParaRPr lang="en-US">
              <a:cs typeface="Arial" panose="020B0604020202020204"/>
            </a:endParaRPr>
          </a:p>
          <a:p>
            <a:pPr marL="344170" indent="-344170"/>
            <a:endParaRPr lang="en-US" dirty="0">
              <a:cs typeface="Arial" panose="020B0604020202020204"/>
            </a:endParaRPr>
          </a:p>
        </p:txBody>
      </p:sp>
      <p:pic>
        <p:nvPicPr>
          <p:cNvPr id="5" name="Picture 5" descr="Text&#10;&#10;Description automatically generated">
            <a:extLst>
              <a:ext uri="{FF2B5EF4-FFF2-40B4-BE49-F238E27FC236}">
                <a16:creationId xmlns:a16="http://schemas.microsoft.com/office/drawing/2014/main" id="{BA937148-C75B-4918-8C64-F7803EEA3F37}"/>
              </a:ext>
            </a:extLst>
          </p:cNvPr>
          <p:cNvPicPr>
            <a:picLocks noGrp="1" noChangeAspect="1"/>
          </p:cNvPicPr>
          <p:nvPr>
            <p:ph sz="half" idx="2"/>
          </p:nvPr>
        </p:nvPicPr>
        <p:blipFill>
          <a:blip r:embed="rId2"/>
          <a:stretch>
            <a:fillRect/>
          </a:stretch>
        </p:blipFill>
        <p:spPr>
          <a:xfrm>
            <a:off x="6278448" y="1946882"/>
            <a:ext cx="4742485" cy="2828071"/>
          </a:xfrm>
        </p:spPr>
      </p:pic>
    </p:spTree>
    <p:extLst>
      <p:ext uri="{BB962C8B-B14F-4D97-AF65-F5344CB8AC3E}">
        <p14:creationId xmlns:p14="http://schemas.microsoft.com/office/powerpoint/2010/main" val="2070321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26A40-357F-4027-A2B3-43D9CF589C11}"/>
              </a:ext>
            </a:extLst>
          </p:cNvPr>
          <p:cNvSpPr>
            <a:spLocks noGrp="1"/>
          </p:cNvSpPr>
          <p:nvPr>
            <p:ph type="title"/>
          </p:nvPr>
        </p:nvSpPr>
        <p:spPr/>
        <p:txBody>
          <a:bodyPr/>
          <a:lstStyle/>
          <a:p>
            <a:pPr algn="ctr"/>
            <a:r>
              <a:rPr lang="en-US" dirty="0">
                <a:cs typeface="Arial"/>
              </a:rPr>
              <a:t>2.download J-Meter</a:t>
            </a:r>
          </a:p>
        </p:txBody>
      </p:sp>
      <p:sp>
        <p:nvSpPr>
          <p:cNvPr id="3" name="Content Placeholder 2">
            <a:extLst>
              <a:ext uri="{FF2B5EF4-FFF2-40B4-BE49-F238E27FC236}">
                <a16:creationId xmlns:a16="http://schemas.microsoft.com/office/drawing/2014/main" id="{D5302515-0472-4AED-8B5D-7DE3E641B4AC}"/>
              </a:ext>
            </a:extLst>
          </p:cNvPr>
          <p:cNvSpPr>
            <a:spLocks noGrp="1"/>
          </p:cNvSpPr>
          <p:nvPr>
            <p:ph sz="half" idx="1"/>
          </p:nvPr>
        </p:nvSpPr>
        <p:spPr>
          <a:xfrm>
            <a:off x="995110" y="2037739"/>
            <a:ext cx="6019808" cy="4012205"/>
          </a:xfrm>
        </p:spPr>
        <p:txBody>
          <a:bodyPr vert="horz" lIns="91440" tIns="45720" rIns="91440" bIns="45720" rtlCol="0" anchor="t">
            <a:normAutofit/>
          </a:bodyPr>
          <a:lstStyle/>
          <a:p>
            <a:pPr marL="344170" indent="-344170"/>
            <a:r>
              <a:rPr lang="en-US" dirty="0">
                <a:ea typeface="+mn-lt"/>
                <a:cs typeface="+mn-lt"/>
              </a:rPr>
              <a:t>To download JMeter go to the Apache JMeter website</a:t>
            </a:r>
            <a:endParaRPr lang="en-US" dirty="0">
              <a:cs typeface="Arial" panose="020B0604020202020204"/>
            </a:endParaRPr>
          </a:p>
          <a:p>
            <a:pPr marL="344170" indent="-344170"/>
            <a:r>
              <a:rPr lang="en-US" dirty="0">
                <a:ea typeface="+mn-lt"/>
                <a:cs typeface="+mn-lt"/>
                <a:hlinkClick r:id="rId2"/>
              </a:rPr>
              <a:t>https://jmeter.apache.org/download_jmeter.cgi</a:t>
            </a:r>
            <a:endParaRPr lang="en-US"/>
          </a:p>
          <a:p>
            <a:pPr marL="344170" indent="-344170"/>
            <a:r>
              <a:rPr lang="en-US" dirty="0">
                <a:ea typeface="+mn-lt"/>
                <a:cs typeface="+mn-lt"/>
              </a:rPr>
              <a:t>On the website go to the binaries section and download the zip file</a:t>
            </a:r>
            <a:endParaRPr lang="en-US" dirty="0"/>
          </a:p>
          <a:p>
            <a:pPr marL="344170" indent="-344170"/>
            <a:r>
              <a:rPr lang="en-US" dirty="0">
                <a:ea typeface="+mn-lt"/>
                <a:cs typeface="+mn-lt"/>
              </a:rPr>
              <a:t>Wait for the zip folder to be downloaded</a:t>
            </a:r>
            <a:endParaRPr lang="en-US" dirty="0"/>
          </a:p>
          <a:p>
            <a:pPr marL="344170" indent="-344170"/>
            <a:endParaRPr lang="en-US" dirty="0">
              <a:cs typeface="Arial"/>
            </a:endParaRPr>
          </a:p>
        </p:txBody>
      </p:sp>
      <p:pic>
        <p:nvPicPr>
          <p:cNvPr id="5" name="Picture 5" descr="Text, table&#10;&#10;Description automatically generated">
            <a:extLst>
              <a:ext uri="{FF2B5EF4-FFF2-40B4-BE49-F238E27FC236}">
                <a16:creationId xmlns:a16="http://schemas.microsoft.com/office/drawing/2014/main" id="{4D678309-EA65-4461-9985-8B9DA6984A6C}"/>
              </a:ext>
            </a:extLst>
          </p:cNvPr>
          <p:cNvPicPr>
            <a:picLocks noGrp="1" noChangeAspect="1"/>
          </p:cNvPicPr>
          <p:nvPr>
            <p:ph sz="half" idx="2"/>
          </p:nvPr>
        </p:nvPicPr>
        <p:blipFill>
          <a:blip r:embed="rId3"/>
          <a:stretch>
            <a:fillRect/>
          </a:stretch>
        </p:blipFill>
        <p:spPr>
          <a:xfrm>
            <a:off x="7063329" y="1954271"/>
            <a:ext cx="4136007" cy="3417139"/>
          </a:xfrm>
        </p:spPr>
      </p:pic>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74FD0F14-0802-4ABC-BB29-C89BE8A74BF2}"/>
                  </a:ext>
                </a:extLst>
              </p14:cNvPr>
              <p14:cNvContentPartPr/>
              <p14:nvPr/>
            </p14:nvContentPartPr>
            <p14:xfrm>
              <a:off x="10410410" y="4577324"/>
              <a:ext cx="647700" cy="409575"/>
            </p14:xfrm>
          </p:contentPart>
        </mc:Choice>
        <mc:Fallback>
          <p:pic>
            <p:nvPicPr>
              <p:cNvPr id="6" name="Ink 5">
                <a:extLst>
                  <a:ext uri="{FF2B5EF4-FFF2-40B4-BE49-F238E27FC236}">
                    <a16:creationId xmlns:a16="http://schemas.microsoft.com/office/drawing/2014/main" id="{74FD0F14-0802-4ABC-BB29-C89BE8A74BF2}"/>
                  </a:ext>
                </a:extLst>
              </p:cNvPr>
              <p:cNvPicPr/>
              <p:nvPr/>
            </p:nvPicPr>
            <p:blipFill>
              <a:blip r:embed="rId5"/>
              <a:stretch>
                <a:fillRect/>
              </a:stretch>
            </p:blipFill>
            <p:spPr>
              <a:xfrm>
                <a:off x="10392876" y="4559313"/>
                <a:ext cx="683127" cy="445237"/>
              </a:xfrm>
              <a:prstGeom prst="rect">
                <a:avLst/>
              </a:prstGeom>
            </p:spPr>
          </p:pic>
        </mc:Fallback>
      </mc:AlternateContent>
    </p:spTree>
    <p:extLst>
      <p:ext uri="{BB962C8B-B14F-4D97-AF65-F5344CB8AC3E}">
        <p14:creationId xmlns:p14="http://schemas.microsoft.com/office/powerpoint/2010/main" val="1357671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02" name="Picture 101">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04" name="Picture 103">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06" name="Rectangle 105">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8" name="Rectangle 107">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0" name="Rectangle 109">
            <a:extLst>
              <a:ext uri="{FF2B5EF4-FFF2-40B4-BE49-F238E27FC236}">
                <a16:creationId xmlns:a16="http://schemas.microsoft.com/office/drawing/2014/main" id="{E1F0989E-BFBB-43E4-927B-2C51C7AE26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2" name="Rectangle 111">
            <a:extLst>
              <a:ext uri="{FF2B5EF4-FFF2-40B4-BE49-F238E27FC236}">
                <a16:creationId xmlns:a16="http://schemas.microsoft.com/office/drawing/2014/main" id="{8ACA2469-91AA-459B-A5DD-8FFC0F70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4" name="TextBox 113">
            <a:extLst>
              <a:ext uri="{FF2B5EF4-FFF2-40B4-BE49-F238E27FC236}">
                <a16:creationId xmlns:a16="http://schemas.microsoft.com/office/drawing/2014/main" id="{97860FD2-CA19-4064-AA6F-68050C3D2011}"/>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116" name="Rectangle 115">
            <a:extLst>
              <a:ext uri="{FF2B5EF4-FFF2-40B4-BE49-F238E27FC236}">
                <a16:creationId xmlns:a16="http://schemas.microsoft.com/office/drawing/2014/main" id="{9B0F3308-12C4-4DD7-ABB4-D0DFAA3C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8" name="Picture 117">
            <a:extLst>
              <a:ext uri="{FF2B5EF4-FFF2-40B4-BE49-F238E27FC236}">
                <a16:creationId xmlns:a16="http://schemas.microsoft.com/office/drawing/2014/main" id="{6A24046D-AAB6-4470-AC22-6448D576E5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20" name="Picture 119">
            <a:extLst>
              <a:ext uri="{FF2B5EF4-FFF2-40B4-BE49-F238E27FC236}">
                <a16:creationId xmlns:a16="http://schemas.microsoft.com/office/drawing/2014/main" id="{211A0A85-392D-49DA-B9EC-82262B3B96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22" name="Rectangle 121">
            <a:extLst>
              <a:ext uri="{FF2B5EF4-FFF2-40B4-BE49-F238E27FC236}">
                <a16:creationId xmlns:a16="http://schemas.microsoft.com/office/drawing/2014/main" id="{73AFD74C-283C-45BD-885B-6E6635E4B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CE3DE725-FEB0-422F-BDBA-A29C95768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05058156-257B-4118-BA50-5869C8AF6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85D1B1-69E9-4A7B-96DA-1B3C9DF92D44}"/>
              </a:ext>
            </a:extLst>
          </p:cNvPr>
          <p:cNvSpPr>
            <a:spLocks noGrp="1"/>
          </p:cNvSpPr>
          <p:nvPr>
            <p:ph type="title"/>
          </p:nvPr>
        </p:nvSpPr>
        <p:spPr>
          <a:xfrm>
            <a:off x="1969803" y="808056"/>
            <a:ext cx="8608037" cy="1077229"/>
          </a:xfrm>
        </p:spPr>
        <p:txBody>
          <a:bodyPr vert="horz" lIns="91440" tIns="45720" rIns="91440" bIns="45720" rtlCol="0" anchor="t">
            <a:normAutofit/>
          </a:bodyPr>
          <a:lstStyle/>
          <a:p>
            <a:pPr algn="l"/>
            <a:r>
              <a:rPr lang="en-US"/>
              <a:t>3.Install J-Meter</a:t>
            </a:r>
          </a:p>
        </p:txBody>
      </p:sp>
      <p:sp>
        <p:nvSpPr>
          <p:cNvPr id="3" name="Content Placeholder 2">
            <a:extLst>
              <a:ext uri="{FF2B5EF4-FFF2-40B4-BE49-F238E27FC236}">
                <a16:creationId xmlns:a16="http://schemas.microsoft.com/office/drawing/2014/main" id="{1B9D1938-1421-4B29-BB99-C296F391AD1E}"/>
              </a:ext>
            </a:extLst>
          </p:cNvPr>
          <p:cNvSpPr>
            <a:spLocks noGrp="1"/>
          </p:cNvSpPr>
          <p:nvPr>
            <p:ph sz="half" idx="1"/>
          </p:nvPr>
        </p:nvSpPr>
        <p:spPr>
          <a:xfrm>
            <a:off x="1012525" y="1261364"/>
            <a:ext cx="5620608" cy="5104882"/>
          </a:xfrm>
        </p:spPr>
        <p:txBody>
          <a:bodyPr vert="horz" lIns="91440" tIns="45720" rIns="91440" bIns="45720" rtlCol="0" anchor="ctr">
            <a:noAutofit/>
          </a:bodyPr>
          <a:lstStyle/>
          <a:p>
            <a:pPr marL="344170" indent="-344170">
              <a:lnSpc>
                <a:spcPct val="110000"/>
              </a:lnSpc>
            </a:pPr>
            <a:r>
              <a:rPr lang="en-US" sz="1600"/>
              <a:t>Once the zip folder is downloaded, go to the folder location, and then extract the zip folder</a:t>
            </a:r>
          </a:p>
          <a:p>
            <a:pPr marL="344170" indent="-344170">
              <a:lnSpc>
                <a:spcPct val="110000"/>
              </a:lnSpc>
            </a:pPr>
            <a:r>
              <a:rPr lang="en-US" sz="1600"/>
              <a:t>Once the folder is extracted go inside that folder and then go inside the "bin" folder here</a:t>
            </a:r>
          </a:p>
          <a:p>
            <a:pPr marL="344170" indent="-344170">
              <a:lnSpc>
                <a:spcPct val="110000"/>
              </a:lnSpc>
            </a:pPr>
            <a:r>
              <a:rPr lang="en-US" sz="1600"/>
              <a:t>In the bin folder open the jmeter-windows.batch.file</a:t>
            </a:r>
          </a:p>
          <a:p>
            <a:pPr marL="344170" indent="-344170">
              <a:lnSpc>
                <a:spcPct val="110000"/>
              </a:lnSpc>
            </a:pPr>
            <a:r>
              <a:rPr lang="en-US" sz="1600"/>
              <a:t>It will take a while to open, and this is how you can download and install JMeter onto your system. </a:t>
            </a:r>
          </a:p>
          <a:p>
            <a:pPr marL="344170" indent="-344170">
              <a:lnSpc>
                <a:spcPct val="110000"/>
              </a:lnSpc>
            </a:pPr>
            <a:r>
              <a:rPr lang="en-US" sz="1600"/>
              <a:t>Now when you have installed JMeter, you can execute a test for the same.</a:t>
            </a:r>
          </a:p>
          <a:p>
            <a:pPr marL="344170" indent="-344170">
              <a:lnSpc>
                <a:spcPct val="110000"/>
              </a:lnSpc>
            </a:pPr>
            <a:endParaRPr lang="en-US" sz="1600"/>
          </a:p>
        </p:txBody>
      </p:sp>
      <p:pic>
        <p:nvPicPr>
          <p:cNvPr id="8" name="Picture 8">
            <a:extLst>
              <a:ext uri="{FF2B5EF4-FFF2-40B4-BE49-F238E27FC236}">
                <a16:creationId xmlns:a16="http://schemas.microsoft.com/office/drawing/2014/main" id="{6EB2C6E2-DB34-4E0C-9FB7-1925DE03D62E}"/>
              </a:ext>
            </a:extLst>
          </p:cNvPr>
          <p:cNvPicPr>
            <a:picLocks noGrp="1" noChangeAspect="1"/>
          </p:cNvPicPr>
          <p:nvPr>
            <p:ph sz="half" idx="2"/>
          </p:nvPr>
        </p:nvPicPr>
        <p:blipFill>
          <a:blip r:embed="rId5"/>
          <a:stretch>
            <a:fillRect/>
          </a:stretch>
        </p:blipFill>
        <p:spPr>
          <a:xfrm>
            <a:off x="6281255" y="2413058"/>
            <a:ext cx="4818974" cy="1663401"/>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128" name="Rectangle 127">
            <a:extLst>
              <a:ext uri="{FF2B5EF4-FFF2-40B4-BE49-F238E27FC236}">
                <a16:creationId xmlns:a16="http://schemas.microsoft.com/office/drawing/2014/main" id="{D23B4D99-FEA8-489A-8436-A2F113BE1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AA144EBD-FF91-4C53-8BEB-F8E9AF134D60}"/>
                  </a:ext>
                </a:extLst>
              </p14:cNvPr>
              <p14:cNvContentPartPr/>
              <p14:nvPr/>
            </p14:nvContentPartPr>
            <p14:xfrm>
              <a:off x="7223125" y="3317875"/>
              <a:ext cx="19050" cy="19050"/>
            </p14:xfrm>
          </p:contentPart>
        </mc:Choice>
        <mc:Fallback>
          <p:pic>
            <p:nvPicPr>
              <p:cNvPr id="9" name="Ink 8">
                <a:extLst>
                  <a:ext uri="{FF2B5EF4-FFF2-40B4-BE49-F238E27FC236}">
                    <a16:creationId xmlns:a16="http://schemas.microsoft.com/office/drawing/2014/main" id="{AA144EBD-FF91-4C53-8BEB-F8E9AF134D60}"/>
                  </a:ext>
                </a:extLst>
              </p:cNvPr>
              <p:cNvPicPr/>
              <p:nvPr/>
            </p:nvPicPr>
            <p:blipFill>
              <a:blip r:embed="rId7"/>
              <a:stretch>
                <a:fillRect/>
              </a:stretch>
            </p:blipFill>
            <p:spPr>
              <a:xfrm>
                <a:off x="6289675" y="2365375"/>
                <a:ext cx="1905000" cy="1905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8" name="Ink 97">
                <a:extLst>
                  <a:ext uri="{FF2B5EF4-FFF2-40B4-BE49-F238E27FC236}">
                    <a16:creationId xmlns:a16="http://schemas.microsoft.com/office/drawing/2014/main" id="{1D5C6727-69D3-48C1-A7CC-E5635C0F459A}"/>
                  </a:ext>
                </a:extLst>
              </p14:cNvPr>
              <p14:cNvContentPartPr/>
              <p14:nvPr/>
            </p14:nvContentPartPr>
            <p14:xfrm>
              <a:off x="7223125" y="3317875"/>
              <a:ext cx="19050" cy="19050"/>
            </p14:xfrm>
          </p:contentPart>
        </mc:Choice>
        <mc:Fallback>
          <p:pic>
            <p:nvPicPr>
              <p:cNvPr id="98" name="Ink 97">
                <a:extLst>
                  <a:ext uri="{FF2B5EF4-FFF2-40B4-BE49-F238E27FC236}">
                    <a16:creationId xmlns:a16="http://schemas.microsoft.com/office/drawing/2014/main" id="{1D5C6727-69D3-48C1-A7CC-E5635C0F459A}"/>
                  </a:ext>
                </a:extLst>
              </p:cNvPr>
              <p:cNvPicPr/>
              <p:nvPr/>
            </p:nvPicPr>
            <p:blipFill>
              <a:blip r:embed="rId9"/>
              <a:stretch>
                <a:fillRect/>
              </a:stretch>
            </p:blipFill>
            <p:spPr>
              <a:xfrm>
                <a:off x="7171267" y="2365375"/>
                <a:ext cx="123825" cy="1905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9" name="Ink 98">
                <a:extLst>
                  <a:ext uri="{FF2B5EF4-FFF2-40B4-BE49-F238E27FC236}">
                    <a16:creationId xmlns:a16="http://schemas.microsoft.com/office/drawing/2014/main" id="{D7FC4B43-395F-4282-B514-0B6C170B45ED}"/>
                  </a:ext>
                </a:extLst>
              </p14:cNvPr>
              <p14:cNvContentPartPr/>
              <p14:nvPr/>
            </p14:nvContentPartPr>
            <p14:xfrm>
              <a:off x="7239000" y="3144842"/>
              <a:ext cx="609600" cy="266700"/>
            </p14:xfrm>
          </p:contentPart>
        </mc:Choice>
        <mc:Fallback>
          <p:pic>
            <p:nvPicPr>
              <p:cNvPr id="99" name="Ink 98">
                <a:extLst>
                  <a:ext uri="{FF2B5EF4-FFF2-40B4-BE49-F238E27FC236}">
                    <a16:creationId xmlns:a16="http://schemas.microsoft.com/office/drawing/2014/main" id="{D7FC4B43-395F-4282-B514-0B6C170B45ED}"/>
                  </a:ext>
                </a:extLst>
              </p:cNvPr>
              <p:cNvPicPr/>
              <p:nvPr/>
            </p:nvPicPr>
            <p:blipFill>
              <a:blip r:embed="rId11"/>
              <a:stretch>
                <a:fillRect/>
              </a:stretch>
            </p:blipFill>
            <p:spPr>
              <a:xfrm>
                <a:off x="7221007" y="3127182"/>
                <a:ext cx="645226" cy="302380"/>
              </a:xfrm>
              <a:prstGeom prst="rect">
                <a:avLst/>
              </a:prstGeom>
            </p:spPr>
          </p:pic>
        </mc:Fallback>
      </mc:AlternateContent>
    </p:spTree>
    <p:extLst>
      <p:ext uri="{BB962C8B-B14F-4D97-AF65-F5344CB8AC3E}">
        <p14:creationId xmlns:p14="http://schemas.microsoft.com/office/powerpoint/2010/main" val="2025786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7" name="Picture 9">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8" name="Picture 11">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9" name="Rectangle 13">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5">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7">
            <a:extLst>
              <a:ext uri="{FF2B5EF4-FFF2-40B4-BE49-F238E27FC236}">
                <a16:creationId xmlns:a16="http://schemas.microsoft.com/office/drawing/2014/main" id="{E1F0989E-BFBB-43E4-927B-2C51C7AE26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9">
            <a:extLst>
              <a:ext uri="{FF2B5EF4-FFF2-40B4-BE49-F238E27FC236}">
                <a16:creationId xmlns:a16="http://schemas.microsoft.com/office/drawing/2014/main" id="{8ACA2469-91AA-459B-A5DD-8FFC0F70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TextBox 21">
            <a:extLst>
              <a:ext uri="{FF2B5EF4-FFF2-40B4-BE49-F238E27FC236}">
                <a16:creationId xmlns:a16="http://schemas.microsoft.com/office/drawing/2014/main" id="{97860FD2-CA19-4064-AA6F-68050C3D2011}"/>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19" name="Rectangle 23">
            <a:extLst>
              <a:ext uri="{FF2B5EF4-FFF2-40B4-BE49-F238E27FC236}">
                <a16:creationId xmlns:a16="http://schemas.microsoft.com/office/drawing/2014/main" id="{8CD557CE-2AB8-44E1-AABA-A21D2274F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5">
            <a:extLst>
              <a:ext uri="{FF2B5EF4-FFF2-40B4-BE49-F238E27FC236}">
                <a16:creationId xmlns:a16="http://schemas.microsoft.com/office/drawing/2014/main" id="{58DCB6E5-A344-4A17-A353-EC4D71E6C4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3" name="Picture 27">
            <a:extLst>
              <a:ext uri="{FF2B5EF4-FFF2-40B4-BE49-F238E27FC236}">
                <a16:creationId xmlns:a16="http://schemas.microsoft.com/office/drawing/2014/main" id="{4D82F4F2-6117-4CCD-94A7-4AFD603EC3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5" name="Rectangle 29">
            <a:extLst>
              <a:ext uri="{FF2B5EF4-FFF2-40B4-BE49-F238E27FC236}">
                <a16:creationId xmlns:a16="http://schemas.microsoft.com/office/drawing/2014/main" id="{3CCA9FB2-FFC7-4B6D-8E30-9D2CC14E7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31">
            <a:extLst>
              <a:ext uri="{FF2B5EF4-FFF2-40B4-BE49-F238E27FC236}">
                <a16:creationId xmlns:a16="http://schemas.microsoft.com/office/drawing/2014/main" id="{3CF6D6F6-E7F9-4521-BD22-74A61D8ED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33">
            <a:extLst>
              <a:ext uri="{FF2B5EF4-FFF2-40B4-BE49-F238E27FC236}">
                <a16:creationId xmlns:a16="http://schemas.microsoft.com/office/drawing/2014/main" id="{1B566E74-1425-46AC-885D-D2DAEE365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486FE4-AA81-4EAF-9688-A125291F65F1}"/>
              </a:ext>
            </a:extLst>
          </p:cNvPr>
          <p:cNvSpPr>
            <a:spLocks noGrp="1"/>
          </p:cNvSpPr>
          <p:nvPr>
            <p:ph type="title"/>
          </p:nvPr>
        </p:nvSpPr>
        <p:spPr>
          <a:xfrm>
            <a:off x="1969804" y="808056"/>
            <a:ext cx="3317492" cy="1077229"/>
          </a:xfrm>
        </p:spPr>
        <p:txBody>
          <a:bodyPr vert="horz" lIns="91440" tIns="45720" rIns="91440" bIns="45720" rtlCol="0" anchor="t">
            <a:normAutofit/>
          </a:bodyPr>
          <a:lstStyle/>
          <a:p>
            <a:pPr algn="l"/>
            <a:r>
              <a:rPr lang="en-US"/>
              <a:t>Sample test plan example:</a:t>
            </a:r>
          </a:p>
        </p:txBody>
      </p:sp>
      <p:sp>
        <p:nvSpPr>
          <p:cNvPr id="3" name="Content Placeholder 2">
            <a:extLst>
              <a:ext uri="{FF2B5EF4-FFF2-40B4-BE49-F238E27FC236}">
                <a16:creationId xmlns:a16="http://schemas.microsoft.com/office/drawing/2014/main" id="{5F16654B-BBB9-47CF-AB80-18F947DD69F9}"/>
              </a:ext>
            </a:extLst>
          </p:cNvPr>
          <p:cNvSpPr>
            <a:spLocks noGrp="1"/>
          </p:cNvSpPr>
          <p:nvPr>
            <p:ph sz="half" idx="1"/>
          </p:nvPr>
        </p:nvSpPr>
        <p:spPr>
          <a:xfrm>
            <a:off x="1265313" y="2195889"/>
            <a:ext cx="5359075" cy="4414771"/>
          </a:xfrm>
        </p:spPr>
        <p:txBody>
          <a:bodyPr vert="horz" lIns="91440" tIns="45720" rIns="91440" bIns="45720" rtlCol="0" anchor="ctr">
            <a:normAutofit/>
          </a:bodyPr>
          <a:lstStyle/>
          <a:p>
            <a:pPr marL="344170" indent="-344170">
              <a:lnSpc>
                <a:spcPct val="110000"/>
              </a:lnSpc>
            </a:pPr>
            <a:r>
              <a:rPr lang="en-US" sz="1600"/>
              <a:t>The first step in creating the test plan is </a:t>
            </a:r>
          </a:p>
          <a:p>
            <a:pPr marL="344170" indent="-344170">
              <a:lnSpc>
                <a:spcPct val="110000"/>
              </a:lnSpc>
            </a:pPr>
            <a:r>
              <a:rPr lang="en-US" sz="1600"/>
              <a:t>Adding a Thread Group</a:t>
            </a:r>
          </a:p>
          <a:p>
            <a:pPr marL="344170" indent="-344170">
              <a:lnSpc>
                <a:spcPct val="110000"/>
              </a:lnSpc>
            </a:pPr>
            <a:r>
              <a:rPr lang="en-US" sz="1600"/>
              <a:t>Open the JMeter window</a:t>
            </a:r>
          </a:p>
          <a:p>
            <a:pPr marL="344170" indent="-344170">
              <a:lnSpc>
                <a:spcPct val="110000"/>
              </a:lnSpc>
            </a:pPr>
            <a:r>
              <a:rPr lang="en-US" sz="1600"/>
              <a:t>The window is divided into two parts. The left side has all the added elements, while the right side has all the elements' configurations.</a:t>
            </a:r>
          </a:p>
          <a:p>
            <a:pPr marL="344170" indent="-344170">
              <a:lnSpc>
                <a:spcPct val="110000"/>
              </a:lnSpc>
            </a:pPr>
            <a:r>
              <a:rPr lang="en-US" sz="1600"/>
              <a:t>Rename the test plan and save it</a:t>
            </a:r>
          </a:p>
          <a:p>
            <a:pPr marL="344170" indent="-344170">
              <a:lnSpc>
                <a:spcPct val="110000"/>
              </a:lnSpc>
            </a:pPr>
            <a:r>
              <a:rPr lang="en-US" sz="1600"/>
              <a:t>Now, rename it as the FirstJMeter.</a:t>
            </a:r>
          </a:p>
          <a:p>
            <a:pPr marL="344170" indent="-344170">
              <a:lnSpc>
                <a:spcPct val="110000"/>
              </a:lnSpc>
            </a:pPr>
            <a:r>
              <a:rPr lang="en-US" sz="1600"/>
              <a:t>Right-click on the test plan.</a:t>
            </a:r>
          </a:p>
          <a:p>
            <a:pPr marL="344170" indent="-344170">
              <a:lnSpc>
                <a:spcPct val="110000"/>
              </a:lnSpc>
            </a:pPr>
            <a:r>
              <a:rPr lang="en-US" sz="1600"/>
              <a:t>Go to add -&gt; Threads (Users) -&gt; Thread Group</a:t>
            </a:r>
          </a:p>
          <a:p>
            <a:pPr marL="344170" indent="-344170">
              <a:lnSpc>
                <a:spcPct val="110000"/>
              </a:lnSpc>
            </a:pPr>
            <a:endParaRPr lang="en-US" sz="1600"/>
          </a:p>
        </p:txBody>
      </p:sp>
      <p:pic>
        <p:nvPicPr>
          <p:cNvPr id="5" name="Picture 5" descr="Graphical user interface&#10;&#10;Description automatically generated">
            <a:extLst>
              <a:ext uri="{FF2B5EF4-FFF2-40B4-BE49-F238E27FC236}">
                <a16:creationId xmlns:a16="http://schemas.microsoft.com/office/drawing/2014/main" id="{761EF940-5881-4B8C-8E9B-233DFDB8474F}"/>
              </a:ext>
            </a:extLst>
          </p:cNvPr>
          <p:cNvPicPr>
            <a:picLocks noGrp="1" noChangeAspect="1"/>
          </p:cNvPicPr>
          <p:nvPr>
            <p:ph sz="half" idx="2"/>
          </p:nvPr>
        </p:nvPicPr>
        <p:blipFill>
          <a:blip r:embed="rId5"/>
          <a:stretch>
            <a:fillRect/>
          </a:stretch>
        </p:blipFill>
        <p:spPr>
          <a:xfrm>
            <a:off x="6727370" y="2434730"/>
            <a:ext cx="4651619" cy="2046712"/>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1" name="Rectangle 35">
            <a:extLst>
              <a:ext uri="{FF2B5EF4-FFF2-40B4-BE49-F238E27FC236}">
                <a16:creationId xmlns:a16="http://schemas.microsoft.com/office/drawing/2014/main" id="{06858379-D070-40E4-8A3D-F29E90C5C7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2004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A08BD8-CDF1-4F17-BC1C-BED4E0454885}"/>
              </a:ext>
            </a:extLst>
          </p:cNvPr>
          <p:cNvSpPr txBox="1"/>
          <p:nvPr/>
        </p:nvSpPr>
        <p:spPr>
          <a:xfrm>
            <a:off x="1374476" y="468701"/>
            <a:ext cx="8810444" cy="64869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4170" indent="-344170">
              <a:lnSpc>
                <a:spcPct val="120000"/>
              </a:lnSpc>
              <a:spcBef>
                <a:spcPts val="1000"/>
              </a:spcBef>
              <a:spcAft>
                <a:spcPts val="600"/>
              </a:spcAft>
              <a:buFont typeface="Arial"/>
              <a:buChar char="•"/>
            </a:pPr>
            <a:r>
              <a:rPr lang="en-US" dirty="0">
                <a:cs typeface="Arial"/>
              </a:rPr>
              <a:t>Now, once you click on the Thread Group, there are three things on the screen that are important concerning the load test:</a:t>
            </a:r>
            <a:endParaRPr lang="en-US" dirty="0">
              <a:ea typeface="+mn-lt"/>
              <a:cs typeface="+mn-lt"/>
            </a:endParaRPr>
          </a:p>
          <a:p>
            <a:pPr marL="344170" indent="-344170">
              <a:lnSpc>
                <a:spcPct val="120000"/>
              </a:lnSpc>
              <a:spcBef>
                <a:spcPts val="1000"/>
              </a:spcBef>
              <a:spcAft>
                <a:spcPts val="600"/>
              </a:spcAft>
              <a:buFont typeface="Arial"/>
              <a:buChar char="•"/>
            </a:pPr>
            <a:r>
              <a:rPr lang="en-US" dirty="0">
                <a:ea typeface="+mn-lt"/>
                <a:cs typeface="+mn-lt"/>
              </a:rPr>
              <a:t>The number of threads (users):</a:t>
            </a:r>
          </a:p>
          <a:p>
            <a:pPr>
              <a:lnSpc>
                <a:spcPct val="120000"/>
              </a:lnSpc>
              <a:spcBef>
                <a:spcPts val="1000"/>
              </a:spcBef>
              <a:spcAft>
                <a:spcPts val="600"/>
              </a:spcAft>
            </a:pPr>
            <a:r>
              <a:rPr lang="en-US">
                <a:cs typeface="Arial"/>
              </a:rPr>
              <a:t>This is the number of threads or users JMeter will simulate.</a:t>
            </a:r>
            <a:endParaRPr lang="en-US" dirty="0">
              <a:ea typeface="+mn-lt"/>
              <a:cs typeface="+mn-lt"/>
            </a:endParaRPr>
          </a:p>
          <a:p>
            <a:pPr>
              <a:lnSpc>
                <a:spcPct val="120000"/>
              </a:lnSpc>
              <a:spcBef>
                <a:spcPts val="1000"/>
              </a:spcBef>
              <a:spcAft>
                <a:spcPts val="600"/>
              </a:spcAft>
            </a:pPr>
            <a:r>
              <a:rPr lang="en-US">
                <a:cs typeface="Arial"/>
              </a:rPr>
              <a:t>Let's make it 5.</a:t>
            </a:r>
            <a:endParaRPr lang="en-US" dirty="0">
              <a:ea typeface="+mn-lt"/>
              <a:cs typeface="+mn-lt"/>
            </a:endParaRPr>
          </a:p>
          <a:p>
            <a:pPr marL="344170" indent="-344170">
              <a:lnSpc>
                <a:spcPct val="120000"/>
              </a:lnSpc>
              <a:spcBef>
                <a:spcPts val="1000"/>
              </a:spcBef>
              <a:spcAft>
                <a:spcPts val="600"/>
              </a:spcAft>
              <a:buFont typeface="Arial"/>
              <a:buChar char="•"/>
            </a:pPr>
            <a:r>
              <a:rPr lang="en-US" dirty="0">
                <a:ea typeface="+mn-lt"/>
                <a:cs typeface="+mn-lt"/>
              </a:rPr>
              <a:t>Ramp-Up Period (in </a:t>
            </a:r>
            <a:r>
              <a:rPr lang="en-US">
                <a:ea typeface="+mn-lt"/>
                <a:cs typeface="+mn-lt"/>
              </a:rPr>
              <a:t>seconds):</a:t>
            </a:r>
            <a:endParaRPr lang="en-US" dirty="0">
              <a:ea typeface="+mn-lt"/>
              <a:cs typeface="+mn-lt"/>
            </a:endParaRPr>
          </a:p>
          <a:p>
            <a:pPr>
              <a:lnSpc>
                <a:spcPct val="120000"/>
              </a:lnSpc>
              <a:spcBef>
                <a:spcPts val="1000"/>
              </a:spcBef>
              <a:spcAft>
                <a:spcPts val="600"/>
              </a:spcAft>
            </a:pPr>
            <a:r>
              <a:rPr lang="en-US">
                <a:cs typeface="Arial"/>
              </a:rPr>
              <a:t>This is the time that JMeter takes before starting the thread over.</a:t>
            </a:r>
            <a:endParaRPr lang="en-US" dirty="0">
              <a:ea typeface="+mn-lt"/>
              <a:cs typeface="+mn-lt"/>
            </a:endParaRPr>
          </a:p>
          <a:p>
            <a:pPr>
              <a:lnSpc>
                <a:spcPct val="120000"/>
              </a:lnSpc>
              <a:spcBef>
                <a:spcPts val="1000"/>
              </a:spcBef>
              <a:spcAft>
                <a:spcPts val="600"/>
              </a:spcAft>
            </a:pPr>
            <a:r>
              <a:rPr lang="en-US">
                <a:cs typeface="Arial"/>
              </a:rPr>
              <a:t>Let’s keep this as 1.</a:t>
            </a:r>
            <a:endParaRPr lang="en-US" dirty="0">
              <a:ea typeface="+mn-lt"/>
              <a:cs typeface="+mn-lt"/>
            </a:endParaRPr>
          </a:p>
          <a:p>
            <a:pPr marL="344170" indent="-344170">
              <a:lnSpc>
                <a:spcPct val="120000"/>
              </a:lnSpc>
              <a:spcBef>
                <a:spcPts val="1000"/>
              </a:spcBef>
              <a:spcAft>
                <a:spcPts val="600"/>
              </a:spcAft>
              <a:buFont typeface="Arial"/>
              <a:buChar char="•"/>
            </a:pPr>
            <a:r>
              <a:rPr lang="en-US" dirty="0">
                <a:ea typeface="+mn-lt"/>
                <a:cs typeface="+mn-lt"/>
              </a:rPr>
              <a:t>Loop Count:</a:t>
            </a:r>
          </a:p>
          <a:p>
            <a:pPr>
              <a:lnSpc>
                <a:spcPct val="120000"/>
              </a:lnSpc>
              <a:spcBef>
                <a:spcPts val="1000"/>
              </a:spcBef>
              <a:spcAft>
                <a:spcPts val="600"/>
              </a:spcAft>
            </a:pPr>
            <a:r>
              <a:rPr lang="en-US">
                <a:cs typeface="Arial"/>
              </a:rPr>
              <a:t>This is the number of times the test will be executed.</a:t>
            </a:r>
            <a:endParaRPr lang="en-US" dirty="0">
              <a:ea typeface="+mn-lt"/>
              <a:cs typeface="+mn-lt"/>
            </a:endParaRPr>
          </a:p>
          <a:p>
            <a:pPr>
              <a:lnSpc>
                <a:spcPct val="120000"/>
              </a:lnSpc>
              <a:spcBef>
                <a:spcPts val="1000"/>
              </a:spcBef>
              <a:spcAft>
                <a:spcPts val="600"/>
              </a:spcAft>
            </a:pPr>
            <a:r>
              <a:rPr lang="en-US">
                <a:cs typeface="Arial"/>
              </a:rPr>
              <a:t>And this one, let's leave it to be 2.</a:t>
            </a:r>
            <a:endParaRPr lang="en-US" dirty="0">
              <a:ea typeface="+mn-lt"/>
              <a:cs typeface="+mn-lt"/>
            </a:endParaRPr>
          </a:p>
          <a:p>
            <a:pPr marL="344170" indent="-344170">
              <a:lnSpc>
                <a:spcPct val="120000"/>
              </a:lnSpc>
              <a:spcBef>
                <a:spcPts val="1000"/>
              </a:spcBef>
              <a:spcAft>
                <a:spcPts val="600"/>
              </a:spcAft>
              <a:buFont typeface="Arial"/>
              <a:buChar char="•"/>
            </a:pPr>
            <a:endParaRPr lang="en-US" dirty="0">
              <a:ea typeface="+mn-lt"/>
              <a:cs typeface="+mn-lt"/>
            </a:endParaRPr>
          </a:p>
          <a:p>
            <a:pPr algn="l"/>
            <a:endParaRPr lang="en-US" dirty="0">
              <a:cs typeface="Arial"/>
            </a:endParaRPr>
          </a:p>
        </p:txBody>
      </p:sp>
    </p:spTree>
    <p:extLst>
      <p:ext uri="{BB962C8B-B14F-4D97-AF65-F5344CB8AC3E}">
        <p14:creationId xmlns:p14="http://schemas.microsoft.com/office/powerpoint/2010/main" val="391757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aphical user interface, application&#10;&#10;Description automatically generated">
            <a:extLst>
              <a:ext uri="{FF2B5EF4-FFF2-40B4-BE49-F238E27FC236}">
                <a16:creationId xmlns:a16="http://schemas.microsoft.com/office/drawing/2014/main" id="{B07DCC1C-F441-463B-9C71-0FAC08F28D6D}"/>
              </a:ext>
            </a:extLst>
          </p:cNvPr>
          <p:cNvPicPr>
            <a:picLocks noChangeAspect="1"/>
          </p:cNvPicPr>
          <p:nvPr/>
        </p:nvPicPr>
        <p:blipFill>
          <a:blip r:embed="rId2"/>
          <a:stretch>
            <a:fillRect/>
          </a:stretch>
        </p:blipFill>
        <p:spPr>
          <a:xfrm>
            <a:off x="1590137" y="859182"/>
            <a:ext cx="8551649" cy="5053371"/>
          </a:xfrm>
          <a:prstGeom prst="rect">
            <a:avLst/>
          </a:prstGeom>
        </p:spPr>
      </p:pic>
    </p:spTree>
    <p:extLst>
      <p:ext uri="{BB962C8B-B14F-4D97-AF65-F5344CB8AC3E}">
        <p14:creationId xmlns:p14="http://schemas.microsoft.com/office/powerpoint/2010/main" val="2505245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AC6753-30F7-42B6-9E33-846871D14C1A}"/>
              </a:ext>
            </a:extLst>
          </p:cNvPr>
          <p:cNvSpPr txBox="1"/>
          <p:nvPr/>
        </p:nvSpPr>
        <p:spPr>
          <a:xfrm>
            <a:off x="1647646" y="511834"/>
            <a:ext cx="8220972"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Add an HTTP Request</a:t>
            </a:r>
          </a:p>
          <a:p>
            <a:pPr marL="285750" indent="-285750">
              <a:buFont typeface="Arial"/>
              <a:buChar char="•"/>
            </a:pPr>
            <a:r>
              <a:rPr lang="en-US" dirty="0">
                <a:ea typeface="+mn-lt"/>
                <a:cs typeface="+mn-lt"/>
              </a:rPr>
              <a:t>Right-click on </a:t>
            </a:r>
            <a:r>
              <a:rPr lang="en-US" dirty="0" err="1">
                <a:ea typeface="+mn-lt"/>
                <a:cs typeface="+mn-lt"/>
              </a:rPr>
              <a:t>FirstJMeter</a:t>
            </a:r>
            <a:r>
              <a:rPr lang="en-US" dirty="0">
                <a:ea typeface="+mn-lt"/>
                <a:cs typeface="+mn-lt"/>
              </a:rPr>
              <a:t> and again go to add</a:t>
            </a:r>
            <a:endParaRPr lang="en-US" dirty="0"/>
          </a:p>
          <a:p>
            <a:pPr marL="285750" indent="-285750">
              <a:buFont typeface="Arial"/>
              <a:buChar char="•"/>
            </a:pPr>
            <a:r>
              <a:rPr lang="en-US" dirty="0">
                <a:ea typeface="+mn-lt"/>
                <a:cs typeface="+mn-lt"/>
              </a:rPr>
              <a:t>In the drop-down select samplers</a:t>
            </a:r>
            <a:endParaRPr lang="en-US" dirty="0"/>
          </a:p>
          <a:p>
            <a:r>
              <a:rPr lang="en-US" dirty="0">
                <a:ea typeface="+mn-lt"/>
                <a:cs typeface="+mn-lt"/>
              </a:rPr>
              <a:t>These are all the types of requests that JMeter can work on.</a:t>
            </a:r>
            <a:endParaRPr lang="en-US" dirty="0"/>
          </a:p>
          <a:p>
            <a:pPr marL="285750" indent="-285750">
              <a:buFont typeface="Arial"/>
              <a:buChar char="•"/>
            </a:pPr>
            <a:r>
              <a:rPr lang="en-US" dirty="0">
                <a:ea typeface="+mn-lt"/>
                <a:cs typeface="+mn-lt"/>
              </a:rPr>
              <a:t>For now, choose the simplest of them all, the HTTP request. </a:t>
            </a:r>
            <a:endParaRPr lang="en-US" dirty="0"/>
          </a:p>
          <a:p>
            <a:r>
              <a:rPr lang="en-US" dirty="0">
                <a:ea typeface="+mn-lt"/>
                <a:cs typeface="+mn-lt"/>
              </a:rPr>
              <a:t>Here you will have to give the address to some home pages or websites.</a:t>
            </a:r>
            <a:endParaRPr lang="en-US" dirty="0"/>
          </a:p>
          <a:p>
            <a:pPr algn="l"/>
            <a:endParaRPr lang="en-US" dirty="0">
              <a:cs typeface="Arial"/>
            </a:endParaRPr>
          </a:p>
        </p:txBody>
      </p:sp>
      <p:pic>
        <p:nvPicPr>
          <p:cNvPr id="4" name="Picture 4" descr="Text&#10;&#10;Description automatically generated">
            <a:extLst>
              <a:ext uri="{FF2B5EF4-FFF2-40B4-BE49-F238E27FC236}">
                <a16:creationId xmlns:a16="http://schemas.microsoft.com/office/drawing/2014/main" id="{61BF7F05-2653-4943-AC3F-2D88ADF1C344}"/>
              </a:ext>
            </a:extLst>
          </p:cNvPr>
          <p:cNvPicPr>
            <a:picLocks noChangeAspect="1"/>
          </p:cNvPicPr>
          <p:nvPr/>
        </p:nvPicPr>
        <p:blipFill>
          <a:blip r:embed="rId2"/>
          <a:stretch>
            <a:fillRect/>
          </a:stretch>
        </p:blipFill>
        <p:spPr>
          <a:xfrm>
            <a:off x="1834553" y="2453411"/>
            <a:ext cx="8537272" cy="4122158"/>
          </a:xfrm>
          <a:prstGeom prst="rect">
            <a:avLst/>
          </a:prstGeom>
        </p:spPr>
      </p:pic>
    </p:spTree>
    <p:extLst>
      <p:ext uri="{BB962C8B-B14F-4D97-AF65-F5344CB8AC3E}">
        <p14:creationId xmlns:p14="http://schemas.microsoft.com/office/powerpoint/2010/main" val="32042277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9B0F2AC-8567-4D03-BFFC-653DB596C52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350455F8-10A0-4EEF-9BB1-9035E295B165}">
  <ds:schemaRefs>
    <ds:schemaRef ds:uri="http://schemas.microsoft.com/sharepoint/v3/contenttype/forms"/>
  </ds:schemaRefs>
</ds:datastoreItem>
</file>

<file path=customXml/itemProps3.xml><?xml version="1.0" encoding="utf-8"?>
<ds:datastoreItem xmlns:ds="http://schemas.openxmlformats.org/officeDocument/2006/customXml" ds:itemID="{7C2F7BF6-CD39-4568-B8BD-EA8D252E10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Madison</Template>
  <TotalTime>0</TotalTime>
  <Words>1</Words>
  <Application>Microsoft Office PowerPoint</Application>
  <PresentationFormat>Widescreen</PresentationFormat>
  <Paragraphs>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Madison</vt:lpstr>
      <vt:lpstr>How to Download and Install J-Meter </vt:lpstr>
      <vt:lpstr>What is J-Meter</vt:lpstr>
      <vt:lpstr>How to Download and Install J-Meter</vt:lpstr>
      <vt:lpstr>2.download J-Meter</vt:lpstr>
      <vt:lpstr>3.Install J-Meter</vt:lpstr>
      <vt:lpstr>Sample test plan example:</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286</cp:revision>
  <dcterms:created xsi:type="dcterms:W3CDTF">2021-11-21T16:15:53Z</dcterms:created>
  <dcterms:modified xsi:type="dcterms:W3CDTF">2021-11-21T17:32:37Z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