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66" r:id="rId2"/>
    <p:sldId id="323" r:id="rId3"/>
    <p:sldId id="262" r:id="rId4"/>
    <p:sldId id="324" r:id="rId5"/>
    <p:sldId id="325" r:id="rId6"/>
    <p:sldId id="269" r:id="rId7"/>
    <p:sldId id="326" r:id="rId8"/>
    <p:sldId id="327" r:id="rId9"/>
    <p:sldId id="328" r:id="rId10"/>
    <p:sldId id="329" r:id="rId11"/>
    <p:sldId id="265" r:id="rId12"/>
    <p:sldId id="330" r:id="rId13"/>
    <p:sldId id="331" r:id="rId14"/>
    <p:sldId id="263" r:id="rId15"/>
    <p:sldId id="359" r:id="rId16"/>
    <p:sldId id="333" r:id="rId17"/>
    <p:sldId id="268" r:id="rId18"/>
    <p:sldId id="270" r:id="rId19"/>
    <p:sldId id="273" r:id="rId20"/>
    <p:sldId id="274" r:id="rId21"/>
    <p:sldId id="277" r:id="rId22"/>
    <p:sldId id="278" r:id="rId23"/>
    <p:sldId id="280" r:id="rId24"/>
    <p:sldId id="282" r:id="rId25"/>
    <p:sldId id="281" r:id="rId26"/>
    <p:sldId id="283" r:id="rId27"/>
    <p:sldId id="365" r:id="rId28"/>
    <p:sldId id="284" r:id="rId29"/>
    <p:sldId id="36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60" r:id="rId40"/>
    <p:sldId id="361" r:id="rId41"/>
    <p:sldId id="362" r:id="rId42"/>
    <p:sldId id="36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18" r:id="rId51"/>
    <p:sldId id="319" r:id="rId52"/>
    <p:sldId id="367" r:id="rId53"/>
    <p:sldId id="368" r:id="rId5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-1212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68BD1CD-CA84-4E2F-B8E7-4A924C1DBA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78BD7E-CD4E-4AE1-8E84-BE438746741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D0A0F82-816D-482A-9B11-811076B24ECC}" type="datetimeFigureOut">
              <a:rPr lang="ru-RU"/>
              <a:pPr>
                <a:defRPr/>
              </a:pPr>
              <a:t>21.09.2018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8EA849F-3FAF-4F94-8BAA-DB1D70ED0B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D0A0A3F8-42BB-4121-AB52-5EAD483DA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8A5E31-45AC-4686-9EB6-BA61AFE2F7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955F25-B8B3-485C-8D2A-B1C89A9F2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4F0802-7804-4ED2-B147-8E07B2190CD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Образ слайда 1">
            <a:extLst>
              <a:ext uri="{FF2B5EF4-FFF2-40B4-BE49-F238E27FC236}">
                <a16:creationId xmlns:a16="http://schemas.microsoft.com/office/drawing/2014/main" id="{16A65B36-B747-4303-80B4-62AB68D88F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Заметки 2">
            <a:extLst>
              <a:ext uri="{FF2B5EF4-FFF2-40B4-BE49-F238E27FC236}">
                <a16:creationId xmlns:a16="http://schemas.microsoft.com/office/drawing/2014/main" id="{ED490A56-0CE3-4E4D-A7DF-BCA9652ECA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Назначение коллекции — служить хранилищем объектов и обеспечивать доступ к ним. Обычно коллекции используются для хранения групп однотипных объектов, подлежащих стереотипной обработке. Для обращения к конкретному элементу коллекции могут использоваться различные методы, в зависимости от того, какой абстрактный тип данных она реализует.</a:t>
            </a:r>
          </a:p>
          <a:p>
            <a:endParaRPr lang="ru-RU" altLang="ru-RU"/>
          </a:p>
        </p:txBody>
      </p:sp>
      <p:sp>
        <p:nvSpPr>
          <p:cNvPr id="57348" name="Номер слайда 3">
            <a:extLst>
              <a:ext uri="{FF2B5EF4-FFF2-40B4-BE49-F238E27FC236}">
                <a16:creationId xmlns:a16="http://schemas.microsoft.com/office/drawing/2014/main" id="{26B3C3CC-D557-4923-9167-21876194B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833A05-B5D5-4FBF-B781-7186F283F2DD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Образ слайда 1">
            <a:extLst>
              <a:ext uri="{FF2B5EF4-FFF2-40B4-BE49-F238E27FC236}">
                <a16:creationId xmlns:a16="http://schemas.microsoft.com/office/drawing/2014/main" id="{9D2A0DBD-FA12-4B20-8303-42171B6190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Заметки 2">
            <a:extLst>
              <a:ext uri="{FF2B5EF4-FFF2-40B4-BE49-F238E27FC236}">
                <a16:creationId xmlns:a16="http://schemas.microsoft.com/office/drawing/2014/main" id="{5D09BA0F-28DC-45A1-8DDD-325E38441F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Вся внутренняя структура АТД спрятана от разработчика программного обеспечения — в этом и заключается суть абстракции. </a:t>
            </a:r>
          </a:p>
          <a:p>
            <a:r>
              <a:rPr lang="ru-RU" altLang="ru-RU"/>
              <a:t>Абстрактный тип данных определяет набор функций,  независимых от конкретной реализации типа, для оперирования его значениями</a:t>
            </a:r>
          </a:p>
        </p:txBody>
      </p:sp>
      <p:sp>
        <p:nvSpPr>
          <p:cNvPr id="58372" name="Номер слайда 3">
            <a:extLst>
              <a:ext uri="{FF2B5EF4-FFF2-40B4-BE49-F238E27FC236}">
                <a16:creationId xmlns:a16="http://schemas.microsoft.com/office/drawing/2014/main" id="{A8216D11-A195-4AA8-BF70-421D79C32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731E60-262F-4381-804F-4EA4D9A961C3}" type="slidenum">
              <a:rPr lang="ru-RU" altLang="ru-RU"/>
              <a:pPr eaLnBrk="1" hangingPunct="1"/>
              <a:t>3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Образ слайда 1">
            <a:extLst>
              <a:ext uri="{FF2B5EF4-FFF2-40B4-BE49-F238E27FC236}">
                <a16:creationId xmlns:a16="http://schemas.microsoft.com/office/drawing/2014/main" id="{C54D19A4-967C-4069-B421-E274F627A8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Заметки 2">
            <a:extLst>
              <a:ext uri="{FF2B5EF4-FFF2-40B4-BE49-F238E27FC236}">
                <a16:creationId xmlns:a16="http://schemas.microsoft.com/office/drawing/2014/main" id="{5436C67E-75E8-4DE3-9869-2CEA6874EA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 нем есть несколько полезных методов, упрощающих работу с массивами, например, методы получения размерности, сортировки и поиска.</a:t>
            </a:r>
          </a:p>
        </p:txBody>
      </p:sp>
      <p:sp>
        <p:nvSpPr>
          <p:cNvPr id="59396" name="Номер слайда 3">
            <a:extLst>
              <a:ext uri="{FF2B5EF4-FFF2-40B4-BE49-F238E27FC236}">
                <a16:creationId xmlns:a16="http://schemas.microsoft.com/office/drawing/2014/main" id="{7C5A850E-CC19-4899-B2EA-022296940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86EB0B-BB08-4ADF-B2E2-64C313A4516E}" type="slidenum">
              <a:rPr lang="ru-RU" altLang="ru-RU"/>
              <a:pPr eaLnBrk="1" hangingPunct="1"/>
              <a:t>15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Образ слайда 1">
            <a:extLst>
              <a:ext uri="{FF2B5EF4-FFF2-40B4-BE49-F238E27FC236}">
                <a16:creationId xmlns:a16="http://schemas.microsoft.com/office/drawing/2014/main" id="{85AF7795-51B2-4DBE-8AC0-ACF5410000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Заметки 2">
            <a:extLst>
              <a:ext uri="{FF2B5EF4-FFF2-40B4-BE49-F238E27FC236}">
                <a16:creationId xmlns:a16="http://schemas.microsoft.com/office/drawing/2014/main" id="{14C1D939-9176-44E0-AAC3-A6F1EB24D6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Каждый элемент массива представляет собой указатель на начало списка. </a:t>
            </a:r>
          </a:p>
          <a:p>
            <a:r>
              <a:rPr lang="ru-RU" altLang="ru-RU"/>
              <a:t>При помещении элемента в структуру сначала вычисляется хеш-функция  и в зависимости от полученного результата элемент помещается в один из списков, полученное значение является индексом массива. </a:t>
            </a:r>
          </a:p>
          <a:p>
            <a:r>
              <a:rPr lang="ru-RU" altLang="ru-RU"/>
              <a:t>Число хранимых элементов делённое на размер массива (число возможных значений хэш-функции) называется коэффициентом заполнения хэш-таблицы</a:t>
            </a:r>
          </a:p>
        </p:txBody>
      </p:sp>
      <p:sp>
        <p:nvSpPr>
          <p:cNvPr id="60420" name="Номер слайда 3">
            <a:extLst>
              <a:ext uri="{FF2B5EF4-FFF2-40B4-BE49-F238E27FC236}">
                <a16:creationId xmlns:a16="http://schemas.microsoft.com/office/drawing/2014/main" id="{54F361E2-0B99-4E9D-8DC6-587E7A9A6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52963F-11D9-4B59-9FAF-26908DEC46A3}" type="slidenum">
              <a:rPr lang="ru-RU" altLang="ru-RU"/>
              <a:pPr eaLnBrk="1" hangingPunct="1"/>
              <a:t>18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Образ слайда 1">
            <a:extLst>
              <a:ext uri="{FF2B5EF4-FFF2-40B4-BE49-F238E27FC236}">
                <a16:creationId xmlns:a16="http://schemas.microsoft.com/office/drawing/2014/main" id="{EB2382DF-2B56-46D9-AF61-83C8BF7739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Заметки 2">
            <a:extLst>
              <a:ext uri="{FF2B5EF4-FFF2-40B4-BE49-F238E27FC236}">
                <a16:creationId xmlns:a16="http://schemas.microsoft.com/office/drawing/2014/main" id="{6F1F7FEE-76C4-4654-BD1C-B7BAD38783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b="1"/>
              <a:t>Интерфейс</a:t>
            </a:r>
            <a:r>
              <a:rPr lang="ru-RU" altLang="ru-RU"/>
              <a:t> — это логическая конструкция, которая описывает методы, не устанавливая жестко способ их реализации.</a:t>
            </a:r>
          </a:p>
          <a:p>
            <a:r>
              <a:rPr lang="ru-RU" altLang="ru-RU"/>
              <a:t>Для реализации интерфейса класс должен обеспечить способы реализации методов, описанных в интерфейсе. Каждый класс может определить собственную реализацию. Таким образом, два класса могут реализовать один и тот же интерфейс различными способами, но все классы поддерживают одинаковый набор методов.</a:t>
            </a:r>
          </a:p>
          <a:p>
            <a:endParaRPr lang="ru-RU" altLang="ru-RU"/>
          </a:p>
        </p:txBody>
      </p:sp>
      <p:sp>
        <p:nvSpPr>
          <p:cNvPr id="61444" name="Номер слайда 3">
            <a:extLst>
              <a:ext uri="{FF2B5EF4-FFF2-40B4-BE49-F238E27FC236}">
                <a16:creationId xmlns:a16="http://schemas.microsoft.com/office/drawing/2014/main" id="{347AD1A7-E136-421D-8494-1F9CCB0EA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B14616-F78C-49BE-A6DB-C445A9D236F9}" type="slidenum">
              <a:rPr lang="ru-RU" altLang="ru-RU"/>
              <a:pPr eaLnBrk="1" hangingPunct="1"/>
              <a:t>22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Образ слайда 1">
            <a:extLst>
              <a:ext uri="{FF2B5EF4-FFF2-40B4-BE49-F238E27FC236}">
                <a16:creationId xmlns:a16="http://schemas.microsoft.com/office/drawing/2014/main" id="{0EBB212C-D35E-4399-BD29-08E3B4CB8B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Заметки 2">
            <a:extLst>
              <a:ext uri="{FF2B5EF4-FFF2-40B4-BE49-F238E27FC236}">
                <a16:creationId xmlns:a16="http://schemas.microsoft.com/office/drawing/2014/main" id="{DFC08120-B914-479D-849D-147219661D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Интерфейс IEnumerable (перечислимый) определяет всего один метод — GetEnuraerator, возвращающий объект типа IEnumerator (перечислитель), который можно использовать для просмотра элементов объекта.</a:t>
            </a:r>
          </a:p>
          <a:p>
            <a:r>
              <a:rPr lang="ru-RU" altLang="ru-RU"/>
              <a:t>Интерфейс IEnumerator задает три элемента:</a:t>
            </a:r>
          </a:p>
          <a:p>
            <a:r>
              <a:rPr lang="ru-RU" altLang="ru-RU"/>
              <a:t>свойство Current, возвращающее текущий элемент объекта;</a:t>
            </a:r>
          </a:p>
          <a:p>
            <a:r>
              <a:rPr lang="ru-RU" altLang="ru-RU"/>
              <a:t>метод MoveNext, продвигающий перечислитель на следующий элемент объекта;</a:t>
            </a:r>
          </a:p>
          <a:p>
            <a:r>
              <a:rPr lang="ru-RU" altLang="ru-RU"/>
              <a:t>метод Reset, устанавливающий перечислитель в начало просмотра.</a:t>
            </a:r>
          </a:p>
          <a:p>
            <a:r>
              <a:rPr lang="ru-RU" altLang="ru-RU"/>
              <a:t>Цикл foreach использует эти методы для перебора элементов, из которых состоит объект.</a:t>
            </a:r>
          </a:p>
        </p:txBody>
      </p:sp>
      <p:sp>
        <p:nvSpPr>
          <p:cNvPr id="62468" name="Номер слайда 3">
            <a:extLst>
              <a:ext uri="{FF2B5EF4-FFF2-40B4-BE49-F238E27FC236}">
                <a16:creationId xmlns:a16="http://schemas.microsoft.com/office/drawing/2014/main" id="{5D411896-64F5-4B8A-AA09-3172AC3F7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92D19E-EB8C-4C7C-AC3A-7F1644E458CA}" type="slidenum">
              <a:rPr lang="ru-RU" altLang="ru-RU"/>
              <a:pPr eaLnBrk="1" hangingPunct="1"/>
              <a:t>23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Образ слайда 1">
            <a:extLst>
              <a:ext uri="{FF2B5EF4-FFF2-40B4-BE49-F238E27FC236}">
                <a16:creationId xmlns:a16="http://schemas.microsoft.com/office/drawing/2014/main" id="{D81D4473-6028-46DE-902A-723256AA94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Заметки 2">
            <a:extLst>
              <a:ext uri="{FF2B5EF4-FFF2-40B4-BE49-F238E27FC236}">
                <a16:creationId xmlns:a16="http://schemas.microsoft.com/office/drawing/2014/main" id="{C7890DE3-0B55-4A84-B64B-D7FB3C4347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Классы общего назначения можно использовать для хранения объектов любого типа. Битовые – предназначены для хранения битовой информации. Коллекции специального назначения разрабатываются для обработки данных конкретного типа. Мы будем рассматривать классы коллекций общего назначения</a:t>
            </a:r>
          </a:p>
          <a:p>
            <a:endParaRPr lang="ru-RU" altLang="ru-RU"/>
          </a:p>
        </p:txBody>
      </p:sp>
      <p:sp>
        <p:nvSpPr>
          <p:cNvPr id="63492" name="Номер слайда 3">
            <a:extLst>
              <a:ext uri="{FF2B5EF4-FFF2-40B4-BE49-F238E27FC236}">
                <a16:creationId xmlns:a16="http://schemas.microsoft.com/office/drawing/2014/main" id="{D7466D6B-A1CF-4DEE-9985-61194585D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63D747-B819-4A4D-934D-C9E4611EB303}" type="slidenum">
              <a:rPr lang="ru-RU" altLang="ru-RU"/>
              <a:pPr eaLnBrk="1" hangingPunct="1"/>
              <a:t>31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Образ слайда 1">
            <a:extLst>
              <a:ext uri="{FF2B5EF4-FFF2-40B4-BE49-F238E27FC236}">
                <a16:creationId xmlns:a16="http://schemas.microsoft.com/office/drawing/2014/main" id="{6A8A1A78-8F23-4052-BC61-4DCDD6777E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Заметки 2">
            <a:extLst>
              <a:ext uri="{FF2B5EF4-FFF2-40B4-BE49-F238E27FC236}">
                <a16:creationId xmlns:a16="http://schemas.microsoft.com/office/drawing/2014/main" id="{E49F271C-0F4C-41AA-8652-FCD2CF2681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64516" name="Номер слайда 3">
            <a:extLst>
              <a:ext uri="{FF2B5EF4-FFF2-40B4-BE49-F238E27FC236}">
                <a16:creationId xmlns:a16="http://schemas.microsoft.com/office/drawing/2014/main" id="{E2338E53-A059-463A-A4F2-7234D6AE3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2F849F-8E89-4006-8C37-1997556B9B8B}" type="slidenum">
              <a:rPr lang="ru-RU" altLang="ru-RU"/>
              <a:pPr eaLnBrk="1" hangingPunct="1"/>
              <a:t>41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DAC4B9-6682-47DF-ABAB-35B8320A92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1122AA-DDC1-4F51-817E-B48A15BCD3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0BA1BD-1631-4090-AA62-1B5B6C64D7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2415D-29C6-4085-9E7D-7F10C5C064C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140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89A2E4-C286-4768-8466-D83D11097F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113903-035F-458E-A512-E2D5DAFCA7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FE7077-D380-426A-8AB0-789E0EF81E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11F72B-CF8B-4933-B31B-B396B3996B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6123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9F017A-E75D-44C4-8FF7-C439446A84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EE2CA7-112D-4EC4-B322-746C092AC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71FE4E-0B05-423B-B65E-99598DD84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687BB-A0BF-4CBE-B5F7-01E215396F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613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751B6C-6E69-4527-9970-5C961C895F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2E99B1-BE5F-41FA-9CA0-D851F12F63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46B83B-912F-4B1F-97D4-465D28BF3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70E29-148A-476F-B44E-C96A2FF18D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2671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F7E4FF-7A31-48B0-8AE5-B3EF9B62F0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6CF93A-3F52-4DB5-B2CB-A35CBADC88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47EE33-4E9F-4A7D-92A9-7CA5AE05C2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DEBAA-A2D8-495A-BEE6-5E861C8F1F5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151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1AEEF-C553-4663-A214-C55B1CEE1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6778F-2E63-4043-84F5-3F0C71C5B9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6C69D-FC7C-466F-83C3-C5313A6130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AD801-369D-457D-B3D6-97BB9DA3C58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69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6AEE47-FCFF-47C1-ACB4-77C71F63CB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107B6D-F7F7-4E73-AC5B-0358940D90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D7BA35F-D0AE-482F-90C0-D9A178F769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081AA-DACE-4C98-BE49-28DBE4E9855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4047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68C2D9-D37E-4947-AE6C-9CA462F822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0A19E0-317B-4E11-9FCE-F213B7D351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4F10F6-312C-4925-81F4-927A180E75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A8000-2DD5-4D61-9EAC-48012BC136A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2FAFA70-7696-4E44-A7C4-892AEC7331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28288B9-F110-46BF-9705-40B76A88A3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9E6A69-98F0-4A40-994B-C966F3115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835EC-0680-40ED-8225-305FC51ECB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787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D1F867-9111-42A6-9127-7F2F82F0BC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74DAC-AD11-4897-95DC-06FF38DF5B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9B886-F12C-409F-98CD-54AFF1DBC8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5B821-AE3C-43F5-83CF-DCAA9985021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321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38780-38D0-474D-9F5D-8B70857933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A1B7E-3D5E-4AA2-ACF9-66877E2C22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EFFF8-AB06-4511-AE7A-ACA3408361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7704D-E1A8-429A-A6AF-E0A929D88E1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8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2A76CCE-EB58-4398-BC2E-94112A246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AB37A27-EBD4-45F1-B0B3-F8B5A5698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59B262A-94D9-4297-B45C-725443EE39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04ECD56-5A4A-47F2-B28D-E1169256AB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AF6779-8B2D-4F97-8BC5-2FB2EB0E1A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41A853-9390-4B96-958B-A0CFF53CC3C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3">
            <a:extLst>
              <a:ext uri="{FF2B5EF4-FFF2-40B4-BE49-F238E27FC236}">
                <a16:creationId xmlns:a16="http://schemas.microsoft.com/office/drawing/2014/main" id="{011D8657-4ADC-4AE9-9821-6504CD175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Коллекции</a:t>
            </a:r>
          </a:p>
        </p:txBody>
      </p:sp>
      <p:sp>
        <p:nvSpPr>
          <p:cNvPr id="2051" name="Подзаголовок 4">
            <a:extLst>
              <a:ext uri="{FF2B5EF4-FFF2-40B4-BE49-F238E27FC236}">
                <a16:creationId xmlns:a16="http://schemas.microsoft.com/office/drawing/2014/main" id="{0AD85923-E422-4DA4-8A90-799B764D4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Тема 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>
            <a:extLst>
              <a:ext uri="{FF2B5EF4-FFF2-40B4-BE49-F238E27FC236}">
                <a16:creationId xmlns:a16="http://schemas.microsoft.com/office/drawing/2014/main" id="{AD234389-53E4-494F-AF24-4E558FE0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Список</a:t>
            </a:r>
          </a:p>
        </p:txBody>
      </p:sp>
      <p:sp>
        <p:nvSpPr>
          <p:cNvPr id="11267" name="Содержимое 2">
            <a:extLst>
              <a:ext uri="{FF2B5EF4-FFF2-40B4-BE49-F238E27FC236}">
                <a16:creationId xmlns:a16="http://schemas.microsoft.com/office/drawing/2014/main" id="{5FE11C1F-A903-4DCD-8E3E-552586CC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96975"/>
            <a:ext cx="8229600" cy="2620963"/>
          </a:xfrm>
        </p:spPr>
        <p:txBody>
          <a:bodyPr/>
          <a:lstStyle/>
          <a:p>
            <a:r>
              <a:rPr lang="ru-RU" altLang="ru-RU" sz="2000"/>
              <a:t>Список – набор данных, к которым возможен последовательный доступ. В любой момент доступен первый и последний элемент списка. От любого элемента списка можно получить доступ к следующему и к предыдущему по порядку, таким образом, можно последовательно дойти до любого желаемого. Новый элемент может добавляться в начало или в конец списка.</a:t>
            </a:r>
          </a:p>
          <a:p>
            <a:pPr eaLnBrk="1" hangingPunct="1"/>
            <a:r>
              <a:rPr lang="ru-RU" altLang="ru-RU" sz="2000"/>
              <a:t>Количество элементов в списке может изменяться в процессе работы программы.</a:t>
            </a:r>
          </a:p>
          <a:p>
            <a:pPr eaLnBrk="1" hangingPunct="1"/>
            <a:endParaRPr lang="ru-RU" alt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E650473-AEF4-4C09-B9F2-9E7F2E54158C}"/>
              </a:ext>
            </a:extLst>
          </p:cNvPr>
          <p:cNvSpPr/>
          <p:nvPr/>
        </p:nvSpPr>
        <p:spPr>
          <a:xfrm>
            <a:off x="250825" y="4724400"/>
            <a:ext cx="2305050" cy="93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A6E58F8A-3F89-4B24-9BE3-AE2ED93C4589}"/>
              </a:ext>
            </a:extLst>
          </p:cNvPr>
          <p:cNvSpPr/>
          <p:nvPr/>
        </p:nvSpPr>
        <p:spPr>
          <a:xfrm>
            <a:off x="3419475" y="4724400"/>
            <a:ext cx="2305050" cy="93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5DDBE989-929C-43C5-9489-2F647B58C3EE}"/>
              </a:ext>
            </a:extLst>
          </p:cNvPr>
          <p:cNvSpPr/>
          <p:nvPr/>
        </p:nvSpPr>
        <p:spPr>
          <a:xfrm>
            <a:off x="6516688" y="4797425"/>
            <a:ext cx="2303462" cy="935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Стрелка вправо 27">
            <a:extLst>
              <a:ext uri="{FF2B5EF4-FFF2-40B4-BE49-F238E27FC236}">
                <a16:creationId xmlns:a16="http://schemas.microsoft.com/office/drawing/2014/main" id="{54CEEED3-EDEE-4A3B-B279-C8A8063D710D}"/>
              </a:ext>
            </a:extLst>
          </p:cNvPr>
          <p:cNvSpPr/>
          <p:nvPr/>
        </p:nvSpPr>
        <p:spPr>
          <a:xfrm>
            <a:off x="2700338" y="5445125"/>
            <a:ext cx="503237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Стрелка вправо 29">
            <a:extLst>
              <a:ext uri="{FF2B5EF4-FFF2-40B4-BE49-F238E27FC236}">
                <a16:creationId xmlns:a16="http://schemas.microsoft.com/office/drawing/2014/main" id="{78A61008-887C-4F47-A0BC-0F7276D1604E}"/>
              </a:ext>
            </a:extLst>
          </p:cNvPr>
          <p:cNvSpPr/>
          <p:nvPr/>
        </p:nvSpPr>
        <p:spPr>
          <a:xfrm>
            <a:off x="5867400" y="5516563"/>
            <a:ext cx="50482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2" name="Стрелка вправо 31">
            <a:extLst>
              <a:ext uri="{FF2B5EF4-FFF2-40B4-BE49-F238E27FC236}">
                <a16:creationId xmlns:a16="http://schemas.microsoft.com/office/drawing/2014/main" id="{9EB6EDCE-D83C-437D-ADBD-CFFAF3A47A7E}"/>
              </a:ext>
            </a:extLst>
          </p:cNvPr>
          <p:cNvSpPr/>
          <p:nvPr/>
        </p:nvSpPr>
        <p:spPr>
          <a:xfrm rot="10800000">
            <a:off x="2700338" y="4868863"/>
            <a:ext cx="503237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Стрелка вправо 32">
            <a:extLst>
              <a:ext uri="{FF2B5EF4-FFF2-40B4-BE49-F238E27FC236}">
                <a16:creationId xmlns:a16="http://schemas.microsoft.com/office/drawing/2014/main" id="{CBEA324E-0755-4815-BA5C-1A9C7AD3A392}"/>
              </a:ext>
            </a:extLst>
          </p:cNvPr>
          <p:cNvSpPr/>
          <p:nvPr/>
        </p:nvSpPr>
        <p:spPr>
          <a:xfrm rot="10800000">
            <a:off x="5867400" y="4941888"/>
            <a:ext cx="50482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38AE-FED0-4E6F-B14C-910E8F4C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Операции над списками:</a:t>
            </a:r>
            <a:endParaRPr lang="ru-RU" dirty="0"/>
          </a:p>
        </p:txBody>
      </p:sp>
      <p:sp>
        <p:nvSpPr>
          <p:cNvPr id="12291" name="Содержимое 2">
            <a:extLst>
              <a:ext uri="{FF2B5EF4-FFF2-40B4-BE49-F238E27FC236}">
                <a16:creationId xmlns:a16="http://schemas.microsoft.com/office/drawing/2014/main" id="{5A5EB8C4-CC22-448C-BC8E-E67FAECF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/>
              <a:t>добавление элемента в начало списка;</a:t>
            </a:r>
          </a:p>
          <a:p>
            <a:pPr lvl="1"/>
            <a:r>
              <a:rPr lang="ru-RU" altLang="ru-RU"/>
              <a:t>добавление элемента в конец списка;</a:t>
            </a:r>
          </a:p>
          <a:p>
            <a:pPr lvl="1"/>
            <a:r>
              <a:rPr lang="ru-RU" altLang="ru-RU"/>
              <a:t>получение элемента из начала списка;</a:t>
            </a:r>
          </a:p>
          <a:p>
            <a:pPr lvl="1"/>
            <a:r>
              <a:rPr lang="ru-RU" altLang="ru-RU"/>
              <a:t>получение элемента из конца списка;</a:t>
            </a:r>
          </a:p>
          <a:p>
            <a:pPr lvl="1"/>
            <a:r>
              <a:rPr lang="ru-RU" altLang="ru-RU"/>
              <a:t>получение следующего элемента списка.</a:t>
            </a:r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5BA7D948-F2BB-4943-8DC6-E8D054F6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Физическое представление данных</a:t>
            </a:r>
          </a:p>
        </p:txBody>
      </p:sp>
      <p:sp>
        <p:nvSpPr>
          <p:cNvPr id="13315" name="Содержимое 2">
            <a:extLst>
              <a:ext uri="{FF2B5EF4-FFF2-40B4-BE49-F238E27FC236}">
                <a16:creationId xmlns:a16="http://schemas.microsoft.com/office/drawing/2014/main" id="{A36C26B6-6833-4FD9-95B2-39B79896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400" b="1"/>
              <a:t>Структура данных </a:t>
            </a:r>
            <a:r>
              <a:rPr lang="ru-RU" altLang="ru-RU" sz="2400"/>
              <a:t>— это программная единица, позволяющая хранить и обрабатывать какие либо связанные данные.</a:t>
            </a:r>
          </a:p>
          <a:p>
            <a:r>
              <a:rPr lang="ru-RU" altLang="ru-RU" sz="2400"/>
              <a:t> Используется для реализации каких либо абстрактных типов данных. </a:t>
            </a:r>
          </a:p>
          <a:p>
            <a:r>
              <a:rPr lang="ru-RU" altLang="ru-RU" sz="2400"/>
              <a:t>Структурой данных определяет то, как данные будут размещены в памяти и соответственно время, необходимое для выполнения тех или иных операций над хранимыми данными.</a:t>
            </a:r>
          </a:p>
          <a:p>
            <a:endParaRPr lang="ru-RU" altLang="ru-RU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8C2C07DB-D72E-4AB9-BDBE-10F5DE80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Основные структуры данных</a:t>
            </a:r>
          </a:p>
        </p:txBody>
      </p:sp>
      <p:sp>
        <p:nvSpPr>
          <p:cNvPr id="14339" name="Содержимое 2">
            <a:extLst>
              <a:ext uri="{FF2B5EF4-FFF2-40B4-BE49-F238E27FC236}">
                <a16:creationId xmlns:a16="http://schemas.microsoft.com/office/drawing/2014/main" id="{2EC1B751-9DCE-40F1-AC48-731937EA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массив;</a:t>
            </a:r>
          </a:p>
          <a:p>
            <a:r>
              <a:rPr lang="ru-RU" altLang="ru-RU"/>
              <a:t>связный список;</a:t>
            </a:r>
          </a:p>
          <a:p>
            <a:r>
              <a:rPr lang="ru-RU" altLang="ru-RU"/>
              <a:t>двоичное дерево;</a:t>
            </a:r>
          </a:p>
          <a:p>
            <a:r>
              <a:rPr lang="ru-RU" altLang="ru-RU"/>
              <a:t>хеш-структуры;</a:t>
            </a:r>
          </a:p>
          <a:p>
            <a:r>
              <a:rPr lang="ru-RU" altLang="ru-RU"/>
              <a:t>комбинированные структуры.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>
            <a:extLst>
              <a:ext uri="{FF2B5EF4-FFF2-40B4-BE49-F238E27FC236}">
                <a16:creationId xmlns:a16="http://schemas.microsoft.com/office/drawing/2014/main" id="{15750FB5-770E-4B90-A5D8-24691013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Массив</a:t>
            </a:r>
          </a:p>
        </p:txBody>
      </p:sp>
      <p:sp>
        <p:nvSpPr>
          <p:cNvPr id="15363" name="Содержимое 2">
            <a:extLst>
              <a:ext uri="{FF2B5EF4-FFF2-40B4-BE49-F238E27FC236}">
                <a16:creationId xmlns:a16="http://schemas.microsoft.com/office/drawing/2014/main" id="{36C81D69-9222-4F23-BB78-A58B4071D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2116138"/>
          </a:xfrm>
        </p:spPr>
        <p:txBody>
          <a:bodyPr/>
          <a:lstStyle/>
          <a:p>
            <a:pPr eaLnBrk="1" hangingPunct="1"/>
            <a:r>
              <a:rPr lang="ru-RU" altLang="ru-RU" sz="2400" b="1"/>
              <a:t>Массив</a:t>
            </a:r>
            <a:r>
              <a:rPr lang="ru-RU" altLang="ru-RU" sz="2400"/>
              <a:t> ­ это конечная совокупность однотипных величин.</a:t>
            </a:r>
            <a:endParaRPr lang="en-US" altLang="ru-RU" sz="2400"/>
          </a:p>
          <a:p>
            <a:pPr eaLnBrk="1" hangingPunct="1"/>
            <a:r>
              <a:rPr lang="ru-RU" altLang="ru-RU" sz="2400"/>
              <a:t> Массив занимает непрерывную область памяти и предоставляет прямой, или произвольный, доступ к своим элементам по индексу. </a:t>
            </a:r>
            <a:endParaRPr lang="en-US" altLang="ru-RU" sz="2400"/>
          </a:p>
          <a:p>
            <a:pPr eaLnBrk="1" hangingPunct="1"/>
            <a:r>
              <a:rPr lang="ru-RU" altLang="ru-RU" sz="2400"/>
              <a:t>Память под массив выделяется до начала работы с ним и впоследствии не изменяется.</a:t>
            </a:r>
          </a:p>
          <a:p>
            <a:pPr eaLnBrk="1" hangingPunct="1"/>
            <a:endParaRPr lang="ru-RU" altLang="ru-RU"/>
          </a:p>
        </p:txBody>
      </p:sp>
      <p:grpSp>
        <p:nvGrpSpPr>
          <p:cNvPr id="15364" name="Группа 12">
            <a:extLst>
              <a:ext uri="{FF2B5EF4-FFF2-40B4-BE49-F238E27FC236}">
                <a16:creationId xmlns:a16="http://schemas.microsoft.com/office/drawing/2014/main" id="{CE0650F5-B9A1-4BDE-A692-4217375AA0A8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221163"/>
            <a:ext cx="6911975" cy="792162"/>
            <a:chOff x="899592" y="4797152"/>
            <a:chExt cx="6912768" cy="792088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CACD17A-2913-4F55-A5A6-BFF0B3451326}"/>
                </a:ext>
              </a:extLst>
            </p:cNvPr>
            <p:cNvSpPr/>
            <p:nvPr/>
          </p:nvSpPr>
          <p:spPr>
            <a:xfrm>
              <a:off x="899592" y="4797152"/>
              <a:ext cx="69127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9D397D60-A169-4156-844D-9CA406D5726C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4355975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C792EF4B-FF7D-4C17-894C-D58DA704C7D5}"/>
                </a:ext>
              </a:extLst>
            </p:cNvPr>
            <p:cNvCxnSpPr/>
            <p:nvPr/>
          </p:nvCxnSpPr>
          <p:spPr>
            <a:xfrm>
              <a:off x="2628577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802AF26F-D720-404D-A151-58BD67D922D6}"/>
                </a:ext>
              </a:extLst>
            </p:cNvPr>
            <p:cNvCxnSpPr/>
            <p:nvPr/>
          </p:nvCxnSpPr>
          <p:spPr>
            <a:xfrm>
              <a:off x="6156407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4128DCE-3435-4155-9575-E28D93A01236}"/>
                </a:ext>
              </a:extLst>
            </p:cNvPr>
            <p:cNvCxnSpPr/>
            <p:nvPr/>
          </p:nvCxnSpPr>
          <p:spPr>
            <a:xfrm>
              <a:off x="7020106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05DA6C9-74A7-491E-8E22-9E53CCB503D7}"/>
                </a:ext>
              </a:extLst>
            </p:cNvPr>
            <p:cNvCxnSpPr/>
            <p:nvPr/>
          </p:nvCxnSpPr>
          <p:spPr>
            <a:xfrm>
              <a:off x="5364154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33C4A99-D0B8-41FB-8F38-8CF5461A1BC1}"/>
                </a:ext>
              </a:extLst>
            </p:cNvPr>
            <p:cNvCxnSpPr/>
            <p:nvPr/>
          </p:nvCxnSpPr>
          <p:spPr>
            <a:xfrm>
              <a:off x="3563723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4F6294A0-80AD-471A-AFEB-7B61C7045B34}"/>
                </a:ext>
              </a:extLst>
            </p:cNvPr>
            <p:cNvCxnSpPr/>
            <p:nvPr/>
          </p:nvCxnSpPr>
          <p:spPr>
            <a:xfrm>
              <a:off x="1763291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5" name="TextBox 13">
            <a:extLst>
              <a:ext uri="{FF2B5EF4-FFF2-40B4-BE49-F238E27FC236}">
                <a16:creationId xmlns:a16="http://schemas.microsoft.com/office/drawing/2014/main" id="{3283D739-E0F1-4527-9DDE-849C96CEC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084763"/>
            <a:ext cx="7058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    0            1             2           3             4             5           6            7</a:t>
            </a:r>
          </a:p>
        </p:txBody>
      </p:sp>
      <p:sp>
        <p:nvSpPr>
          <p:cNvPr id="15366" name="TextBox 14">
            <a:extLst>
              <a:ext uri="{FF2B5EF4-FFF2-40B4-BE49-F238E27FC236}">
                <a16:creationId xmlns:a16="http://schemas.microsoft.com/office/drawing/2014/main" id="{0883611C-78C2-480E-AD57-4AC11452B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516563"/>
            <a:ext cx="4537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ru-RU" sz="2000">
                <a:ea typeface="Times-Roman"/>
                <a:cs typeface="Times-Roman"/>
              </a:rPr>
              <a:t>int </a:t>
            </a:r>
            <a:r>
              <a:rPr lang="ru-RU" altLang="ru-RU" sz="2000">
                <a:ea typeface="Times-Roman"/>
                <a:cs typeface="Times-Roman"/>
              </a:rPr>
              <a:t>[</a:t>
            </a:r>
            <a:r>
              <a:rPr lang="en-US" altLang="ru-RU" sz="2000">
                <a:ea typeface="Times-Roman"/>
                <a:cs typeface="Times-Roman"/>
              </a:rPr>
              <a:t> </a:t>
            </a:r>
            <a:r>
              <a:rPr lang="ru-RU" altLang="ru-RU" sz="2000">
                <a:ea typeface="Times-Roman"/>
                <a:cs typeface="Times-Roman"/>
              </a:rPr>
              <a:t>] </a:t>
            </a:r>
            <a:r>
              <a:rPr lang="en-US" altLang="ru-RU" sz="2000">
                <a:ea typeface="Times-Roman"/>
                <a:cs typeface="Times-Roman"/>
              </a:rPr>
              <a:t>mas</a:t>
            </a:r>
            <a:r>
              <a:rPr lang="ru-RU" altLang="ru-RU" sz="2000">
                <a:ea typeface="Times-Roman"/>
                <a:cs typeface="Times-Roman"/>
              </a:rPr>
              <a:t>=</a:t>
            </a:r>
            <a:r>
              <a:rPr lang="en-US" altLang="ru-RU" sz="2000">
                <a:ea typeface="Times-Roman"/>
                <a:cs typeface="Times-Roman"/>
              </a:rPr>
              <a:t>new int </a:t>
            </a:r>
            <a:r>
              <a:rPr lang="ru-RU" altLang="ru-RU" sz="2000">
                <a:ea typeface="Times-Roman"/>
                <a:cs typeface="Times-Roman"/>
              </a:rPr>
              <a:t>[</a:t>
            </a:r>
            <a:r>
              <a:rPr lang="en-US" altLang="ru-RU" sz="2000">
                <a:ea typeface="Times-Roman"/>
                <a:cs typeface="Times-Roman"/>
              </a:rPr>
              <a:t>8</a:t>
            </a:r>
            <a:r>
              <a:rPr lang="ru-RU" altLang="ru-RU" sz="2000">
                <a:ea typeface="Times-Roman"/>
                <a:cs typeface="Times-Roman"/>
              </a:rPr>
              <a:t>];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>
            <a:extLst>
              <a:ext uri="{FF2B5EF4-FFF2-40B4-BE49-F238E27FC236}">
                <a16:creationId xmlns:a16="http://schemas.microsoft.com/office/drawing/2014/main" id="{55332AF5-B300-49B4-BDAC-845F88FD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Массивы в С</a:t>
            </a:r>
            <a:r>
              <a:rPr lang="en-US" altLang="ru-RU"/>
              <a:t>#</a:t>
            </a:r>
            <a:endParaRPr lang="ru-RU" altLang="ru-RU"/>
          </a:p>
        </p:txBody>
      </p:sp>
      <p:sp>
        <p:nvSpPr>
          <p:cNvPr id="16387" name="Содержимое 2">
            <a:extLst>
              <a:ext uri="{FF2B5EF4-FFF2-40B4-BE49-F238E27FC236}">
                <a16:creationId xmlns:a16="http://schemas.microsoft.com/office/drawing/2014/main" id="{97D95F61-78DB-40A8-899D-B3484CC64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r>
              <a:rPr lang="ru-RU" altLang="ru-RU" sz="2400"/>
              <a:t>Все массивы в С# имеют общий базовый класс Array, определенный в пространстве имен System.</a:t>
            </a:r>
          </a:p>
          <a:p>
            <a:endParaRPr lang="ru-RU" altLang="ru-RU"/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54CD8C73-90F6-4993-9275-33232E776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20938"/>
            <a:ext cx="8159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>
            <a:extLst>
              <a:ext uri="{FF2B5EF4-FFF2-40B4-BE49-F238E27FC236}">
                <a16:creationId xmlns:a16="http://schemas.microsoft.com/office/drawing/2014/main" id="{593C1E82-D765-47F9-A889-C96AE062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Связный список</a:t>
            </a:r>
          </a:p>
        </p:txBody>
      </p:sp>
      <p:sp>
        <p:nvSpPr>
          <p:cNvPr id="17411" name="Содержимое 2">
            <a:extLst>
              <a:ext uri="{FF2B5EF4-FFF2-40B4-BE49-F238E27FC236}">
                <a16:creationId xmlns:a16="http://schemas.microsoft.com/office/drawing/2014/main" id="{78AA2C45-EEC5-4FD7-B136-6011DB34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96975"/>
            <a:ext cx="8229600" cy="2620963"/>
          </a:xfrm>
        </p:spPr>
        <p:txBody>
          <a:bodyPr/>
          <a:lstStyle/>
          <a:p>
            <a:r>
              <a:rPr lang="ru-RU" altLang="ru-RU" sz="2000"/>
              <a:t>Связный список - это структура данных состоящая из узлов, каждый из которых содержит собственные данные и одну или две ссылки на следующие и/или предыдущие узлы списка. </a:t>
            </a:r>
          </a:p>
          <a:p>
            <a:r>
              <a:rPr lang="ru-RU" altLang="ru-RU" sz="2000"/>
              <a:t>Расположение элементов списков в памяти компьютера не совпадает с расположением элементов в списке. </a:t>
            </a:r>
          </a:p>
          <a:p>
            <a:r>
              <a:rPr lang="ru-RU" altLang="ru-RU" sz="2000"/>
              <a:t>Операции добавления и удаления элементов из списка не требуют перераспределения памяти под всю структуру данных.</a:t>
            </a:r>
          </a:p>
          <a:p>
            <a:pPr eaLnBrk="1" hangingPunct="1"/>
            <a:endParaRPr lang="ru-RU" altLang="ru-RU"/>
          </a:p>
        </p:txBody>
      </p:sp>
      <p:grpSp>
        <p:nvGrpSpPr>
          <p:cNvPr id="17412" name="Группа 8">
            <a:extLst>
              <a:ext uri="{FF2B5EF4-FFF2-40B4-BE49-F238E27FC236}">
                <a16:creationId xmlns:a16="http://schemas.microsoft.com/office/drawing/2014/main" id="{FAA4C341-AAB7-4498-8DEE-5324F5648BEA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508500"/>
            <a:ext cx="1441450" cy="504825"/>
            <a:chOff x="827584" y="4509120"/>
            <a:chExt cx="1440160" cy="50405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E3C4A75-6785-4249-BCE6-B2A142F2F03F}"/>
                </a:ext>
              </a:extLst>
            </p:cNvPr>
            <p:cNvSpPr/>
            <p:nvPr/>
          </p:nvSpPr>
          <p:spPr>
            <a:xfrm>
              <a:off x="827584" y="4509120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914B4729-2B3B-45BD-B7D9-C87385CDC4E3}"/>
                </a:ext>
              </a:extLst>
            </p:cNvPr>
            <p:cNvCxnSpPr>
              <a:endCxn id="4" idx="2"/>
            </p:cNvCxnSpPr>
            <p:nvPr/>
          </p:nvCxnSpPr>
          <p:spPr>
            <a:xfrm>
              <a:off x="1547664" y="450912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13" name="Группа 9">
            <a:extLst>
              <a:ext uri="{FF2B5EF4-FFF2-40B4-BE49-F238E27FC236}">
                <a16:creationId xmlns:a16="http://schemas.microsoft.com/office/drawing/2014/main" id="{FA1DA6D8-F728-49EF-8014-D3E5E18E60E9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4508500"/>
            <a:ext cx="1439863" cy="504825"/>
            <a:chOff x="827584" y="4509120"/>
            <a:chExt cx="1440160" cy="50405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3DA84F14-DC90-4B79-9891-78475B42E41F}"/>
                </a:ext>
              </a:extLst>
            </p:cNvPr>
            <p:cNvSpPr/>
            <p:nvPr/>
          </p:nvSpPr>
          <p:spPr>
            <a:xfrm>
              <a:off x="827584" y="4509120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02F012D4-30EE-46FA-9C47-9409B2DD2980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1548458" y="450912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14" name="Группа 12">
            <a:extLst>
              <a:ext uri="{FF2B5EF4-FFF2-40B4-BE49-F238E27FC236}">
                <a16:creationId xmlns:a16="http://schemas.microsoft.com/office/drawing/2014/main" id="{72A212B0-7FCB-4DB4-A355-73F79A138240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4437063"/>
            <a:ext cx="1439863" cy="504825"/>
            <a:chOff x="827584" y="4509120"/>
            <a:chExt cx="1440160" cy="504056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598C06E-484E-46E4-AFF4-6E399FC81663}"/>
                </a:ext>
              </a:extLst>
            </p:cNvPr>
            <p:cNvSpPr/>
            <p:nvPr/>
          </p:nvSpPr>
          <p:spPr>
            <a:xfrm>
              <a:off x="827584" y="4509120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EBBE01AC-E9B8-4870-9356-8436FB595945}"/>
                </a:ext>
              </a:extLst>
            </p:cNvPr>
            <p:cNvCxnSpPr>
              <a:endCxn id="14" idx="2"/>
            </p:cNvCxnSpPr>
            <p:nvPr/>
          </p:nvCxnSpPr>
          <p:spPr>
            <a:xfrm>
              <a:off x="1548458" y="450912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4C1AF8E-1EFD-4348-AFF7-1BFA82AD4F21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268538" y="4760913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0C4CFA0-54FE-4FCF-B1D5-436D57A25A14}"/>
              </a:ext>
            </a:extLst>
          </p:cNvPr>
          <p:cNvCxnSpPr/>
          <p:nvPr/>
        </p:nvCxnSpPr>
        <p:spPr>
          <a:xfrm>
            <a:off x="4932363" y="4724400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BF8BF00-AA98-408B-9144-48586C0D7D9A}"/>
              </a:ext>
            </a:extLst>
          </p:cNvPr>
          <p:cNvCxnSpPr/>
          <p:nvPr/>
        </p:nvCxnSpPr>
        <p:spPr>
          <a:xfrm rot="10800000">
            <a:off x="2268538" y="4581525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A137A0A-FC0D-4856-B10A-7AD02A1C7DB7}"/>
              </a:ext>
            </a:extLst>
          </p:cNvPr>
          <p:cNvCxnSpPr/>
          <p:nvPr/>
        </p:nvCxnSpPr>
        <p:spPr>
          <a:xfrm rot="10800000">
            <a:off x="4932363" y="4581525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02A806D-7048-4E7E-B52C-7EC237FC6AAC}"/>
              </a:ext>
            </a:extLst>
          </p:cNvPr>
          <p:cNvCxnSpPr/>
          <p:nvPr/>
        </p:nvCxnSpPr>
        <p:spPr>
          <a:xfrm>
            <a:off x="1042988" y="5013325"/>
            <a:ext cx="0" cy="1008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2AE040C-66BF-4C26-8642-DCC4338495B7}"/>
              </a:ext>
            </a:extLst>
          </p:cNvPr>
          <p:cNvCxnSpPr/>
          <p:nvPr/>
        </p:nvCxnSpPr>
        <p:spPr>
          <a:xfrm flipH="1">
            <a:off x="1331913" y="5732463"/>
            <a:ext cx="5761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3C5CD35B-E81B-4377-94FB-05E0157DC115}"/>
              </a:ext>
            </a:extLst>
          </p:cNvPr>
          <p:cNvCxnSpPr/>
          <p:nvPr/>
        </p:nvCxnSpPr>
        <p:spPr>
          <a:xfrm flipV="1">
            <a:off x="1331913" y="5013325"/>
            <a:ext cx="0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399338D-F72A-4858-B96D-3235064C8FDE}"/>
              </a:ext>
            </a:extLst>
          </p:cNvPr>
          <p:cNvCxnSpPr/>
          <p:nvPr/>
        </p:nvCxnSpPr>
        <p:spPr>
          <a:xfrm flipH="1">
            <a:off x="1042988" y="6021388"/>
            <a:ext cx="6337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C88D9AFF-FC36-4080-81C8-310900A609B0}"/>
              </a:ext>
            </a:extLst>
          </p:cNvPr>
          <p:cNvCxnSpPr/>
          <p:nvPr/>
        </p:nvCxnSpPr>
        <p:spPr>
          <a:xfrm>
            <a:off x="7092950" y="4941888"/>
            <a:ext cx="0" cy="790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7BD4BDD2-B60E-4F87-A006-7BBBB297DAE4}"/>
              </a:ext>
            </a:extLst>
          </p:cNvPr>
          <p:cNvCxnSpPr/>
          <p:nvPr/>
        </p:nvCxnSpPr>
        <p:spPr>
          <a:xfrm flipV="1">
            <a:off x="7380288" y="4941888"/>
            <a:ext cx="0" cy="1079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5" name="TextBox 26">
            <a:extLst>
              <a:ext uri="{FF2B5EF4-FFF2-40B4-BE49-F238E27FC236}">
                <a16:creationId xmlns:a16="http://schemas.microsoft.com/office/drawing/2014/main" id="{6CBA8C6E-DB5D-4333-B5D1-E2098D720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81750"/>
            <a:ext cx="215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Пример 14_1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>
            <a:extLst>
              <a:ext uri="{FF2B5EF4-FFF2-40B4-BE49-F238E27FC236}">
                <a16:creationId xmlns:a16="http://schemas.microsoft.com/office/drawing/2014/main" id="{6B7D7616-E42A-4F45-B048-46E9E197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Бинарное дерево </a:t>
            </a:r>
          </a:p>
        </p:txBody>
      </p:sp>
      <p:sp>
        <p:nvSpPr>
          <p:cNvPr id="18435" name="Содержимое 2">
            <a:extLst>
              <a:ext uri="{FF2B5EF4-FFF2-40B4-BE49-F238E27FC236}">
                <a16:creationId xmlns:a16="http://schemas.microsoft.com/office/drawing/2014/main" id="{BFFCAD43-6FFA-4E61-8D83-663306A2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268413"/>
            <a:ext cx="8229600" cy="1612900"/>
          </a:xfrm>
        </p:spPr>
        <p:txBody>
          <a:bodyPr/>
          <a:lstStyle/>
          <a:p>
            <a:pPr eaLnBrk="1" hangingPunct="1"/>
            <a:r>
              <a:rPr lang="ru-RU" altLang="ru-RU" sz="2400" b="1"/>
              <a:t>Бинарное дерево</a:t>
            </a:r>
            <a:r>
              <a:rPr lang="ru-RU" altLang="ru-RU" sz="2400"/>
              <a:t> ­ это динамическая структура данных, состоящая из узлов, каждый из которых содержит помимо данных не более двух ссылок на различные бинарные поддеревья.</a:t>
            </a:r>
          </a:p>
        </p:txBody>
      </p:sp>
      <p:grpSp>
        <p:nvGrpSpPr>
          <p:cNvPr id="18436" name="Группа 7">
            <a:extLst>
              <a:ext uri="{FF2B5EF4-FFF2-40B4-BE49-F238E27FC236}">
                <a16:creationId xmlns:a16="http://schemas.microsoft.com/office/drawing/2014/main" id="{ACCF7CA0-3BCA-4B2D-925C-8254BEB93589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068638"/>
            <a:ext cx="2160588" cy="504825"/>
            <a:chOff x="827584" y="4509120"/>
            <a:chExt cx="2160240" cy="504056"/>
          </a:xfrm>
        </p:grpSpPr>
        <p:grpSp>
          <p:nvGrpSpPr>
            <p:cNvPr id="18470" name="Группа 3">
              <a:extLst>
                <a:ext uri="{FF2B5EF4-FFF2-40B4-BE49-F238E27FC236}">
                  <a16:creationId xmlns:a16="http://schemas.microsoft.com/office/drawing/2014/main" id="{BBAF89A4-AE9D-4F3D-8354-D97FCA03B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FB223AD-70AE-457A-86FB-CA121CA89B99}"/>
                  </a:ext>
                </a:extLst>
              </p:cNvPr>
              <p:cNvSpPr/>
              <p:nvPr/>
            </p:nvSpPr>
            <p:spPr>
              <a:xfrm>
                <a:off x="827584" y="4509120"/>
                <a:ext cx="1439631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6" name="Прямая соединительная линия 5">
                <a:extLst>
                  <a:ext uri="{FF2B5EF4-FFF2-40B4-BE49-F238E27FC236}">
                    <a16:creationId xmlns:a16="http://schemas.microsoft.com/office/drawing/2014/main" id="{9F51D502-1EAD-45D2-A3F0-7E101996CD0C}"/>
                  </a:ext>
                </a:extLst>
              </p:cNvPr>
              <p:cNvCxnSpPr>
                <a:endCxn id="5" idx="2"/>
              </p:cNvCxnSpPr>
              <p:nvPr/>
            </p:nvCxnSpPr>
            <p:spPr>
              <a:xfrm>
                <a:off x="154819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12C1DF6-3E77-4675-8F90-FDBB24ED3BB1}"/>
                </a:ext>
              </a:extLst>
            </p:cNvPr>
            <p:cNvSpPr/>
            <p:nvPr/>
          </p:nvSpPr>
          <p:spPr>
            <a:xfrm>
              <a:off x="2267215" y="4509120"/>
              <a:ext cx="720609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8437" name="Группа 8">
            <a:extLst>
              <a:ext uri="{FF2B5EF4-FFF2-40B4-BE49-F238E27FC236}">
                <a16:creationId xmlns:a16="http://schemas.microsoft.com/office/drawing/2014/main" id="{CB107C06-3D70-4A01-8C66-CE7C86A2F5D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076700"/>
            <a:ext cx="2159000" cy="504825"/>
            <a:chOff x="827584" y="4509120"/>
            <a:chExt cx="2160240" cy="504056"/>
          </a:xfrm>
        </p:grpSpPr>
        <p:grpSp>
          <p:nvGrpSpPr>
            <p:cNvPr id="18466" name="Группа 9">
              <a:extLst>
                <a:ext uri="{FF2B5EF4-FFF2-40B4-BE49-F238E27FC236}">
                  <a16:creationId xmlns:a16="http://schemas.microsoft.com/office/drawing/2014/main" id="{A205FA12-37E1-4942-AC3F-E5B9FA624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EA820E71-6857-42EE-B6C2-13D9926872A7}"/>
                  </a:ext>
                </a:extLst>
              </p:cNvPr>
              <p:cNvSpPr/>
              <p:nvPr/>
            </p:nvSpPr>
            <p:spPr>
              <a:xfrm>
                <a:off x="827584" y="4509120"/>
                <a:ext cx="144068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8060D1B0-8D39-49F9-A11D-1AC235ABAA60}"/>
                  </a:ext>
                </a:extLst>
              </p:cNvPr>
              <p:cNvCxnSpPr>
                <a:endCxn id="12" idx="2"/>
              </p:cNvCxnSpPr>
              <p:nvPr/>
            </p:nvCxnSpPr>
            <p:spPr>
              <a:xfrm>
                <a:off x="154872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3A01683D-4CB8-4845-B8CD-872F2BF4F5F2}"/>
                </a:ext>
              </a:extLst>
            </p:cNvPr>
            <p:cNvSpPr/>
            <p:nvPr/>
          </p:nvSpPr>
          <p:spPr>
            <a:xfrm>
              <a:off x="2268273" y="4509120"/>
              <a:ext cx="719551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8438" name="Группа 13">
            <a:extLst>
              <a:ext uri="{FF2B5EF4-FFF2-40B4-BE49-F238E27FC236}">
                <a16:creationId xmlns:a16="http://schemas.microsoft.com/office/drawing/2014/main" id="{A56835E5-C8A5-4E16-80C7-C837928E746E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4076700"/>
            <a:ext cx="2159000" cy="504825"/>
            <a:chOff x="827584" y="4509120"/>
            <a:chExt cx="2160240" cy="504056"/>
          </a:xfrm>
        </p:grpSpPr>
        <p:grpSp>
          <p:nvGrpSpPr>
            <p:cNvPr id="18462" name="Группа 14">
              <a:extLst>
                <a:ext uri="{FF2B5EF4-FFF2-40B4-BE49-F238E27FC236}">
                  <a16:creationId xmlns:a16="http://schemas.microsoft.com/office/drawing/2014/main" id="{F8E22E3E-A705-4585-8CEC-FA366CCF4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89C2AB9F-6616-414F-858A-47EC6A7DC557}"/>
                  </a:ext>
                </a:extLst>
              </p:cNvPr>
              <p:cNvSpPr/>
              <p:nvPr/>
            </p:nvSpPr>
            <p:spPr>
              <a:xfrm>
                <a:off x="827584" y="4509120"/>
                <a:ext cx="144069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7B3B3E9F-0247-43DC-8684-3147AE715937}"/>
                  </a:ext>
                </a:extLst>
              </p:cNvPr>
              <p:cNvCxnSpPr>
                <a:endCxn id="17" idx="2"/>
              </p:cNvCxnSpPr>
              <p:nvPr/>
            </p:nvCxnSpPr>
            <p:spPr>
              <a:xfrm>
                <a:off x="154872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6733D60-1E57-4B36-B2C9-CD6ECD8E1C19}"/>
                </a:ext>
              </a:extLst>
            </p:cNvPr>
            <p:cNvSpPr/>
            <p:nvPr/>
          </p:nvSpPr>
          <p:spPr>
            <a:xfrm>
              <a:off x="2268274" y="4509120"/>
              <a:ext cx="7195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8439" name="Группа 18">
            <a:extLst>
              <a:ext uri="{FF2B5EF4-FFF2-40B4-BE49-F238E27FC236}">
                <a16:creationId xmlns:a16="http://schemas.microsoft.com/office/drawing/2014/main" id="{406993C3-B21E-4951-9636-FE576165FF36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5157788"/>
            <a:ext cx="2159000" cy="503237"/>
            <a:chOff x="827584" y="4509120"/>
            <a:chExt cx="2160240" cy="504056"/>
          </a:xfrm>
        </p:grpSpPr>
        <p:grpSp>
          <p:nvGrpSpPr>
            <p:cNvPr id="18458" name="Группа 19">
              <a:extLst>
                <a:ext uri="{FF2B5EF4-FFF2-40B4-BE49-F238E27FC236}">
                  <a16:creationId xmlns:a16="http://schemas.microsoft.com/office/drawing/2014/main" id="{E8859E1F-68C1-4C76-A3F9-E11D669EF0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4BC6977-E4D9-47D4-972E-E2D81F719FB6}"/>
                  </a:ext>
                </a:extLst>
              </p:cNvPr>
              <p:cNvSpPr/>
              <p:nvPr/>
            </p:nvSpPr>
            <p:spPr>
              <a:xfrm>
                <a:off x="827584" y="4509120"/>
                <a:ext cx="144068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16B73ED7-1AA7-4981-97FD-4B163B1ECD79}"/>
                  </a:ext>
                </a:extLst>
              </p:cNvPr>
              <p:cNvCxnSpPr>
                <a:endCxn id="22" idx="2"/>
              </p:cNvCxnSpPr>
              <p:nvPr/>
            </p:nvCxnSpPr>
            <p:spPr>
              <a:xfrm>
                <a:off x="154872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F766A7E5-716C-4FD4-ADCC-7425B6D79B82}"/>
                </a:ext>
              </a:extLst>
            </p:cNvPr>
            <p:cNvSpPr/>
            <p:nvPr/>
          </p:nvSpPr>
          <p:spPr>
            <a:xfrm>
              <a:off x="2268273" y="4509120"/>
              <a:ext cx="719551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8440" name="Группа 23">
            <a:extLst>
              <a:ext uri="{FF2B5EF4-FFF2-40B4-BE49-F238E27FC236}">
                <a16:creationId xmlns:a16="http://schemas.microsoft.com/office/drawing/2014/main" id="{6A7F6401-10A3-42CB-8B72-19DFC85C72AB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5157788"/>
            <a:ext cx="2159000" cy="503237"/>
            <a:chOff x="827584" y="4509120"/>
            <a:chExt cx="2160240" cy="504056"/>
          </a:xfrm>
        </p:grpSpPr>
        <p:grpSp>
          <p:nvGrpSpPr>
            <p:cNvPr id="18454" name="Группа 24">
              <a:extLst>
                <a:ext uri="{FF2B5EF4-FFF2-40B4-BE49-F238E27FC236}">
                  <a16:creationId xmlns:a16="http://schemas.microsoft.com/office/drawing/2014/main" id="{011916B6-97C3-4A00-8AB4-50295120A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073812B7-299F-499C-AD70-81D7994B4C5C}"/>
                  </a:ext>
                </a:extLst>
              </p:cNvPr>
              <p:cNvSpPr/>
              <p:nvPr/>
            </p:nvSpPr>
            <p:spPr>
              <a:xfrm>
                <a:off x="827584" y="4509120"/>
                <a:ext cx="144069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8" name="Прямая соединительная линия 27">
                <a:extLst>
                  <a:ext uri="{FF2B5EF4-FFF2-40B4-BE49-F238E27FC236}">
                    <a16:creationId xmlns:a16="http://schemas.microsoft.com/office/drawing/2014/main" id="{67978BDB-A603-43C0-B529-454BAEBAA5AA}"/>
                  </a:ext>
                </a:extLst>
              </p:cNvPr>
              <p:cNvCxnSpPr>
                <a:endCxn id="27" idx="2"/>
              </p:cNvCxnSpPr>
              <p:nvPr/>
            </p:nvCxnSpPr>
            <p:spPr>
              <a:xfrm>
                <a:off x="154872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B09FF2FF-2EB2-4BC2-953C-8726999E13DB}"/>
                </a:ext>
              </a:extLst>
            </p:cNvPr>
            <p:cNvSpPr/>
            <p:nvPr/>
          </p:nvSpPr>
          <p:spPr>
            <a:xfrm>
              <a:off x="2268274" y="4509120"/>
              <a:ext cx="7195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19299B0-1418-4B5C-9584-F994EA4B598E}"/>
              </a:ext>
            </a:extLst>
          </p:cNvPr>
          <p:cNvCxnSpPr/>
          <p:nvPr/>
        </p:nvCxnSpPr>
        <p:spPr>
          <a:xfrm flipH="1">
            <a:off x="2339975" y="3573463"/>
            <a:ext cx="936625" cy="503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354CE783-9BE7-4402-BA19-D1512262DB40}"/>
              </a:ext>
            </a:extLst>
          </p:cNvPr>
          <p:cNvCxnSpPr/>
          <p:nvPr/>
        </p:nvCxnSpPr>
        <p:spPr>
          <a:xfrm flipH="1">
            <a:off x="4716463" y="4581525"/>
            <a:ext cx="1008062" cy="576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C14D14C-B8FD-4EA9-82B6-0BD5CEA8F656}"/>
              </a:ext>
            </a:extLst>
          </p:cNvPr>
          <p:cNvCxnSpPr>
            <a:stCxn id="7" idx="2"/>
          </p:cNvCxnSpPr>
          <p:nvPr/>
        </p:nvCxnSpPr>
        <p:spPr>
          <a:xfrm>
            <a:off x="4787900" y="3573463"/>
            <a:ext cx="1079500" cy="503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69B1DE8-99D5-450F-808D-9744F970F145}"/>
              </a:ext>
            </a:extLst>
          </p:cNvPr>
          <p:cNvCxnSpPr/>
          <p:nvPr/>
        </p:nvCxnSpPr>
        <p:spPr>
          <a:xfrm>
            <a:off x="6948488" y="4581525"/>
            <a:ext cx="936625" cy="576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5" name="TextBox 41">
            <a:extLst>
              <a:ext uri="{FF2B5EF4-FFF2-40B4-BE49-F238E27FC236}">
                <a16:creationId xmlns:a16="http://schemas.microsoft.com/office/drawing/2014/main" id="{835337AB-D089-4E54-8259-EE0F4F335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141663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корень</a:t>
            </a:r>
          </a:p>
        </p:txBody>
      </p:sp>
      <p:sp>
        <p:nvSpPr>
          <p:cNvPr id="18446" name="TextBox 42">
            <a:extLst>
              <a:ext uri="{FF2B5EF4-FFF2-40B4-BE49-F238E27FC236}">
                <a16:creationId xmlns:a16="http://schemas.microsoft.com/office/drawing/2014/main" id="{A30A80AA-1DBE-4D07-8BC4-8F001ECE5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97425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лист</a:t>
            </a:r>
          </a:p>
        </p:txBody>
      </p:sp>
      <p:sp>
        <p:nvSpPr>
          <p:cNvPr id="18447" name="TextBox 43">
            <a:extLst>
              <a:ext uri="{FF2B5EF4-FFF2-40B4-BE49-F238E27FC236}">
                <a16:creationId xmlns:a16="http://schemas.microsoft.com/office/drawing/2014/main" id="{1D6ADEB3-8F15-4964-A9A7-4E57B310A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805488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лист</a:t>
            </a:r>
          </a:p>
        </p:txBody>
      </p:sp>
      <p:sp>
        <p:nvSpPr>
          <p:cNvPr id="18448" name="TextBox 44">
            <a:extLst>
              <a:ext uri="{FF2B5EF4-FFF2-40B4-BE49-F238E27FC236}">
                <a16:creationId xmlns:a16="http://schemas.microsoft.com/office/drawing/2014/main" id="{B5367DE2-5398-4AA0-8E86-B30C12420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805488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лист</a:t>
            </a:r>
          </a:p>
        </p:txBody>
      </p:sp>
      <p:sp>
        <p:nvSpPr>
          <p:cNvPr id="18449" name="TextBox 45">
            <a:extLst>
              <a:ext uri="{FF2B5EF4-FFF2-40B4-BE49-F238E27FC236}">
                <a16:creationId xmlns:a16="http://schemas.microsoft.com/office/drawing/2014/main" id="{4DB9A474-792D-4959-BD72-EDEE49F73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141663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5</a:t>
            </a:r>
          </a:p>
        </p:txBody>
      </p:sp>
      <p:sp>
        <p:nvSpPr>
          <p:cNvPr id="18450" name="TextBox 46">
            <a:extLst>
              <a:ext uri="{FF2B5EF4-FFF2-40B4-BE49-F238E27FC236}">
                <a16:creationId xmlns:a16="http://schemas.microsoft.com/office/drawing/2014/main" id="{BD14F641-1D2C-4409-A471-64A0766A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149725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2</a:t>
            </a:r>
          </a:p>
        </p:txBody>
      </p:sp>
      <p:sp>
        <p:nvSpPr>
          <p:cNvPr id="18451" name="TextBox 47">
            <a:extLst>
              <a:ext uri="{FF2B5EF4-FFF2-40B4-BE49-F238E27FC236}">
                <a16:creationId xmlns:a16="http://schemas.microsoft.com/office/drawing/2014/main" id="{7522BFB0-3650-467C-A1E5-5DAC4C1E3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149725"/>
            <a:ext cx="720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9</a:t>
            </a:r>
          </a:p>
        </p:txBody>
      </p:sp>
      <p:sp>
        <p:nvSpPr>
          <p:cNvPr id="18452" name="TextBox 48">
            <a:extLst>
              <a:ext uri="{FF2B5EF4-FFF2-40B4-BE49-F238E27FC236}">
                <a16:creationId xmlns:a16="http://schemas.microsoft.com/office/drawing/2014/main" id="{F7751CD2-A4AF-4EF7-9F59-C6598D908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229225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6</a:t>
            </a:r>
          </a:p>
        </p:txBody>
      </p:sp>
      <p:sp>
        <p:nvSpPr>
          <p:cNvPr id="18453" name="TextBox 49">
            <a:extLst>
              <a:ext uri="{FF2B5EF4-FFF2-40B4-BE49-F238E27FC236}">
                <a16:creationId xmlns:a16="http://schemas.microsoft.com/office/drawing/2014/main" id="{F34CA9CF-F5A4-4FF5-A07F-17B6B1420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229225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11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2">
            <a:extLst>
              <a:ext uri="{FF2B5EF4-FFF2-40B4-BE49-F238E27FC236}">
                <a16:creationId xmlns:a16="http://schemas.microsoft.com/office/drawing/2014/main" id="{831890DC-B9A3-4515-A82A-1DAEE851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Хеш-таблица</a:t>
            </a:r>
          </a:p>
        </p:txBody>
      </p:sp>
      <p:sp>
        <p:nvSpPr>
          <p:cNvPr id="19459" name="Содержимое 2">
            <a:extLst>
              <a:ext uri="{FF2B5EF4-FFF2-40B4-BE49-F238E27FC236}">
                <a16:creationId xmlns:a16="http://schemas.microsoft.com/office/drawing/2014/main" id="{EA6189F5-B564-423D-BD2E-FD333520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r>
              <a:rPr lang="ru-RU" altLang="ru-RU" sz="2400"/>
              <a:t>Хеш-таблица – это структура данных представляющая собой комбинацию массива и списков. </a:t>
            </a:r>
          </a:p>
          <a:p>
            <a:endParaRPr lang="ru-RU" altLang="ru-RU" sz="240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8F57425-2F9A-4D36-8FAD-A6A5B74D825D}"/>
              </a:ext>
            </a:extLst>
          </p:cNvPr>
          <p:cNvSpPr/>
          <p:nvPr/>
        </p:nvSpPr>
        <p:spPr>
          <a:xfrm>
            <a:off x="900113" y="2852738"/>
            <a:ext cx="50323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954E5C-EF7D-4F17-9A3C-8143F4268BD0}"/>
              </a:ext>
            </a:extLst>
          </p:cNvPr>
          <p:cNvSpPr/>
          <p:nvPr/>
        </p:nvSpPr>
        <p:spPr>
          <a:xfrm>
            <a:off x="900113" y="3357563"/>
            <a:ext cx="5032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6B53A-6480-45B5-A3A3-E703E14D4D6F}"/>
              </a:ext>
            </a:extLst>
          </p:cNvPr>
          <p:cNvSpPr/>
          <p:nvPr/>
        </p:nvSpPr>
        <p:spPr>
          <a:xfrm>
            <a:off x="900113" y="3860800"/>
            <a:ext cx="50323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3B135A6-AE1C-4E3C-9D9A-5B78B6CDA28C}"/>
              </a:ext>
            </a:extLst>
          </p:cNvPr>
          <p:cNvSpPr/>
          <p:nvPr/>
        </p:nvSpPr>
        <p:spPr>
          <a:xfrm>
            <a:off x="900113" y="4365625"/>
            <a:ext cx="503237" cy="50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C470B92-3AA4-4D4D-9637-FA23FF36BCD1}"/>
              </a:ext>
            </a:extLst>
          </p:cNvPr>
          <p:cNvSpPr/>
          <p:nvPr/>
        </p:nvSpPr>
        <p:spPr>
          <a:xfrm>
            <a:off x="900113" y="4868863"/>
            <a:ext cx="50323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DADEE28-0061-45C0-8811-A90CCA396C89}"/>
              </a:ext>
            </a:extLst>
          </p:cNvPr>
          <p:cNvSpPr/>
          <p:nvPr/>
        </p:nvSpPr>
        <p:spPr>
          <a:xfrm>
            <a:off x="900113" y="5373688"/>
            <a:ext cx="5032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349B484-6AF1-4606-9B94-B935D19D34AD}"/>
              </a:ext>
            </a:extLst>
          </p:cNvPr>
          <p:cNvSpPr/>
          <p:nvPr/>
        </p:nvSpPr>
        <p:spPr>
          <a:xfrm>
            <a:off x="2051050" y="2852738"/>
            <a:ext cx="5048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9B92E5E-7B6F-4BC5-9F98-C9668E3102ED}"/>
              </a:ext>
            </a:extLst>
          </p:cNvPr>
          <p:cNvSpPr/>
          <p:nvPr/>
        </p:nvSpPr>
        <p:spPr>
          <a:xfrm>
            <a:off x="2555875" y="2852738"/>
            <a:ext cx="503238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19468" name="Группа 14">
            <a:extLst>
              <a:ext uri="{FF2B5EF4-FFF2-40B4-BE49-F238E27FC236}">
                <a16:creationId xmlns:a16="http://schemas.microsoft.com/office/drawing/2014/main" id="{C64FACA3-C9EE-42D0-9CB0-41C7E5E02B69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3860800"/>
            <a:ext cx="1008063" cy="504825"/>
            <a:chOff x="3707904" y="2852936"/>
            <a:chExt cx="1008112" cy="504056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C213BD6-A32A-4184-AEFF-30414E7C9F87}"/>
                </a:ext>
              </a:extLst>
            </p:cNvPr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982F02E4-5A19-4727-A84E-D3996BC2A68D}"/>
                </a:ext>
              </a:extLst>
            </p:cNvPr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69" name="Группа 17">
            <a:extLst>
              <a:ext uri="{FF2B5EF4-FFF2-40B4-BE49-F238E27FC236}">
                <a16:creationId xmlns:a16="http://schemas.microsoft.com/office/drawing/2014/main" id="{A757B433-9C5E-4E44-A01B-E3813893BDA3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3860800"/>
            <a:ext cx="1008063" cy="504825"/>
            <a:chOff x="3707904" y="2852936"/>
            <a:chExt cx="1008112" cy="504056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77E5E600-D806-4FF0-A5ED-CCB19A844687}"/>
                </a:ext>
              </a:extLst>
            </p:cNvPr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02</a:t>
              </a: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C35A82E3-DF19-4ED1-B406-207BED703CB4}"/>
                </a:ext>
              </a:extLst>
            </p:cNvPr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70" name="Группа 20">
            <a:extLst>
              <a:ext uri="{FF2B5EF4-FFF2-40B4-BE49-F238E27FC236}">
                <a16:creationId xmlns:a16="http://schemas.microsoft.com/office/drawing/2014/main" id="{EAD2BD5B-5C83-4DD4-B4A4-EB8E38949393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3860800"/>
            <a:ext cx="1008063" cy="504825"/>
            <a:chOff x="3707904" y="2852936"/>
            <a:chExt cx="1008112" cy="504056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6A4B768A-B8E4-48A4-A067-55F06DAD9722}"/>
                </a:ext>
              </a:extLst>
            </p:cNvPr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D2AB512-6F4B-47EC-96F1-C69E6FB321C1}"/>
                </a:ext>
              </a:extLst>
            </p:cNvPr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71" name="Группа 27">
            <a:extLst>
              <a:ext uri="{FF2B5EF4-FFF2-40B4-BE49-F238E27FC236}">
                <a16:creationId xmlns:a16="http://schemas.microsoft.com/office/drawing/2014/main" id="{86FDC5A6-3621-431B-8334-520EAC9C6ED7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4724400"/>
            <a:ext cx="1008063" cy="504825"/>
            <a:chOff x="3707904" y="2852936"/>
            <a:chExt cx="1008112" cy="504056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4D91BA0-3DBF-4B6B-8E2D-50FAD7B57A26}"/>
                </a:ext>
              </a:extLst>
            </p:cNvPr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6085262-9CB2-4F3B-AC5C-7EED2F5E8328}"/>
                </a:ext>
              </a:extLst>
            </p:cNvPr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72" name="Группа 30">
            <a:extLst>
              <a:ext uri="{FF2B5EF4-FFF2-40B4-BE49-F238E27FC236}">
                <a16:creationId xmlns:a16="http://schemas.microsoft.com/office/drawing/2014/main" id="{CFE7BF2A-330E-494D-A07F-2D5A8F8F605F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5445125"/>
            <a:ext cx="1008063" cy="504825"/>
            <a:chOff x="3707904" y="2852936"/>
            <a:chExt cx="1008112" cy="504056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8F0247DC-C3AC-4CE1-9287-B33A1FF53835}"/>
                </a:ext>
              </a:extLst>
            </p:cNvPr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66ADB53D-7235-420F-A02D-FA497A0F52DC}"/>
                </a:ext>
              </a:extLst>
            </p:cNvPr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73" name="Группа 33">
            <a:extLst>
              <a:ext uri="{FF2B5EF4-FFF2-40B4-BE49-F238E27FC236}">
                <a16:creationId xmlns:a16="http://schemas.microsoft.com/office/drawing/2014/main" id="{CC18E8C5-114E-4B51-8D69-699D64ACD650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5445125"/>
            <a:ext cx="1008063" cy="504825"/>
            <a:chOff x="3707904" y="2852936"/>
            <a:chExt cx="1008112" cy="504056"/>
          </a:xfrm>
        </p:grpSpPr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B9F6F7D8-875D-4953-8D65-0B0748408F73}"/>
                </a:ext>
              </a:extLst>
            </p:cNvPr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05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40D6D447-534B-457F-8881-C6B20C0142F1}"/>
                </a:ext>
              </a:extLst>
            </p:cNvPr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75A6FE7-0AA8-4AEC-9A2B-91679026AB50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1403350" y="3105150"/>
            <a:ext cx="647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0F8FA2C-75DC-4163-9DCD-D54B0676747E}"/>
              </a:ext>
            </a:extLst>
          </p:cNvPr>
          <p:cNvCxnSpPr/>
          <p:nvPr/>
        </p:nvCxnSpPr>
        <p:spPr>
          <a:xfrm>
            <a:off x="1403350" y="4076700"/>
            <a:ext cx="647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DAFF982-C3E2-4C2A-861A-5967F9D74CA4}"/>
              </a:ext>
            </a:extLst>
          </p:cNvPr>
          <p:cNvCxnSpPr/>
          <p:nvPr/>
        </p:nvCxnSpPr>
        <p:spPr>
          <a:xfrm>
            <a:off x="1403350" y="5084763"/>
            <a:ext cx="647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7DCA6808-2462-4263-A4A1-3754755C03DC}"/>
              </a:ext>
            </a:extLst>
          </p:cNvPr>
          <p:cNvCxnSpPr/>
          <p:nvPr/>
        </p:nvCxnSpPr>
        <p:spPr>
          <a:xfrm>
            <a:off x="1403350" y="5661025"/>
            <a:ext cx="647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C8DDA2B-3142-45CF-8FD4-6106AA6E0A84}"/>
              </a:ext>
            </a:extLst>
          </p:cNvPr>
          <p:cNvCxnSpPr/>
          <p:nvPr/>
        </p:nvCxnSpPr>
        <p:spPr>
          <a:xfrm>
            <a:off x="3059113" y="5732463"/>
            <a:ext cx="6492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7F4A6324-DD03-4455-8FFA-21731272A911}"/>
              </a:ext>
            </a:extLst>
          </p:cNvPr>
          <p:cNvCxnSpPr/>
          <p:nvPr/>
        </p:nvCxnSpPr>
        <p:spPr>
          <a:xfrm>
            <a:off x="3059113" y="4076700"/>
            <a:ext cx="6492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CE4BAE5A-3D60-4BDA-AE45-C9BF3B052C4D}"/>
              </a:ext>
            </a:extLst>
          </p:cNvPr>
          <p:cNvCxnSpPr/>
          <p:nvPr/>
        </p:nvCxnSpPr>
        <p:spPr>
          <a:xfrm>
            <a:off x="4643438" y="4076700"/>
            <a:ext cx="6492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1" name="TextBox 45">
            <a:extLst>
              <a:ext uri="{FF2B5EF4-FFF2-40B4-BE49-F238E27FC236}">
                <a16:creationId xmlns:a16="http://schemas.microsoft.com/office/drawing/2014/main" id="{D97E16ED-79EE-49A1-AC0F-D9403572C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81750"/>
            <a:ext cx="215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Пример 14_2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>
            <a:extLst>
              <a:ext uri="{FF2B5EF4-FFF2-40B4-BE49-F238E27FC236}">
                <a16:creationId xmlns:a16="http://schemas.microsoft.com/office/drawing/2014/main" id="{575E0A84-E547-4D07-A6EF-DA8D5187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Коллекции</a:t>
            </a:r>
          </a:p>
        </p:txBody>
      </p:sp>
      <p:sp>
        <p:nvSpPr>
          <p:cNvPr id="20483" name="Содержимое 2">
            <a:extLst>
              <a:ext uri="{FF2B5EF4-FFF2-40B4-BE49-F238E27FC236}">
                <a16:creationId xmlns:a16="http://schemas.microsoft.com/office/drawing/2014/main" id="{136A2129-E217-4510-8B98-07A0111A9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400"/>
              <a:t>В библиотеках ОО языков программирования представлены стандартные классы, реализующие основные абстрактные структуры данных.</a:t>
            </a:r>
          </a:p>
          <a:p>
            <a:pPr eaLnBrk="1" hangingPunct="1"/>
            <a:r>
              <a:rPr lang="ru-RU" altLang="ru-RU" sz="2400"/>
              <a:t>Такие классы называются </a:t>
            </a:r>
            <a:r>
              <a:rPr lang="ru-RU" altLang="ru-RU" sz="2400">
                <a:solidFill>
                  <a:srgbClr val="FF0000"/>
                </a:solidFill>
              </a:rPr>
              <a:t>коллекциями</a:t>
            </a:r>
            <a:r>
              <a:rPr lang="ru-RU" altLang="ru-RU" sz="2400"/>
              <a:t>, или контейнерами.</a:t>
            </a:r>
          </a:p>
          <a:p>
            <a:pPr eaLnBrk="1" hangingPunct="1"/>
            <a:r>
              <a:rPr lang="ru-RU" altLang="ru-RU" sz="2400"/>
              <a:t>В библиотеке .NET определено множество стандартных классов, реализующих большинство перечисленных ранее абстрактных структур данных.</a:t>
            </a:r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>
            <a:extLst>
              <a:ext uri="{FF2B5EF4-FFF2-40B4-BE49-F238E27FC236}">
                <a16:creationId xmlns:a16="http://schemas.microsoft.com/office/drawing/2014/main" id="{8BF4BA76-1DCB-4742-8C26-4BA74603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Коллекции</a:t>
            </a:r>
          </a:p>
        </p:txBody>
      </p:sp>
      <p:sp>
        <p:nvSpPr>
          <p:cNvPr id="3075" name="Содержимое 2">
            <a:extLst>
              <a:ext uri="{FF2B5EF4-FFF2-40B4-BE49-F238E27FC236}">
                <a16:creationId xmlns:a16="http://schemas.microsoft.com/office/drawing/2014/main" id="{2D2C47D0-D456-4692-9746-9EDE879CD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800" b="1"/>
              <a:t>Коллекция </a:t>
            </a:r>
            <a:r>
              <a:rPr lang="ru-RU" altLang="ru-RU" sz="2800"/>
              <a:t>— программный объект, содержащий в себе набор значений одного или различных типов, и позволяющий обращаться к этим значениям.</a:t>
            </a:r>
          </a:p>
          <a:p>
            <a:r>
              <a:rPr lang="ru-RU" altLang="ru-RU" sz="2800"/>
              <a:t>Различают</a:t>
            </a:r>
            <a:r>
              <a:rPr lang="en-US" altLang="ru-RU" sz="2800"/>
              <a:t>:</a:t>
            </a:r>
          </a:p>
          <a:p>
            <a:pPr lvl="1"/>
            <a:r>
              <a:rPr lang="ru-RU" altLang="ru-RU" sz="2000"/>
              <a:t> </a:t>
            </a:r>
            <a:r>
              <a:rPr lang="ru-RU" altLang="ru-RU" sz="2000" b="1"/>
              <a:t>логическое</a:t>
            </a:r>
            <a:r>
              <a:rPr lang="en-US" altLang="ru-RU" sz="2000" b="1"/>
              <a:t> </a:t>
            </a:r>
            <a:r>
              <a:rPr lang="ru-RU" altLang="ru-RU" sz="2000" b="1"/>
              <a:t>представление данных </a:t>
            </a:r>
            <a:r>
              <a:rPr lang="ru-RU" altLang="ru-RU" sz="2000"/>
              <a:t>(абстрактный тип данных) </a:t>
            </a:r>
            <a:endParaRPr lang="en-US" altLang="ru-RU" sz="2000"/>
          </a:p>
          <a:p>
            <a:pPr lvl="1"/>
            <a:r>
              <a:rPr lang="ru-RU" altLang="ru-RU" sz="2000" b="1"/>
              <a:t>физическое</a:t>
            </a:r>
            <a:r>
              <a:rPr lang="en-US" altLang="ru-RU" sz="2000"/>
              <a:t> </a:t>
            </a:r>
            <a:r>
              <a:rPr lang="ru-RU" altLang="ru-RU" sz="2000" b="1"/>
              <a:t>представление данных </a:t>
            </a:r>
            <a:r>
              <a:rPr lang="ru-RU" altLang="ru-RU" sz="2000"/>
              <a:t>(структура данных</a:t>
            </a:r>
            <a:r>
              <a:rPr lang="ru-RU" altLang="ru-RU" sz="2000" b="1"/>
              <a:t>) .</a:t>
            </a:r>
          </a:p>
          <a:p>
            <a:endParaRPr lang="ru-RU" altLang="ru-RU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>
            <a:extLst>
              <a:ext uri="{FF2B5EF4-FFF2-40B4-BE49-F238E27FC236}">
                <a16:creationId xmlns:a16="http://schemas.microsoft.com/office/drawing/2014/main" id="{ACB3BF84-1D4F-42E9-BE35-8BDBD292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Коллекции</a:t>
            </a:r>
          </a:p>
        </p:txBody>
      </p:sp>
      <p:sp>
        <p:nvSpPr>
          <p:cNvPr id="21507" name="Содержимое 2">
            <a:extLst>
              <a:ext uri="{FF2B5EF4-FFF2-40B4-BE49-F238E27FC236}">
                <a16:creationId xmlns:a16="http://schemas.microsoft.com/office/drawing/2014/main" id="{DBA6AA3C-97BB-4352-B23B-1B610265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 eaLnBrk="1" hangingPunct="1"/>
            <a:r>
              <a:rPr lang="ru-RU" altLang="ru-RU" sz="2000"/>
              <a:t>Для каждого типа коллекции определены методы работы с ее элементами, не зависящие от конкретного типа данных, поэтому один и тот же вид коллекции можно использовать для хранения данных различных типов. </a:t>
            </a:r>
          </a:p>
          <a:p>
            <a:pPr eaLnBrk="1" hangingPunct="1"/>
            <a:r>
              <a:rPr lang="ru-RU" altLang="ru-RU" sz="2000"/>
              <a:t>Каждый вид коллекции поддерживает свой набор операций над данными, и быстродействие этих операций может быть разным. </a:t>
            </a:r>
          </a:p>
          <a:p>
            <a:pPr eaLnBrk="1" hangingPunct="1"/>
            <a:r>
              <a:rPr lang="ru-RU" altLang="ru-RU" sz="2000"/>
              <a:t>Выбор вида коллекции зависит от того, что требуется делать с данными в программе и какие требования предъявляются к ее быстродействию. </a:t>
            </a:r>
          </a:p>
          <a:p>
            <a:pPr eaLnBrk="1" hangingPunct="1"/>
            <a:r>
              <a:rPr lang="ru-RU" altLang="ru-RU" sz="2000"/>
              <a:t>Использование коллекций позволяет сократить сроки разработки программ и повысить их надежность.</a:t>
            </a:r>
          </a:p>
          <a:p>
            <a:pPr eaLnBrk="1" hangingPunct="1"/>
            <a:endParaRPr lang="ru-RU" altLang="ru-RU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>
            <a:extLst>
              <a:ext uri="{FF2B5EF4-FFF2-40B4-BE49-F238E27FC236}">
                <a16:creationId xmlns:a16="http://schemas.microsoft.com/office/drawing/2014/main" id="{425848BE-ABCE-4A00-9795-BD68815E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Пространство имен </a:t>
            </a:r>
            <a:r>
              <a:rPr lang="en-US" altLang="ru-RU"/>
              <a:t>System.Collections</a:t>
            </a:r>
            <a:endParaRPr lang="ru-RU" altLang="ru-RU"/>
          </a:p>
        </p:txBody>
      </p:sp>
      <p:sp>
        <p:nvSpPr>
          <p:cNvPr id="22531" name="Содержимое 2">
            <a:extLst>
              <a:ext uri="{FF2B5EF4-FFF2-40B4-BE49-F238E27FC236}">
                <a16:creationId xmlns:a16="http://schemas.microsoft.com/office/drawing/2014/main" id="{6674027F-D10E-466B-94C4-BF8558FD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 С# под коллекцией</a:t>
            </a:r>
            <a:r>
              <a:rPr lang="ru-RU" altLang="ru-RU" i="1"/>
              <a:t> </a:t>
            </a:r>
            <a:r>
              <a:rPr lang="ru-RU" altLang="ru-RU"/>
              <a:t>понимается группа объектов. </a:t>
            </a:r>
          </a:p>
          <a:p>
            <a:pPr eaLnBrk="1" hangingPunct="1"/>
            <a:r>
              <a:rPr lang="ru-RU" altLang="ru-RU"/>
              <a:t>Пространство имен System.Collections содержит множество </a:t>
            </a:r>
            <a:r>
              <a:rPr lang="ru-RU" altLang="ru-RU">
                <a:solidFill>
                  <a:srgbClr val="FF0000"/>
                </a:solidFill>
              </a:rPr>
              <a:t>интерфейсов</a:t>
            </a:r>
            <a:r>
              <a:rPr lang="ru-RU" altLang="ru-RU"/>
              <a:t> и </a:t>
            </a:r>
            <a:r>
              <a:rPr lang="ru-RU" altLang="ru-RU">
                <a:solidFill>
                  <a:srgbClr val="FF0000"/>
                </a:solidFill>
              </a:rPr>
              <a:t>классов</a:t>
            </a:r>
            <a:r>
              <a:rPr lang="ru-RU" altLang="ru-RU"/>
              <a:t>, которые определяют и реализуют коллекции различных типов.</a:t>
            </a:r>
          </a:p>
          <a:p>
            <a:pPr eaLnBrk="1" hangingPunct="1"/>
            <a:r>
              <a:rPr lang="ru-RU" altLang="ru-RU"/>
              <a:t>Подключение: </a:t>
            </a:r>
            <a:r>
              <a:rPr lang="en-US" altLang="ru-RU">
                <a:solidFill>
                  <a:srgbClr val="FF0000"/>
                </a:solidFill>
              </a:rPr>
              <a:t>using System.Collections;</a:t>
            </a:r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>
            <a:extLst>
              <a:ext uri="{FF2B5EF4-FFF2-40B4-BE49-F238E27FC236}">
                <a16:creationId xmlns:a16="http://schemas.microsoft.com/office/drawing/2014/main" id="{E193C847-21EC-47C1-9E10-34DBBCAE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Интерфейсы</a:t>
            </a:r>
          </a:p>
        </p:txBody>
      </p:sp>
      <p:sp>
        <p:nvSpPr>
          <p:cNvPr id="23555" name="Содержимое 2">
            <a:extLst>
              <a:ext uri="{FF2B5EF4-FFF2-40B4-BE49-F238E27FC236}">
                <a16:creationId xmlns:a16="http://schemas.microsoft.com/office/drawing/2014/main" id="{09B352A5-B74A-4183-B84A-4C035DF3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96975"/>
            <a:ext cx="8229600" cy="5256213"/>
          </a:xfrm>
        </p:spPr>
        <p:txBody>
          <a:bodyPr/>
          <a:lstStyle/>
          <a:p>
            <a:pPr eaLnBrk="1" hangingPunct="1"/>
            <a:r>
              <a:rPr lang="en-US" altLang="ru-RU" sz="2000">
                <a:solidFill>
                  <a:srgbClr val="FF0000"/>
                </a:solidFill>
              </a:rPr>
              <a:t>ICollection</a:t>
            </a:r>
            <a:r>
              <a:rPr lang="ru-RU" altLang="ru-RU" sz="2000"/>
              <a:t> - определяет общие характеристики (например, размер)для набора элементов.</a:t>
            </a:r>
          </a:p>
          <a:p>
            <a:pPr eaLnBrk="1" hangingPunct="1"/>
            <a:r>
              <a:rPr lang="en-US" altLang="ru-RU" sz="2000">
                <a:solidFill>
                  <a:srgbClr val="FF0000"/>
                </a:solidFill>
              </a:rPr>
              <a:t>IComparer</a:t>
            </a:r>
            <a:r>
              <a:rPr lang="ru-RU" altLang="ru-RU" sz="2000"/>
              <a:t> - позволяет сравнивать два объекта.</a:t>
            </a:r>
          </a:p>
          <a:p>
            <a:pPr eaLnBrk="1" hangingPunct="1"/>
            <a:r>
              <a:rPr lang="en-US" altLang="ru-RU" sz="2000">
                <a:solidFill>
                  <a:srgbClr val="FF0000"/>
                </a:solidFill>
              </a:rPr>
              <a:t>IDictionary</a:t>
            </a:r>
            <a:r>
              <a:rPr lang="ru-RU" altLang="ru-RU" sz="2000"/>
              <a:t> - позволяет представлять содержимое объекта в виде пар «имя</a:t>
            </a:r>
            <a:r>
              <a:rPr lang="en-US" altLang="ru-RU" sz="2000"/>
              <a:t> </a:t>
            </a:r>
            <a:r>
              <a:rPr lang="ru-RU" altLang="ru-RU" sz="2000"/>
              <a:t>-</a:t>
            </a:r>
            <a:r>
              <a:rPr lang="en-US" altLang="ru-RU" sz="2000"/>
              <a:t> </a:t>
            </a:r>
            <a:r>
              <a:rPr lang="ru-RU" altLang="ru-RU" sz="2000"/>
              <a:t>значение».</a:t>
            </a:r>
          </a:p>
          <a:p>
            <a:pPr eaLnBrk="1" hangingPunct="1"/>
            <a:r>
              <a:rPr lang="en-US" altLang="ru-RU" sz="2000">
                <a:solidFill>
                  <a:srgbClr val="FF0000"/>
                </a:solidFill>
              </a:rPr>
              <a:t>IDictionaryEnumenato</a:t>
            </a:r>
            <a:r>
              <a:rPr lang="en-US" altLang="ru-RU" sz="2000"/>
              <a:t>r</a:t>
            </a:r>
            <a:r>
              <a:rPr lang="ru-RU" altLang="ru-RU" sz="2000"/>
              <a:t> - используется для нумерации содержимого объекта, поддерживающего интерфейс IDictionary.</a:t>
            </a:r>
          </a:p>
          <a:p>
            <a:pPr eaLnBrk="1" hangingPunct="1"/>
            <a:r>
              <a:rPr lang="en-US" altLang="ru-RU" sz="2000">
                <a:solidFill>
                  <a:srgbClr val="FF0000"/>
                </a:solidFill>
              </a:rPr>
              <a:t>IEnumerable</a:t>
            </a:r>
            <a:r>
              <a:rPr lang="ru-RU" altLang="ru-RU" sz="2000"/>
              <a:t> - возвращает интерфейс </a:t>
            </a:r>
            <a:r>
              <a:rPr lang="ru-RU" altLang="ru-RU" sz="2000">
                <a:solidFill>
                  <a:srgbClr val="FF0000"/>
                </a:solidFill>
              </a:rPr>
              <a:t>IEnumerator</a:t>
            </a:r>
            <a:r>
              <a:rPr lang="ru-RU" altLang="ru-RU" sz="2000"/>
              <a:t> для указанного объекта </a:t>
            </a:r>
            <a:r>
              <a:rPr lang="en-US" altLang="ru-RU" sz="2000"/>
              <a:t>IEnumerator</a:t>
            </a:r>
            <a:r>
              <a:rPr lang="ru-RU" altLang="ru-RU" sz="2000"/>
              <a:t>,используется для поддержки оператора foreach в отношении объектов.</a:t>
            </a:r>
          </a:p>
          <a:p>
            <a:pPr eaLnBrk="1" hangingPunct="1"/>
            <a:r>
              <a:rPr lang="en-US" altLang="ru-RU" sz="2000">
                <a:solidFill>
                  <a:srgbClr val="FF0000"/>
                </a:solidFill>
              </a:rPr>
              <a:t>IHashCodeProvider</a:t>
            </a:r>
            <a:r>
              <a:rPr lang="ru-RU" altLang="ru-RU" sz="2000"/>
              <a:t> - возвращает хеш-код для реализации типа с применением выбранного пользователем алгоритма хеширования.</a:t>
            </a:r>
          </a:p>
          <a:p>
            <a:pPr eaLnBrk="1" hangingPunct="1"/>
            <a:r>
              <a:rPr lang="en-US" altLang="ru-RU" sz="2000">
                <a:solidFill>
                  <a:srgbClr val="FF0000"/>
                </a:solidFill>
              </a:rPr>
              <a:t>IList</a:t>
            </a:r>
            <a:r>
              <a:rPr lang="ru-RU" altLang="ru-RU" sz="2000"/>
              <a:t> - поддерживает методы добавления, удаления и индексирования элементов в списке объектов.</a:t>
            </a:r>
          </a:p>
          <a:p>
            <a:pPr eaLnBrk="1" hangingPunct="1">
              <a:buFontTx/>
              <a:buNone/>
            </a:pPr>
            <a:endParaRPr lang="ru-RU" altLang="ru-RU" sz="2400"/>
          </a:p>
          <a:p>
            <a:pPr eaLnBrk="1" hangingPunct="1"/>
            <a:endParaRPr lang="ru-RU" altLang="ru-RU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>
            <a:extLst>
              <a:ext uri="{FF2B5EF4-FFF2-40B4-BE49-F238E27FC236}">
                <a16:creationId xmlns:a16="http://schemas.microsoft.com/office/drawing/2014/main" id="{F380CDDE-B9AA-46E7-94EB-B9BEDCEB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Интерфейс </a:t>
            </a:r>
            <a:r>
              <a:rPr lang="en-US" altLang="ru-RU" b="1"/>
              <a:t>IEnumerator </a:t>
            </a:r>
            <a:r>
              <a:rPr lang="ru-RU" altLang="ru-RU"/>
              <a:t>(нумератор) </a:t>
            </a:r>
          </a:p>
        </p:txBody>
      </p:sp>
      <p:sp>
        <p:nvSpPr>
          <p:cNvPr id="24579" name="Содержимое 2">
            <a:extLst>
              <a:ext uri="{FF2B5EF4-FFF2-40B4-BE49-F238E27FC236}">
                <a16:creationId xmlns:a16="http://schemas.microsoft.com/office/drawing/2014/main" id="{8315942A-B06F-498D-8231-E5D0CBA0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400"/>
              <a:t>Перечислитель </a:t>
            </a:r>
            <a:r>
              <a:rPr lang="en-US" altLang="ru-RU" sz="2400" b="1"/>
              <a:t>IEnumerator</a:t>
            </a:r>
            <a:r>
              <a:rPr lang="en-US" altLang="ru-RU" sz="2400"/>
              <a:t> </a:t>
            </a:r>
            <a:r>
              <a:rPr lang="ru-RU" altLang="ru-RU" sz="2400"/>
              <a:t> обеспечивает стандартизованный способ поэлементного доступа к содержимому коллекции. </a:t>
            </a:r>
          </a:p>
          <a:p>
            <a:pPr eaLnBrk="1" hangingPunct="1"/>
            <a:r>
              <a:rPr lang="ru-RU" altLang="ru-RU" sz="2400"/>
              <a:t>Каждая коллекция должна реализовать интерфейс </a:t>
            </a:r>
            <a:r>
              <a:rPr lang="ru-RU" altLang="ru-RU" sz="2400" b="1"/>
              <a:t>IEnumerable</a:t>
            </a:r>
            <a:r>
              <a:rPr lang="ru-RU" altLang="ru-RU" sz="2400"/>
              <a:t>, поэтому к элементам любого класса коллекции можно получить доступ с помощью методов, определенных в интерфейсе </a:t>
            </a:r>
            <a:r>
              <a:rPr lang="en-US" altLang="ru-RU" sz="2400"/>
              <a:t>IEnumerator:</a:t>
            </a:r>
          </a:p>
          <a:p>
            <a:pPr marL="742950" lvl="2" indent="-342900" eaLnBrk="1" hangingPunct="1"/>
            <a:r>
              <a:rPr lang="ru-RU" altLang="ru-RU" sz="2000"/>
              <a:t>метод </a:t>
            </a:r>
            <a:r>
              <a:rPr lang="en-US" altLang="ru-RU" sz="2000"/>
              <a:t>IEnumerator</a:t>
            </a:r>
            <a:r>
              <a:rPr lang="ru-RU" altLang="ru-RU" sz="2000"/>
              <a:t> GetEnumerator ()  - возвращает нумератор коллекции.</a:t>
            </a:r>
          </a:p>
          <a:p>
            <a:pPr eaLnBrk="1" hangingPunct="1"/>
            <a:endParaRPr lang="ru-RU" altLang="ru-RU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>
            <a:extLst>
              <a:ext uri="{FF2B5EF4-FFF2-40B4-BE49-F238E27FC236}">
                <a16:creationId xmlns:a16="http://schemas.microsoft.com/office/drawing/2014/main" id="{9F940F29-87FE-403B-AA85-15676AF2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Интерфейс </a:t>
            </a:r>
            <a:r>
              <a:rPr lang="en-US" altLang="ru-RU" b="1"/>
              <a:t>ICollection</a:t>
            </a:r>
            <a:endParaRPr lang="ru-RU" altLang="ru-RU" b="1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AC49FB47-D7DC-49A9-9E7A-442019DB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sz="2400" dirty="0"/>
              <a:t>Интерфейс </a:t>
            </a:r>
            <a:r>
              <a:rPr lang="ru-RU" sz="2400" b="1" dirty="0" err="1"/>
              <a:t>ICollection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содержит основные методы и свойства, без которых не может обойтись ни одна коллекция:</a:t>
            </a:r>
          </a:p>
          <a:p>
            <a:pPr lvl="1">
              <a:defRPr/>
            </a:pPr>
            <a:r>
              <a:rPr lang="ru-RU" sz="2400" dirty="0">
                <a:ea typeface="+mn-ea"/>
                <a:cs typeface="+mn-cs"/>
              </a:rPr>
              <a:t>свойство </a:t>
            </a:r>
            <a:r>
              <a:rPr lang="ru-RU" sz="2400" b="1" dirty="0" err="1">
                <a:ea typeface="+mn-ea"/>
                <a:cs typeface="+mn-cs"/>
              </a:rPr>
              <a:t>Count</a:t>
            </a:r>
            <a:r>
              <a:rPr lang="ru-RU" sz="2400" b="1" dirty="0">
                <a:ea typeface="+mn-ea"/>
                <a:cs typeface="+mn-cs"/>
              </a:rPr>
              <a:t> </a:t>
            </a:r>
            <a:r>
              <a:rPr lang="ru-RU" sz="2400" dirty="0">
                <a:ea typeface="+mn-ea"/>
                <a:cs typeface="+mn-cs"/>
              </a:rPr>
              <a:t> - количество элементов, хранимых в коллекции в данный момент. </a:t>
            </a:r>
          </a:p>
          <a:p>
            <a:pPr lvl="1">
              <a:defRPr/>
            </a:pPr>
            <a:r>
              <a:rPr lang="ru-RU" sz="2400" dirty="0">
                <a:ea typeface="+mn-ea"/>
                <a:cs typeface="+mn-cs"/>
              </a:rPr>
              <a:t>метод </a:t>
            </a:r>
            <a:r>
              <a:rPr lang="en-US" sz="2400" dirty="0">
                <a:ea typeface="+mn-ea"/>
                <a:cs typeface="+mn-cs"/>
              </a:rPr>
              <a:t>void </a:t>
            </a:r>
            <a:r>
              <a:rPr lang="en-US" sz="2400" b="1" dirty="0" err="1">
                <a:ea typeface="+mn-ea"/>
                <a:cs typeface="+mn-cs"/>
              </a:rPr>
              <a:t>CopyTo</a:t>
            </a:r>
            <a:r>
              <a:rPr lang="ru-RU" sz="2400" dirty="0">
                <a:ea typeface="+mn-ea"/>
                <a:cs typeface="+mn-cs"/>
              </a:rPr>
              <a:t> (</a:t>
            </a:r>
            <a:r>
              <a:rPr lang="en-US" sz="2400" dirty="0">
                <a:ea typeface="+mn-ea"/>
                <a:cs typeface="+mn-cs"/>
              </a:rPr>
              <a:t>Array target</a:t>
            </a:r>
            <a:r>
              <a:rPr lang="ru-RU" sz="2400" dirty="0">
                <a:ea typeface="+mn-ea"/>
                <a:cs typeface="+mn-cs"/>
              </a:rPr>
              <a:t>, </a:t>
            </a:r>
            <a:r>
              <a:rPr lang="en-US" sz="2400" dirty="0" err="1">
                <a:ea typeface="+mn-ea"/>
                <a:cs typeface="+mn-cs"/>
              </a:rPr>
              <a:t>int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startIdx</a:t>
            </a:r>
            <a:r>
              <a:rPr lang="ru-RU" sz="2400" dirty="0">
                <a:ea typeface="+mn-ea"/>
                <a:cs typeface="+mn-cs"/>
              </a:rPr>
              <a:t>)  - обеспечивает переход от коллекции к стандартному </a:t>
            </a:r>
            <a:r>
              <a:rPr lang="ru-RU" sz="2400" dirty="0" err="1">
                <a:ea typeface="+mn-ea"/>
                <a:cs typeface="+mn-cs"/>
              </a:rPr>
              <a:t>С#-массиву</a:t>
            </a:r>
            <a:r>
              <a:rPr lang="ru-RU" sz="2400" dirty="0">
                <a:ea typeface="+mn-ea"/>
                <a:cs typeface="+mn-cs"/>
              </a:rPr>
              <a:t>.</a:t>
            </a:r>
            <a:endParaRPr lang="en-US" sz="2400" dirty="0">
              <a:ea typeface="+mn-ea"/>
              <a:cs typeface="+mn-cs"/>
            </a:endParaRPr>
          </a:p>
          <a:p>
            <a:pPr lvl="1">
              <a:defRPr/>
            </a:pPr>
            <a:r>
              <a:rPr lang="ru-RU" sz="2400" dirty="0"/>
              <a:t>метод </a:t>
            </a:r>
            <a:r>
              <a:rPr lang="en-US" sz="2400" dirty="0" err="1"/>
              <a:t>IEnumerator</a:t>
            </a:r>
            <a:r>
              <a:rPr lang="ru-RU" sz="2400" dirty="0"/>
              <a:t> </a:t>
            </a:r>
            <a:r>
              <a:rPr lang="ru-RU" sz="2400" b="1" dirty="0" err="1"/>
              <a:t>GetEnumerator</a:t>
            </a:r>
            <a:r>
              <a:rPr lang="ru-RU" sz="2400" b="1" dirty="0"/>
              <a:t> ()  </a:t>
            </a:r>
            <a:r>
              <a:rPr lang="ru-RU" sz="2400" dirty="0"/>
              <a:t>- возвращает нумератор коллекции.</a:t>
            </a:r>
          </a:p>
          <a:p>
            <a:pPr lvl="1">
              <a:buFontTx/>
              <a:buNone/>
              <a:defRPr/>
            </a:pPr>
            <a:endParaRPr lang="ru-RU" sz="2400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>
            <a:extLst>
              <a:ext uri="{FF2B5EF4-FFF2-40B4-BE49-F238E27FC236}">
                <a16:creationId xmlns:a16="http://schemas.microsoft.com/office/drawing/2014/main" id="{242F22FD-E55F-4E7E-950A-7F969A55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Интерфейс </a:t>
            </a:r>
            <a:r>
              <a:rPr lang="en-US" altLang="ru-RU" b="1"/>
              <a:t>IList</a:t>
            </a:r>
            <a:endParaRPr lang="ru-RU" altLang="ru-RU" b="1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7C28BA07-015E-4089-BD3A-10F0EABC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Интерфейс </a:t>
            </a:r>
            <a:r>
              <a:rPr lang="ru-RU" sz="2400" b="1" dirty="0" err="1"/>
              <a:t>IList</a:t>
            </a:r>
            <a:r>
              <a:rPr lang="ru-RU" sz="2400" dirty="0"/>
              <a:t> наследует интерфейс </a:t>
            </a:r>
            <a:r>
              <a:rPr lang="ru-RU" sz="2400" dirty="0" err="1"/>
              <a:t>ICollection</a:t>
            </a:r>
            <a:r>
              <a:rPr lang="ru-RU" sz="2400" dirty="0"/>
              <a:t> и определяет поведение коллекции, доступ к элементам которой разрешен посредством индекса с отсчетом от нуля.</a:t>
            </a:r>
          </a:p>
          <a:p>
            <a:pPr eaLnBrk="1" hangingPunct="1">
              <a:defRPr/>
            </a:pPr>
            <a:r>
              <a:rPr lang="ru-RU" sz="2400" dirty="0"/>
              <a:t>Методы </a:t>
            </a:r>
            <a:r>
              <a:rPr lang="en-US" sz="2400" dirty="0"/>
              <a:t>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int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b="1" dirty="0" err="1">
                <a:ea typeface="+mn-ea"/>
                <a:cs typeface="+mn-cs"/>
              </a:rPr>
              <a:t>Add</a:t>
            </a:r>
            <a:r>
              <a:rPr lang="ru-RU" sz="2000" b="1" dirty="0">
                <a:ea typeface="+mn-ea"/>
                <a:cs typeface="+mn-cs"/>
              </a:rPr>
              <a:t>(</a:t>
            </a:r>
            <a:r>
              <a:rPr lang="ru-RU" sz="2000" b="1" dirty="0" err="1">
                <a:ea typeface="+mn-ea"/>
                <a:cs typeface="+mn-cs"/>
              </a:rPr>
              <a:t>object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obj</a:t>
            </a:r>
            <a:r>
              <a:rPr lang="ru-RU" sz="2000" dirty="0">
                <a:ea typeface="+mn-ea"/>
                <a:cs typeface="+mn-cs"/>
              </a:rPr>
              <a:t>)</a:t>
            </a:r>
            <a:r>
              <a:rPr lang="en-US" sz="2000" dirty="0">
                <a:ea typeface="+mn-ea"/>
                <a:cs typeface="+mn-cs"/>
              </a:rPr>
              <a:t> - </a:t>
            </a:r>
            <a:r>
              <a:rPr lang="ru-RU" sz="2000" dirty="0">
                <a:ea typeface="+mn-ea"/>
                <a:cs typeface="+mn-cs"/>
              </a:rPr>
              <a:t>добавляет объект </a:t>
            </a:r>
            <a:r>
              <a:rPr lang="ru-RU" sz="2000" dirty="0" err="1">
                <a:ea typeface="+mn-ea"/>
                <a:cs typeface="+mn-cs"/>
              </a:rPr>
              <a:t>obj</a:t>
            </a:r>
            <a:r>
              <a:rPr lang="ru-RU" sz="2000" i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в вызывающую коллекцию. Возвращает индекс, по которому этот объект сохранен.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void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b="1" dirty="0" err="1">
                <a:ea typeface="+mn-ea"/>
                <a:cs typeface="+mn-cs"/>
              </a:rPr>
              <a:t>Clear</a:t>
            </a:r>
            <a:r>
              <a:rPr lang="ru-RU" sz="2000" dirty="0">
                <a:ea typeface="+mn-ea"/>
                <a:cs typeface="+mn-cs"/>
              </a:rPr>
              <a:t>() - удаляет все элементы из вызывающей коллекции.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bool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b="1" dirty="0" err="1">
                <a:ea typeface="+mn-ea"/>
                <a:cs typeface="+mn-cs"/>
              </a:rPr>
              <a:t>Contains</a:t>
            </a:r>
            <a:r>
              <a:rPr lang="ru-RU" sz="2000" dirty="0">
                <a:ea typeface="+mn-ea"/>
                <a:cs typeface="+mn-cs"/>
              </a:rPr>
              <a:t> (</a:t>
            </a:r>
            <a:r>
              <a:rPr lang="ru-RU" sz="2000" dirty="0" err="1">
                <a:ea typeface="+mn-ea"/>
                <a:cs typeface="+mn-cs"/>
              </a:rPr>
              <a:t>object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obj</a:t>
            </a:r>
            <a:r>
              <a:rPr lang="ru-RU" sz="2000" dirty="0">
                <a:ea typeface="+mn-ea"/>
                <a:cs typeface="+mn-cs"/>
              </a:rPr>
              <a:t>) - возвращает значение </a:t>
            </a:r>
            <a:r>
              <a:rPr lang="en-US" sz="2000" dirty="0">
                <a:ea typeface="+mn-ea"/>
                <a:cs typeface="+mn-cs"/>
              </a:rPr>
              <a:t>true</a:t>
            </a:r>
            <a:r>
              <a:rPr lang="ru-RU" sz="2000" dirty="0">
                <a:ea typeface="+mn-ea"/>
                <a:cs typeface="+mn-cs"/>
              </a:rPr>
              <a:t> , если вызывающая коллекция содержит объект, переданный в параметре </a:t>
            </a:r>
            <a:r>
              <a:rPr lang="en-US" sz="2000" dirty="0" err="1">
                <a:ea typeface="+mn-ea"/>
                <a:cs typeface="+mn-cs"/>
              </a:rPr>
              <a:t>obj</a:t>
            </a:r>
            <a:r>
              <a:rPr lang="ru-RU" sz="2000" i="1" dirty="0">
                <a:ea typeface="+mn-ea"/>
                <a:cs typeface="+mn-cs"/>
              </a:rPr>
              <a:t>, </a:t>
            </a:r>
            <a:r>
              <a:rPr lang="ru-RU" sz="2000" dirty="0">
                <a:ea typeface="+mn-ea"/>
                <a:cs typeface="+mn-cs"/>
              </a:rPr>
              <a:t>и значение </a:t>
            </a:r>
            <a:r>
              <a:rPr lang="en-US" sz="2000" dirty="0">
                <a:ea typeface="+mn-ea"/>
                <a:cs typeface="+mn-cs"/>
              </a:rPr>
              <a:t>false</a:t>
            </a:r>
            <a:r>
              <a:rPr lang="ru-RU" sz="2000" dirty="0">
                <a:ea typeface="+mn-ea"/>
                <a:cs typeface="+mn-cs"/>
              </a:rPr>
              <a:t> в противном случае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3">
            <a:extLst>
              <a:ext uri="{FF2B5EF4-FFF2-40B4-BE49-F238E27FC236}">
                <a16:creationId xmlns:a16="http://schemas.microsoft.com/office/drawing/2014/main" id="{A673F4A7-B875-4A3A-918D-5B6D960C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Интерфейс </a:t>
            </a:r>
            <a:r>
              <a:rPr lang="en-US" altLang="ru-RU" b="1"/>
              <a:t>IList</a:t>
            </a:r>
            <a:endParaRPr lang="ru-RU" altLang="ru-RU" b="1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117C2DDD-EA98-48BA-A405-2F0AD221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/>
              <a:t>Методы:</a:t>
            </a:r>
            <a:endParaRPr lang="en-US" sz="2400" dirty="0"/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int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b="1" dirty="0" err="1">
                <a:ea typeface="+mn-ea"/>
                <a:cs typeface="+mn-cs"/>
              </a:rPr>
              <a:t>IndexOf</a:t>
            </a:r>
            <a:r>
              <a:rPr lang="ru-RU" sz="2000" b="1" dirty="0">
                <a:ea typeface="+mn-ea"/>
                <a:cs typeface="+mn-cs"/>
              </a:rPr>
              <a:t>(</a:t>
            </a:r>
            <a:r>
              <a:rPr lang="ru-RU" sz="2000" b="1" dirty="0" err="1">
                <a:ea typeface="+mn-ea"/>
                <a:cs typeface="+mn-cs"/>
              </a:rPr>
              <a:t>object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obj</a:t>
            </a:r>
            <a:r>
              <a:rPr lang="ru-RU" sz="2000" dirty="0">
                <a:ea typeface="+mn-ea"/>
                <a:cs typeface="+mn-cs"/>
              </a:rPr>
              <a:t>)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возвращает индекс объекта </a:t>
            </a:r>
            <a:r>
              <a:rPr lang="en-US" sz="2000" dirty="0" err="1">
                <a:ea typeface="+mn-ea"/>
                <a:cs typeface="+mn-cs"/>
              </a:rPr>
              <a:t>obj</a:t>
            </a:r>
            <a:r>
              <a:rPr lang="ru-RU" sz="2000" dirty="0">
                <a:ea typeface="+mn-ea"/>
                <a:cs typeface="+mn-cs"/>
              </a:rPr>
              <a:t>,</a:t>
            </a:r>
            <a:r>
              <a:rPr lang="ru-RU" sz="2000" i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если объект содержится в вызывающей </a:t>
            </a:r>
            <a:r>
              <a:rPr lang="ru-RU" sz="2000" dirty="0" err="1">
                <a:ea typeface="+mn-ea"/>
                <a:cs typeface="+mn-cs"/>
              </a:rPr>
              <a:t>коллекциии</a:t>
            </a:r>
            <a:r>
              <a:rPr lang="en-US" sz="2000" dirty="0">
                <a:ea typeface="+mn-ea"/>
                <a:cs typeface="+mn-cs"/>
              </a:rPr>
              <a:t>, </a:t>
            </a:r>
            <a:r>
              <a:rPr lang="ru-RU" sz="2000" dirty="0">
                <a:ea typeface="+mn-ea"/>
                <a:cs typeface="+mn-cs"/>
              </a:rPr>
              <a:t> -1 в противном случае. 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void </a:t>
            </a:r>
            <a:r>
              <a:rPr lang="en-US" sz="2000" b="1" dirty="0">
                <a:ea typeface="+mn-ea"/>
                <a:cs typeface="+mn-cs"/>
              </a:rPr>
              <a:t>Insert(</a:t>
            </a:r>
            <a:r>
              <a:rPr lang="en-US" sz="2000" b="1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dirty="0" err="1">
                <a:ea typeface="+mn-ea"/>
                <a:cs typeface="+mn-cs"/>
              </a:rPr>
              <a:t>idx</a:t>
            </a:r>
            <a:r>
              <a:rPr lang="en-US" sz="2000" dirty="0">
                <a:ea typeface="+mn-ea"/>
                <a:cs typeface="+mn-cs"/>
              </a:rPr>
              <a:t>, object </a:t>
            </a:r>
            <a:r>
              <a:rPr lang="en-US" sz="2000" dirty="0" err="1">
                <a:ea typeface="+mn-ea"/>
                <a:cs typeface="+mn-cs"/>
              </a:rPr>
              <a:t>obj</a:t>
            </a:r>
            <a:r>
              <a:rPr lang="en-US" sz="2000" dirty="0">
                <a:ea typeface="+mn-ea"/>
                <a:cs typeface="+mn-cs"/>
              </a:rPr>
              <a:t>)</a:t>
            </a:r>
            <a:r>
              <a:rPr lang="ru-RU" sz="2000" dirty="0">
                <a:ea typeface="+mn-ea"/>
                <a:cs typeface="+mn-cs"/>
              </a:rPr>
              <a:t> - вставляет в вызывающую коллекцию объект </a:t>
            </a:r>
            <a:r>
              <a:rPr lang="ru-RU" sz="2000" dirty="0" err="1">
                <a:ea typeface="+mn-ea"/>
                <a:cs typeface="+mn-cs"/>
              </a:rPr>
              <a:t>obj</a:t>
            </a:r>
            <a:r>
              <a:rPr lang="ru-RU" sz="2000" i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по индексу, заданному параметром </a:t>
            </a:r>
            <a:r>
              <a:rPr lang="ru-RU" sz="2000" dirty="0" err="1">
                <a:ea typeface="+mn-ea"/>
                <a:cs typeface="+mn-cs"/>
              </a:rPr>
              <a:t>idx</a:t>
            </a:r>
            <a:r>
              <a:rPr lang="ru-RU" sz="2000" dirty="0">
                <a:ea typeface="+mn-ea"/>
                <a:cs typeface="+mn-cs"/>
              </a:rPr>
              <a:t>.</a:t>
            </a:r>
            <a:r>
              <a:rPr lang="ru-RU" sz="2000" i="1" dirty="0">
                <a:ea typeface="+mn-ea"/>
                <a:cs typeface="+mn-cs"/>
              </a:rPr>
              <a:t> </a:t>
            </a: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void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b="1" dirty="0" err="1">
                <a:ea typeface="+mn-ea"/>
                <a:cs typeface="+mn-cs"/>
              </a:rPr>
              <a:t>Remove</a:t>
            </a:r>
            <a:r>
              <a:rPr lang="ru-RU" sz="2000" b="1" dirty="0">
                <a:ea typeface="+mn-ea"/>
                <a:cs typeface="+mn-cs"/>
              </a:rPr>
              <a:t>(</a:t>
            </a:r>
            <a:r>
              <a:rPr lang="ru-RU" sz="2000" b="1" dirty="0" err="1">
                <a:ea typeface="+mn-ea"/>
                <a:cs typeface="+mn-cs"/>
              </a:rPr>
              <a:t>object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obj</a:t>
            </a:r>
            <a:r>
              <a:rPr lang="ru-RU" sz="2000" dirty="0">
                <a:ea typeface="+mn-ea"/>
                <a:cs typeface="+mn-cs"/>
              </a:rPr>
              <a:t>) - удаляет из вызывающей коллекции объект, расположенный по индексу, заданному параметром </a:t>
            </a:r>
            <a:r>
              <a:rPr lang="ru-RU" sz="2000" dirty="0" err="1">
                <a:ea typeface="+mn-ea"/>
                <a:cs typeface="+mn-cs"/>
              </a:rPr>
              <a:t>idx</a:t>
            </a:r>
            <a:r>
              <a:rPr lang="ru-RU" sz="2000" dirty="0">
                <a:ea typeface="+mn-ea"/>
                <a:cs typeface="+mn-cs"/>
              </a:rPr>
              <a:t>. 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void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b="1" dirty="0" err="1">
                <a:ea typeface="+mn-ea"/>
                <a:cs typeface="+mn-cs"/>
              </a:rPr>
              <a:t>RemoveAt</a:t>
            </a:r>
            <a:r>
              <a:rPr lang="ru-RU" sz="2000" b="1" dirty="0">
                <a:ea typeface="+mn-ea"/>
                <a:cs typeface="+mn-cs"/>
              </a:rPr>
              <a:t>(</a:t>
            </a:r>
            <a:r>
              <a:rPr lang="ru-RU" sz="2000" b="1" dirty="0" err="1">
                <a:ea typeface="+mn-ea"/>
                <a:cs typeface="+mn-cs"/>
              </a:rPr>
              <a:t>int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idx</a:t>
            </a:r>
            <a:r>
              <a:rPr lang="ru-RU" sz="2000" dirty="0">
                <a:ea typeface="+mn-ea"/>
                <a:cs typeface="+mn-cs"/>
              </a:rPr>
              <a:t>)  - удаляет первое вхождение объекта </a:t>
            </a:r>
            <a:r>
              <a:rPr lang="ru-RU" sz="2000" dirty="0" err="1">
                <a:ea typeface="+mn-ea"/>
                <a:cs typeface="+mn-cs"/>
              </a:rPr>
              <a:t>obj</a:t>
            </a:r>
            <a:r>
              <a:rPr lang="ru-RU" sz="2000" i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из вызывающей коллекции. </a:t>
            </a:r>
          </a:p>
          <a:p>
            <a:pPr lvl="1" eaLnBrk="1" hangingPunct="1">
              <a:buFontTx/>
              <a:buNone/>
              <a:defRPr/>
            </a:pPr>
            <a:endParaRPr lang="ru-RU" sz="2000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3">
            <a:extLst>
              <a:ext uri="{FF2B5EF4-FFF2-40B4-BE49-F238E27FC236}">
                <a16:creationId xmlns:a16="http://schemas.microsoft.com/office/drawing/2014/main" id="{7ADD40EF-7A98-4C25-B823-E5ACBAE3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Интерфейс </a:t>
            </a:r>
            <a:r>
              <a:rPr lang="en-US" altLang="ru-RU" b="1"/>
              <a:t>IList</a:t>
            </a:r>
            <a:endParaRPr lang="ru-RU" altLang="ru-RU" b="1"/>
          </a:p>
        </p:txBody>
      </p:sp>
      <p:sp>
        <p:nvSpPr>
          <p:cNvPr id="28675" name="Содержимое 2">
            <a:extLst>
              <a:ext uri="{FF2B5EF4-FFF2-40B4-BE49-F238E27FC236}">
                <a16:creationId xmlns:a16="http://schemas.microsoft.com/office/drawing/2014/main" id="{1BBA243E-2024-45A8-AD2A-FAC75E7F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ru-RU" altLang="ru-RU" sz="2800"/>
              <a:t>Свойства </a:t>
            </a:r>
            <a:r>
              <a:rPr lang="en-US" altLang="ru-RU" sz="2800"/>
              <a:t>:</a:t>
            </a:r>
          </a:p>
          <a:p>
            <a:pPr lvl="1" eaLnBrk="1" hangingPunct="1"/>
            <a:r>
              <a:rPr lang="en-US" altLang="ru-RU" sz="2400"/>
              <a:t>bool </a:t>
            </a:r>
            <a:r>
              <a:rPr lang="en-US" altLang="ru-RU" sz="2400" b="1"/>
              <a:t>IsFixedSize</a:t>
            </a:r>
            <a:r>
              <a:rPr lang="en-US" altLang="ru-RU" sz="2400"/>
              <a:t> { get; } –</a:t>
            </a:r>
            <a:r>
              <a:rPr lang="ru-RU" altLang="ru-RU" sz="2400"/>
              <a:t>в такую коллекцию нельзя вставлять и удалять элементы . </a:t>
            </a:r>
          </a:p>
          <a:p>
            <a:pPr lvl="1" eaLnBrk="1" hangingPunct="1"/>
            <a:r>
              <a:rPr lang="en-US" altLang="ru-RU" sz="2400"/>
              <a:t>bool </a:t>
            </a:r>
            <a:r>
              <a:rPr lang="en-US" altLang="ru-RU" sz="2400" b="1"/>
              <a:t>IsReadOnly</a:t>
            </a:r>
            <a:r>
              <a:rPr lang="en-US" altLang="ru-RU" sz="2400"/>
              <a:t> { get; }</a:t>
            </a:r>
            <a:r>
              <a:rPr lang="ru-RU" altLang="ru-RU" sz="2400"/>
              <a:t> - если свойство равно </a:t>
            </a:r>
            <a:r>
              <a:rPr lang="en-US" altLang="ru-RU" sz="2400"/>
              <a:t>true</a:t>
            </a:r>
            <a:r>
              <a:rPr lang="ru-RU" altLang="ru-RU" sz="2400"/>
              <a:t>, то содержимое коллекции не меняется.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>
            <a:extLst>
              <a:ext uri="{FF2B5EF4-FFF2-40B4-BE49-F238E27FC236}">
                <a16:creationId xmlns:a16="http://schemas.microsoft.com/office/drawing/2014/main" id="{DD937617-BEC8-4297-AFC0-6AECD67B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Интерфейс </a:t>
            </a:r>
            <a:r>
              <a:rPr lang="ru-RU" altLang="ru-RU" b="1"/>
              <a:t>IDictionary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897908DE-1FD5-4440-B6AD-EFC3A5F8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ru-RU" sz="1800" b="1" dirty="0"/>
              <a:t>Интерфейс </a:t>
            </a:r>
            <a:r>
              <a:rPr lang="ru-RU" sz="1800" b="1" dirty="0" err="1"/>
              <a:t>IDictionary</a:t>
            </a:r>
            <a:r>
              <a:rPr lang="ru-RU" sz="1800" dirty="0"/>
              <a:t> определяет поведение коллекции, которая устанавливает соответствие между уникальными ключами и значениями. </a:t>
            </a:r>
          </a:p>
          <a:p>
            <a:pPr eaLnBrk="1" hangingPunct="1">
              <a:defRPr/>
            </a:pPr>
            <a:r>
              <a:rPr lang="ru-RU" sz="1800" dirty="0"/>
              <a:t>Ключ - это объект, который используется для получения соответствующего ему значения. </a:t>
            </a:r>
          </a:p>
          <a:p>
            <a:pPr eaLnBrk="1" hangingPunct="1">
              <a:defRPr/>
            </a:pPr>
            <a:r>
              <a:rPr lang="ru-RU" sz="1800" b="1" dirty="0"/>
              <a:t>Методы интерфейса </a:t>
            </a:r>
            <a:r>
              <a:rPr lang="ru-RU" sz="1800" b="1" dirty="0" err="1"/>
              <a:t>IDictionary</a:t>
            </a:r>
            <a:r>
              <a:rPr lang="ru-RU" sz="1800" b="1" dirty="0"/>
              <a:t>:</a:t>
            </a:r>
          </a:p>
          <a:p>
            <a:pPr lvl="1" eaLnBrk="1" hangingPunct="1">
              <a:defRPr/>
            </a:pPr>
            <a:r>
              <a:rPr lang="en-US" sz="1800" dirty="0">
                <a:ea typeface="+mn-ea"/>
                <a:cs typeface="+mn-cs"/>
              </a:rPr>
              <a:t>void Add( object k, object v)</a:t>
            </a:r>
            <a:r>
              <a:rPr lang="ru-RU" sz="1800" dirty="0">
                <a:ea typeface="+mn-ea"/>
                <a:cs typeface="+mn-cs"/>
              </a:rPr>
              <a:t> - добавляет в вызывающую коллекцию пару ключ/значение.</a:t>
            </a:r>
          </a:p>
          <a:p>
            <a:pPr lvl="1" eaLnBrk="1" hangingPunct="1">
              <a:defRPr/>
            </a:pPr>
            <a:r>
              <a:rPr lang="en-US" sz="1800" dirty="0">
                <a:ea typeface="+mn-ea"/>
                <a:cs typeface="+mn-cs"/>
              </a:rPr>
              <a:t>void Clear()</a:t>
            </a:r>
            <a:r>
              <a:rPr lang="ru-RU" sz="1800" dirty="0">
                <a:ea typeface="+mn-ea"/>
                <a:cs typeface="+mn-cs"/>
              </a:rPr>
              <a:t> - удаляет все пары ключ/значение из вызывающей коллекции.</a:t>
            </a:r>
          </a:p>
          <a:p>
            <a:pPr lvl="1" eaLnBrk="1" hangingPunct="1">
              <a:defRPr/>
            </a:pPr>
            <a:r>
              <a:rPr lang="en-US" sz="1800" dirty="0" err="1">
                <a:ea typeface="+mn-ea"/>
                <a:cs typeface="+mn-cs"/>
              </a:rPr>
              <a:t>bool</a:t>
            </a:r>
            <a:r>
              <a:rPr lang="en-US" sz="1800" dirty="0">
                <a:ea typeface="+mn-ea"/>
                <a:cs typeface="+mn-cs"/>
              </a:rPr>
              <a:t> Contains (object k)</a:t>
            </a:r>
            <a:r>
              <a:rPr lang="ru-RU" sz="1800" dirty="0">
                <a:ea typeface="+mn-ea"/>
                <a:cs typeface="+mn-cs"/>
              </a:rPr>
              <a:t> - возвращает значение </a:t>
            </a:r>
            <a:r>
              <a:rPr lang="en-US" sz="1800" dirty="0">
                <a:ea typeface="+mn-ea"/>
                <a:cs typeface="+mn-cs"/>
              </a:rPr>
              <a:t>true</a:t>
            </a:r>
            <a:r>
              <a:rPr lang="ru-RU" sz="1800" dirty="0">
                <a:ea typeface="+mn-ea"/>
                <a:cs typeface="+mn-cs"/>
              </a:rPr>
              <a:t> , если вызывающая коллекция содержит объект </a:t>
            </a:r>
            <a:r>
              <a:rPr lang="ru-RU" sz="1800" i="1" dirty="0">
                <a:ea typeface="+mn-ea"/>
                <a:cs typeface="+mn-cs"/>
              </a:rPr>
              <a:t>к </a:t>
            </a:r>
            <a:r>
              <a:rPr lang="ru-RU" sz="1800" dirty="0">
                <a:ea typeface="+mn-ea"/>
                <a:cs typeface="+mn-cs"/>
              </a:rPr>
              <a:t>в качестве ключа, в противном случае возвращает значение </a:t>
            </a:r>
            <a:r>
              <a:rPr lang="en-US" sz="1800" dirty="0">
                <a:ea typeface="+mn-ea"/>
                <a:cs typeface="+mn-cs"/>
              </a:rPr>
              <a:t>false</a:t>
            </a:r>
            <a:r>
              <a:rPr lang="ru-RU" sz="1800" dirty="0">
                <a:ea typeface="+mn-ea"/>
                <a:cs typeface="+mn-cs"/>
              </a:rPr>
              <a:t>.</a:t>
            </a:r>
          </a:p>
          <a:p>
            <a:pPr eaLnBrk="1" hangingPunct="1"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>
            <a:extLst>
              <a:ext uri="{FF2B5EF4-FFF2-40B4-BE49-F238E27FC236}">
                <a16:creationId xmlns:a16="http://schemas.microsoft.com/office/drawing/2014/main" id="{E37F2372-F113-45C9-8527-C875E6B7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Интерфейс </a:t>
            </a:r>
            <a:r>
              <a:rPr lang="ru-RU" altLang="ru-RU" b="1"/>
              <a:t>IDictionary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784E98A1-D803-4BD9-84B5-2C31DDDB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ru-RU" sz="1800" b="1" dirty="0"/>
              <a:t>Интерфейс </a:t>
            </a:r>
            <a:r>
              <a:rPr lang="ru-RU" sz="1800" b="1" dirty="0" err="1"/>
              <a:t>IDictionary</a:t>
            </a:r>
            <a:r>
              <a:rPr lang="ru-RU" sz="1800" dirty="0"/>
              <a:t> определяет поведение коллекции, которая устанавливает соответствие между уникальными ключами и значениями. </a:t>
            </a:r>
          </a:p>
          <a:p>
            <a:pPr eaLnBrk="1" hangingPunct="1">
              <a:defRPr/>
            </a:pPr>
            <a:r>
              <a:rPr lang="ru-RU" sz="1800" dirty="0"/>
              <a:t>Ключ - это объект, который используется для получения соответствующего ему значения. </a:t>
            </a:r>
          </a:p>
          <a:p>
            <a:pPr eaLnBrk="1" hangingPunct="1">
              <a:defRPr/>
            </a:pPr>
            <a:r>
              <a:rPr lang="ru-RU" sz="1800" b="1" dirty="0"/>
              <a:t>Методы интерфейса </a:t>
            </a:r>
            <a:r>
              <a:rPr lang="ru-RU" sz="1800" b="1" dirty="0" err="1"/>
              <a:t>IDictionary</a:t>
            </a:r>
            <a:r>
              <a:rPr lang="ru-RU" sz="1800" b="1" dirty="0"/>
              <a:t>:</a:t>
            </a:r>
          </a:p>
          <a:p>
            <a:pPr lvl="1" eaLnBrk="1" hangingPunct="1">
              <a:defRPr/>
            </a:pPr>
            <a:r>
              <a:rPr lang="en-US" sz="1800" dirty="0">
                <a:ea typeface="+mn-ea"/>
                <a:cs typeface="+mn-cs"/>
              </a:rPr>
              <a:t>void </a:t>
            </a:r>
            <a:r>
              <a:rPr lang="en-US" sz="1800" b="1" dirty="0">
                <a:ea typeface="+mn-ea"/>
                <a:cs typeface="+mn-cs"/>
              </a:rPr>
              <a:t>Add</a:t>
            </a:r>
            <a:r>
              <a:rPr lang="en-US" sz="1800" dirty="0">
                <a:ea typeface="+mn-ea"/>
                <a:cs typeface="+mn-cs"/>
              </a:rPr>
              <a:t>( object k, object v)</a:t>
            </a:r>
            <a:r>
              <a:rPr lang="ru-RU" sz="1800" dirty="0">
                <a:ea typeface="+mn-ea"/>
                <a:cs typeface="+mn-cs"/>
              </a:rPr>
              <a:t> - добавляет в вызывающую коллекцию пару ключ/значение.</a:t>
            </a:r>
          </a:p>
          <a:p>
            <a:pPr lvl="1" eaLnBrk="1" hangingPunct="1">
              <a:defRPr/>
            </a:pPr>
            <a:r>
              <a:rPr lang="en-US" sz="1800" dirty="0">
                <a:ea typeface="+mn-ea"/>
                <a:cs typeface="+mn-cs"/>
              </a:rPr>
              <a:t>void </a:t>
            </a:r>
            <a:r>
              <a:rPr lang="en-US" sz="1800" b="1" dirty="0">
                <a:ea typeface="+mn-ea"/>
                <a:cs typeface="+mn-cs"/>
              </a:rPr>
              <a:t>Clear</a:t>
            </a:r>
            <a:r>
              <a:rPr lang="en-US" sz="1800" dirty="0">
                <a:ea typeface="+mn-ea"/>
                <a:cs typeface="+mn-cs"/>
              </a:rPr>
              <a:t>()</a:t>
            </a:r>
            <a:r>
              <a:rPr lang="ru-RU" sz="1800" dirty="0">
                <a:ea typeface="+mn-ea"/>
                <a:cs typeface="+mn-cs"/>
              </a:rPr>
              <a:t> - удаляет все пары ключ/значение из вызывающей коллекции.</a:t>
            </a:r>
          </a:p>
          <a:p>
            <a:pPr lvl="1" eaLnBrk="1" hangingPunct="1">
              <a:defRPr/>
            </a:pPr>
            <a:r>
              <a:rPr lang="en-US" sz="1800" dirty="0" err="1">
                <a:ea typeface="+mn-ea"/>
                <a:cs typeface="+mn-cs"/>
              </a:rPr>
              <a:t>bool</a:t>
            </a:r>
            <a:r>
              <a:rPr lang="en-US" sz="1800" dirty="0">
                <a:ea typeface="+mn-ea"/>
                <a:cs typeface="+mn-cs"/>
              </a:rPr>
              <a:t> </a:t>
            </a:r>
            <a:r>
              <a:rPr lang="en-US" sz="1800" b="1" dirty="0">
                <a:ea typeface="+mn-ea"/>
                <a:cs typeface="+mn-cs"/>
              </a:rPr>
              <a:t>Contains</a:t>
            </a:r>
            <a:r>
              <a:rPr lang="en-US" sz="1800" dirty="0">
                <a:ea typeface="+mn-ea"/>
                <a:cs typeface="+mn-cs"/>
              </a:rPr>
              <a:t> (object k)</a:t>
            </a:r>
            <a:r>
              <a:rPr lang="ru-RU" sz="1800" dirty="0">
                <a:ea typeface="+mn-ea"/>
                <a:cs typeface="+mn-cs"/>
              </a:rPr>
              <a:t> - возвращает значение </a:t>
            </a:r>
            <a:r>
              <a:rPr lang="en-US" sz="1800" dirty="0">
                <a:ea typeface="+mn-ea"/>
                <a:cs typeface="+mn-cs"/>
              </a:rPr>
              <a:t>true</a:t>
            </a:r>
            <a:r>
              <a:rPr lang="ru-RU" sz="1800" dirty="0">
                <a:ea typeface="+mn-ea"/>
                <a:cs typeface="+mn-cs"/>
              </a:rPr>
              <a:t> , если вызывающая коллекция содержит объект </a:t>
            </a:r>
            <a:r>
              <a:rPr lang="ru-RU" sz="1800" i="1" dirty="0">
                <a:ea typeface="+mn-ea"/>
                <a:cs typeface="+mn-cs"/>
              </a:rPr>
              <a:t>к </a:t>
            </a:r>
            <a:r>
              <a:rPr lang="ru-RU" sz="1800" dirty="0">
                <a:ea typeface="+mn-ea"/>
                <a:cs typeface="+mn-cs"/>
              </a:rPr>
              <a:t>в качестве ключа, в противном случае возвращает значение </a:t>
            </a:r>
            <a:r>
              <a:rPr lang="en-US" sz="1800" dirty="0">
                <a:ea typeface="+mn-ea"/>
                <a:cs typeface="+mn-cs"/>
              </a:rPr>
              <a:t>false</a:t>
            </a:r>
            <a:r>
              <a:rPr lang="ru-RU" sz="1800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ru-RU" sz="1800" dirty="0" err="1"/>
              <a:t>iDictionaryEnumerator</a:t>
            </a:r>
            <a:r>
              <a:rPr lang="ru-RU" sz="1800" dirty="0"/>
              <a:t> </a:t>
            </a:r>
            <a:r>
              <a:rPr lang="ru-RU" sz="1800" b="1" dirty="0" err="1"/>
              <a:t>GetEnumerator</a:t>
            </a:r>
            <a:r>
              <a:rPr lang="ru-RU" sz="1800" dirty="0"/>
              <a:t>() - возвращает нумератор для вызывающей коллекции.</a:t>
            </a:r>
          </a:p>
          <a:p>
            <a:pPr lvl="1" eaLnBrk="1" hangingPunct="1">
              <a:defRPr/>
            </a:pPr>
            <a:r>
              <a:rPr lang="en-US" sz="1800" dirty="0"/>
              <a:t>void </a:t>
            </a:r>
            <a:r>
              <a:rPr lang="en-US" sz="1800" b="1" dirty="0"/>
              <a:t>Remove</a:t>
            </a:r>
            <a:r>
              <a:rPr lang="en-US" sz="1800" dirty="0"/>
              <a:t> (object k</a:t>
            </a:r>
            <a:r>
              <a:rPr lang="en-US" sz="1800" i="1" dirty="0"/>
              <a:t>)</a:t>
            </a:r>
            <a:r>
              <a:rPr lang="ru-RU" sz="1800" i="1" dirty="0"/>
              <a:t>- </a:t>
            </a:r>
            <a:r>
              <a:rPr lang="ru-RU" sz="1800" dirty="0"/>
              <a:t>удаляет элемент, ключ которого равен значению </a:t>
            </a:r>
            <a:r>
              <a:rPr lang="en-US" sz="1800" i="1" dirty="0"/>
              <a:t>k</a:t>
            </a:r>
            <a:r>
              <a:rPr lang="ru-RU" sz="1800" i="1" dirty="0"/>
              <a:t>.</a:t>
            </a:r>
            <a:endParaRPr lang="ru-RU" sz="1800" dirty="0"/>
          </a:p>
          <a:p>
            <a:pPr eaLnBrk="1" hangingPunct="1"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2">
            <a:extLst>
              <a:ext uri="{FF2B5EF4-FFF2-40B4-BE49-F238E27FC236}">
                <a16:creationId xmlns:a16="http://schemas.microsoft.com/office/drawing/2014/main" id="{15D87103-29EF-4B65-B76A-88D4ECB4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Абстрактные типы данных и структуры данных</a:t>
            </a:r>
          </a:p>
        </p:txBody>
      </p:sp>
      <p:sp>
        <p:nvSpPr>
          <p:cNvPr id="4099" name="Содержимое 3">
            <a:extLst>
              <a:ext uri="{FF2B5EF4-FFF2-40B4-BE49-F238E27FC236}">
                <a16:creationId xmlns:a16="http://schemas.microsoft.com/office/drawing/2014/main" id="{C2177B01-6F9A-4E16-B4E8-14EB5C71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r>
              <a:rPr lang="ru-RU" altLang="ru-RU" sz="2000" b="1"/>
              <a:t>Абстрактный тип данных </a:t>
            </a:r>
            <a:r>
              <a:rPr lang="ru-RU" altLang="ru-RU" sz="2000"/>
              <a:t>— это тип данных, который предоставляет для работы с элементами этого типа определённый </a:t>
            </a:r>
            <a:r>
              <a:rPr lang="ru-RU" altLang="ru-RU" sz="2000" b="1"/>
              <a:t>набор функций</a:t>
            </a:r>
            <a:r>
              <a:rPr lang="ru-RU" altLang="ru-RU" sz="2000"/>
              <a:t>, а также возможность создавать элементы этого типа при помощи специальных функций. </a:t>
            </a:r>
          </a:p>
          <a:p>
            <a:r>
              <a:rPr lang="ru-RU" altLang="ru-RU" sz="2000"/>
              <a:t>Конкретные </a:t>
            </a:r>
            <a:r>
              <a:rPr lang="ru-RU" altLang="ru-RU" sz="2000" b="1"/>
              <a:t>реализации</a:t>
            </a:r>
            <a:r>
              <a:rPr lang="ru-RU" altLang="ru-RU" sz="2000"/>
              <a:t> АТД называются </a:t>
            </a:r>
            <a:r>
              <a:rPr lang="ru-RU" altLang="ru-RU" sz="2000" b="1"/>
              <a:t>структурами данных</a:t>
            </a:r>
            <a:r>
              <a:rPr lang="ru-RU" altLang="ru-RU" sz="2400"/>
              <a:t>.</a:t>
            </a:r>
          </a:p>
          <a:p>
            <a:pPr eaLnBrk="1" hangingPunct="1"/>
            <a:endParaRPr lang="ru-RU" altLang="ru-RU" sz="2400"/>
          </a:p>
        </p:txBody>
      </p:sp>
      <p:grpSp>
        <p:nvGrpSpPr>
          <p:cNvPr id="4100" name="Группа 3">
            <a:extLst>
              <a:ext uri="{FF2B5EF4-FFF2-40B4-BE49-F238E27FC236}">
                <a16:creationId xmlns:a16="http://schemas.microsoft.com/office/drawing/2014/main" id="{8E6BFB8D-FF01-4A4B-BC6F-3C2C1CE7D642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933825"/>
            <a:ext cx="5329238" cy="2590800"/>
            <a:chOff x="1835696" y="3933056"/>
            <a:chExt cx="5328592" cy="2592288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A9B40A6E-A1C2-46C3-9F1D-6F245062123E}"/>
                </a:ext>
              </a:extLst>
            </p:cNvPr>
            <p:cNvSpPr/>
            <p:nvPr/>
          </p:nvSpPr>
          <p:spPr>
            <a:xfrm>
              <a:off x="1835696" y="4077602"/>
              <a:ext cx="1296831" cy="1728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АТД</a:t>
              </a:r>
            </a:p>
          </p:txBody>
        </p:sp>
        <p:grpSp>
          <p:nvGrpSpPr>
            <p:cNvPr id="4103" name="Группа 14">
              <a:extLst>
                <a:ext uri="{FF2B5EF4-FFF2-40B4-BE49-F238E27FC236}">
                  <a16:creationId xmlns:a16="http://schemas.microsoft.com/office/drawing/2014/main" id="{808F08E9-5C15-4097-89A1-3EC7D1CC5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968" y="3933056"/>
              <a:ext cx="1440160" cy="360040"/>
              <a:chOff x="4283968" y="3933056"/>
              <a:chExt cx="1440160" cy="360040"/>
            </a:xfrm>
          </p:grpSpPr>
          <p:sp>
            <p:nvSpPr>
              <p:cNvPr id="31" name="Прямоугольник 4">
                <a:extLst>
                  <a:ext uri="{FF2B5EF4-FFF2-40B4-BE49-F238E27FC236}">
                    <a16:creationId xmlns:a16="http://schemas.microsoft.com/office/drawing/2014/main" id="{E80E2A00-70BF-4464-B5FE-86C691AAEB52}"/>
                  </a:ext>
                </a:extLst>
              </p:cNvPr>
              <p:cNvSpPr/>
              <p:nvPr/>
            </p:nvSpPr>
            <p:spPr>
              <a:xfrm>
                <a:off x="4283324" y="3933056"/>
                <a:ext cx="360319" cy="360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90AAC25D-0123-449B-A0BB-72F5C228576B}"/>
                  </a:ext>
                </a:extLst>
              </p:cNvPr>
              <p:cNvSpPr/>
              <p:nvPr/>
            </p:nvSpPr>
            <p:spPr>
              <a:xfrm>
                <a:off x="4643643" y="3933056"/>
                <a:ext cx="360318" cy="360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908BBE1F-946D-43E6-B222-DCB62EF215D6}"/>
                  </a:ext>
                </a:extLst>
              </p:cNvPr>
              <p:cNvSpPr/>
              <p:nvPr/>
            </p:nvSpPr>
            <p:spPr>
              <a:xfrm>
                <a:off x="5003962" y="3933056"/>
                <a:ext cx="360319" cy="360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C17530CC-FF20-4C07-953B-330318E3C508}"/>
                  </a:ext>
                </a:extLst>
              </p:cNvPr>
              <p:cNvSpPr/>
              <p:nvPr/>
            </p:nvSpPr>
            <p:spPr>
              <a:xfrm>
                <a:off x="5364281" y="3933056"/>
                <a:ext cx="360318" cy="360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80E6858-22AA-416C-9B42-D12E7A369914}"/>
                </a:ext>
              </a:extLst>
            </p:cNvPr>
            <p:cNvSpPr/>
            <p:nvPr/>
          </p:nvSpPr>
          <p:spPr>
            <a:xfrm>
              <a:off x="4283324" y="4652607"/>
              <a:ext cx="360319" cy="36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C8C32157-40BA-4B6E-B2F7-7A73CC8DABD6}"/>
                </a:ext>
              </a:extLst>
            </p:cNvPr>
            <p:cNvSpPr/>
            <p:nvPr/>
          </p:nvSpPr>
          <p:spPr>
            <a:xfrm>
              <a:off x="4643644" y="4652607"/>
              <a:ext cx="360318" cy="36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A8438E7-A64E-406D-8C13-E8F2D09EA116}"/>
                </a:ext>
              </a:extLst>
            </p:cNvPr>
            <p:cNvSpPr/>
            <p:nvPr/>
          </p:nvSpPr>
          <p:spPr>
            <a:xfrm>
              <a:off x="5364281" y="4652607"/>
              <a:ext cx="360318" cy="36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DAF3C72-E10A-4866-ABA3-EABDA48FCE40}"/>
                </a:ext>
              </a:extLst>
            </p:cNvPr>
            <p:cNvSpPr/>
            <p:nvPr/>
          </p:nvSpPr>
          <p:spPr>
            <a:xfrm>
              <a:off x="5724600" y="4652607"/>
              <a:ext cx="360319" cy="36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3ECCDF0-C7F7-4C3A-B6DC-845C6B87E108}"/>
                </a:ext>
              </a:extLst>
            </p:cNvPr>
            <p:cNvSpPr/>
            <p:nvPr/>
          </p:nvSpPr>
          <p:spPr>
            <a:xfrm>
              <a:off x="6443650" y="4652607"/>
              <a:ext cx="360318" cy="36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ACAC467-BD7D-4B14-8AB9-6812F372B52C}"/>
                </a:ext>
              </a:extLst>
            </p:cNvPr>
            <p:cNvSpPr/>
            <p:nvPr/>
          </p:nvSpPr>
          <p:spPr>
            <a:xfrm>
              <a:off x="6803969" y="4652607"/>
              <a:ext cx="360319" cy="36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pSp>
          <p:nvGrpSpPr>
            <p:cNvPr id="4110" name="Группа 15">
              <a:extLst>
                <a:ext uri="{FF2B5EF4-FFF2-40B4-BE49-F238E27FC236}">
                  <a16:creationId xmlns:a16="http://schemas.microsoft.com/office/drawing/2014/main" id="{0E342770-69B6-4A8B-9F10-7288ED342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5976" y="5445224"/>
              <a:ext cx="1440160" cy="360040"/>
              <a:chOff x="4283968" y="3933056"/>
              <a:chExt cx="1440160" cy="360040"/>
            </a:xfrm>
          </p:grpSpPr>
          <p:sp>
            <p:nvSpPr>
              <p:cNvPr id="27" name="Прямоугольник 16">
                <a:extLst>
                  <a:ext uri="{FF2B5EF4-FFF2-40B4-BE49-F238E27FC236}">
                    <a16:creationId xmlns:a16="http://schemas.microsoft.com/office/drawing/2014/main" id="{36E238A2-E423-4573-AE9F-ED8B89AA06E4}"/>
                  </a:ext>
                </a:extLst>
              </p:cNvPr>
              <p:cNvSpPr/>
              <p:nvPr/>
            </p:nvSpPr>
            <p:spPr>
              <a:xfrm>
                <a:off x="4284332" y="3933056"/>
                <a:ext cx="360319" cy="360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41580ECD-7090-42BC-8569-147ACB2BD5A7}"/>
                  </a:ext>
                </a:extLst>
              </p:cNvPr>
              <p:cNvSpPr/>
              <p:nvPr/>
            </p:nvSpPr>
            <p:spPr>
              <a:xfrm>
                <a:off x="4644651" y="3933056"/>
                <a:ext cx="360318" cy="360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3E7F8607-19ED-4FA4-A43D-EAEA2301D6E2}"/>
                  </a:ext>
                </a:extLst>
              </p:cNvPr>
              <p:cNvSpPr/>
              <p:nvPr/>
            </p:nvSpPr>
            <p:spPr>
              <a:xfrm>
                <a:off x="5004969" y="3933056"/>
                <a:ext cx="358731" cy="360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8C47AC1-4760-4138-87F8-35038B5253B0}"/>
                  </a:ext>
                </a:extLst>
              </p:cNvPr>
              <p:cNvSpPr/>
              <p:nvPr/>
            </p:nvSpPr>
            <p:spPr>
              <a:xfrm>
                <a:off x="5363701" y="3933056"/>
                <a:ext cx="360319" cy="360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grpSp>
          <p:nvGrpSpPr>
            <p:cNvPr id="4111" name="Группа 20">
              <a:extLst>
                <a:ext uri="{FF2B5EF4-FFF2-40B4-BE49-F238E27FC236}">
                  <a16:creationId xmlns:a16="http://schemas.microsoft.com/office/drawing/2014/main" id="{2C78D40C-D7CF-4A11-B83B-D9D56FE8A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5976" y="5805264"/>
              <a:ext cx="1440160" cy="360040"/>
              <a:chOff x="4283968" y="3933056"/>
              <a:chExt cx="1440160" cy="360040"/>
            </a:xfrm>
          </p:grpSpPr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F23D930-EC81-44D3-B330-CB71A4F3204B}"/>
                  </a:ext>
                </a:extLst>
              </p:cNvPr>
              <p:cNvSpPr/>
              <p:nvPr/>
            </p:nvSpPr>
            <p:spPr>
              <a:xfrm>
                <a:off x="4284332" y="3933586"/>
                <a:ext cx="360319" cy="358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8B3EA572-AD35-44FD-9264-170CD1E6B371}"/>
                  </a:ext>
                </a:extLst>
              </p:cNvPr>
              <p:cNvSpPr/>
              <p:nvPr/>
            </p:nvSpPr>
            <p:spPr>
              <a:xfrm>
                <a:off x="4644651" y="3933586"/>
                <a:ext cx="360318" cy="358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C8F170C-1765-4C5D-8F08-7AEF3B698E81}"/>
                  </a:ext>
                </a:extLst>
              </p:cNvPr>
              <p:cNvSpPr/>
              <p:nvPr/>
            </p:nvSpPr>
            <p:spPr>
              <a:xfrm>
                <a:off x="5004969" y="3933586"/>
                <a:ext cx="358731" cy="358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2085468C-28D2-4F1B-9E69-23E73C33C145}"/>
                  </a:ext>
                </a:extLst>
              </p:cNvPr>
              <p:cNvSpPr/>
              <p:nvPr/>
            </p:nvSpPr>
            <p:spPr>
              <a:xfrm>
                <a:off x="5363701" y="3933586"/>
                <a:ext cx="360319" cy="358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grpSp>
          <p:nvGrpSpPr>
            <p:cNvPr id="4112" name="Группа 25">
              <a:extLst>
                <a:ext uri="{FF2B5EF4-FFF2-40B4-BE49-F238E27FC236}">
                  <a16:creationId xmlns:a16="http://schemas.microsoft.com/office/drawing/2014/main" id="{E1081EA5-7417-4188-BCBA-40018F1F7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5976" y="6165304"/>
              <a:ext cx="1440160" cy="360040"/>
              <a:chOff x="4283968" y="3933056"/>
              <a:chExt cx="1440160" cy="360040"/>
            </a:xfrm>
          </p:grpSpPr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5E6D160-254D-4063-8C37-56D682EDBCC8}"/>
                  </a:ext>
                </a:extLst>
              </p:cNvPr>
              <p:cNvSpPr/>
              <p:nvPr/>
            </p:nvSpPr>
            <p:spPr>
              <a:xfrm>
                <a:off x="4284332" y="3932527"/>
                <a:ext cx="360319" cy="360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646769F1-0EF4-42E8-AE13-BC006AC6E422}"/>
                  </a:ext>
                </a:extLst>
              </p:cNvPr>
              <p:cNvSpPr/>
              <p:nvPr/>
            </p:nvSpPr>
            <p:spPr>
              <a:xfrm>
                <a:off x="4644651" y="3932527"/>
                <a:ext cx="360318" cy="360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F5BD7A80-F50C-44F5-93F6-ED3C93080DFA}"/>
                  </a:ext>
                </a:extLst>
              </p:cNvPr>
              <p:cNvSpPr/>
              <p:nvPr/>
            </p:nvSpPr>
            <p:spPr>
              <a:xfrm>
                <a:off x="5004969" y="3932527"/>
                <a:ext cx="358731" cy="360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374FBD8-BCEC-4CFB-B46C-BE0DA411A3D6}"/>
                  </a:ext>
                </a:extLst>
              </p:cNvPr>
              <p:cNvSpPr/>
              <p:nvPr/>
            </p:nvSpPr>
            <p:spPr>
              <a:xfrm>
                <a:off x="5363701" y="3932527"/>
                <a:ext cx="360319" cy="360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ED217339-4C42-4851-B92D-1945858950F3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5003962" y="4833686"/>
              <a:ext cx="36031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586D097C-7400-4C6E-B630-8D648B10E856}"/>
                </a:ext>
              </a:extLst>
            </p:cNvPr>
            <p:cNvCxnSpPr/>
            <p:nvPr/>
          </p:nvCxnSpPr>
          <p:spPr>
            <a:xfrm>
              <a:off x="6084919" y="4868631"/>
              <a:ext cx="35873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Стрелка вправо 17">
              <a:extLst>
                <a:ext uri="{FF2B5EF4-FFF2-40B4-BE49-F238E27FC236}">
                  <a16:creationId xmlns:a16="http://schemas.microsoft.com/office/drawing/2014/main" id="{C8F44698-A407-46D1-A854-A96601ABDC09}"/>
                </a:ext>
              </a:extLst>
            </p:cNvPr>
            <p:cNvSpPr/>
            <p:nvPr/>
          </p:nvSpPr>
          <p:spPr>
            <a:xfrm>
              <a:off x="3348401" y="4652607"/>
              <a:ext cx="647621" cy="5051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4101" name="TextBox 34">
            <a:extLst>
              <a:ext uri="{FF2B5EF4-FFF2-40B4-BE49-F238E27FC236}">
                <a16:creationId xmlns:a16="http://schemas.microsoft.com/office/drawing/2014/main" id="{CB3B3B0D-7533-4F7F-9B80-C4E4EC2D2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73688"/>
            <a:ext cx="1657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/>
              <a:t>набор функций</a:t>
            </a:r>
            <a:endParaRPr lang="ru-RU" alt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3">
            <a:extLst>
              <a:ext uri="{FF2B5EF4-FFF2-40B4-BE49-F238E27FC236}">
                <a16:creationId xmlns:a16="http://schemas.microsoft.com/office/drawing/2014/main" id="{009CBEE7-DD71-4DF4-9018-56D40FA6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Интерфейс </a:t>
            </a:r>
            <a:r>
              <a:rPr lang="ru-RU" altLang="ru-RU" b="1"/>
              <a:t>IDictionary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3E40D916-4D00-4310-9304-BED87A441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1800" dirty="0"/>
              <a:t> </a:t>
            </a:r>
            <a:r>
              <a:rPr lang="ru-RU" sz="1800" b="1" dirty="0"/>
              <a:t>Свойства:</a:t>
            </a:r>
          </a:p>
          <a:p>
            <a:pPr lvl="1" eaLnBrk="1" hangingPunct="1">
              <a:defRPr/>
            </a:pPr>
            <a:r>
              <a:rPr lang="ru-RU" sz="1800" dirty="0" err="1">
                <a:ea typeface="+mn-ea"/>
                <a:cs typeface="+mn-cs"/>
              </a:rPr>
              <a:t>bool</a:t>
            </a:r>
            <a:r>
              <a:rPr lang="ru-RU" sz="1800" dirty="0">
                <a:ea typeface="+mn-ea"/>
                <a:cs typeface="+mn-cs"/>
              </a:rPr>
              <a:t>  </a:t>
            </a:r>
            <a:r>
              <a:rPr lang="ru-RU" sz="1800" b="1" dirty="0" err="1">
                <a:ea typeface="+mn-ea"/>
                <a:cs typeface="+mn-cs"/>
              </a:rPr>
              <a:t>isFixedSize</a:t>
            </a:r>
            <a:r>
              <a:rPr lang="ru-RU" sz="1800" dirty="0">
                <a:ea typeface="+mn-ea"/>
                <a:cs typeface="+mn-cs"/>
              </a:rPr>
              <a:t> - равно значению </a:t>
            </a:r>
            <a:r>
              <a:rPr lang="en-US" sz="1800" dirty="0">
                <a:ea typeface="+mn-ea"/>
                <a:cs typeface="+mn-cs"/>
              </a:rPr>
              <a:t>true</a:t>
            </a:r>
            <a:r>
              <a:rPr lang="ru-RU" sz="1800" dirty="0">
                <a:ea typeface="+mn-ea"/>
                <a:cs typeface="+mn-cs"/>
              </a:rPr>
              <a:t>, если словарь имеет фиксированный размер.</a:t>
            </a:r>
          </a:p>
          <a:p>
            <a:pPr lvl="1" eaLnBrk="1" hangingPunct="1">
              <a:defRPr/>
            </a:pPr>
            <a:r>
              <a:rPr lang="ru-RU" sz="1800" dirty="0" err="1">
                <a:ea typeface="+mn-ea"/>
                <a:cs typeface="+mn-cs"/>
              </a:rPr>
              <a:t>bool</a:t>
            </a:r>
            <a:r>
              <a:rPr lang="ru-RU" sz="1800" dirty="0">
                <a:ea typeface="+mn-ea"/>
                <a:cs typeface="+mn-cs"/>
              </a:rPr>
              <a:t> </a:t>
            </a:r>
            <a:r>
              <a:rPr lang="ru-RU" sz="1800" b="1" dirty="0" err="1">
                <a:ea typeface="+mn-ea"/>
                <a:cs typeface="+mn-cs"/>
              </a:rPr>
              <a:t>isReadOnly</a:t>
            </a:r>
            <a:r>
              <a:rPr lang="ru-RU" sz="1800" dirty="0">
                <a:ea typeface="+mn-ea"/>
                <a:cs typeface="+mn-cs"/>
              </a:rPr>
              <a:t> - равно значению </a:t>
            </a:r>
            <a:r>
              <a:rPr lang="en-US" sz="1800" dirty="0">
                <a:ea typeface="+mn-ea"/>
                <a:cs typeface="+mn-cs"/>
              </a:rPr>
              <a:t>true</a:t>
            </a:r>
            <a:r>
              <a:rPr lang="ru-RU" sz="1800" dirty="0">
                <a:ea typeface="+mn-ea"/>
                <a:cs typeface="+mn-cs"/>
              </a:rPr>
              <a:t> , если словарь предназначен только для чтения.</a:t>
            </a:r>
          </a:p>
          <a:p>
            <a:pPr lvl="1" eaLnBrk="1" hangingPunct="1">
              <a:defRPr/>
            </a:pPr>
            <a:r>
              <a:rPr lang="en-US" sz="1800" dirty="0" err="1">
                <a:ea typeface="+mn-ea"/>
                <a:cs typeface="+mn-cs"/>
              </a:rPr>
              <a:t>iCollection</a:t>
            </a:r>
            <a:r>
              <a:rPr lang="ru-RU" sz="1800" dirty="0">
                <a:ea typeface="+mn-ea"/>
                <a:cs typeface="+mn-cs"/>
              </a:rPr>
              <a:t> </a:t>
            </a:r>
            <a:r>
              <a:rPr lang="en-US" sz="1800" b="1" dirty="0">
                <a:ea typeface="+mn-ea"/>
                <a:cs typeface="+mn-cs"/>
              </a:rPr>
              <a:t>Keys</a:t>
            </a:r>
            <a:r>
              <a:rPr lang="ru-RU" sz="1800" dirty="0">
                <a:ea typeface="+mn-ea"/>
                <a:cs typeface="+mn-cs"/>
              </a:rPr>
              <a:t> - получает коллекцию ключей.</a:t>
            </a:r>
          </a:p>
          <a:p>
            <a:pPr lvl="1" eaLnBrk="1" hangingPunct="1">
              <a:defRPr/>
            </a:pPr>
            <a:r>
              <a:rPr lang="ru-RU" sz="1800" dirty="0" err="1">
                <a:ea typeface="+mn-ea"/>
                <a:cs typeface="+mn-cs"/>
              </a:rPr>
              <a:t>i</a:t>
            </a:r>
            <a:r>
              <a:rPr lang="en-US" sz="1800" dirty="0">
                <a:ea typeface="+mn-ea"/>
                <a:cs typeface="+mn-cs"/>
              </a:rPr>
              <a:t>C</a:t>
            </a:r>
            <a:r>
              <a:rPr lang="ru-RU" sz="1800" dirty="0" err="1">
                <a:ea typeface="+mn-ea"/>
                <a:cs typeface="+mn-cs"/>
              </a:rPr>
              <a:t>ollection</a:t>
            </a:r>
            <a:r>
              <a:rPr lang="ru-RU" sz="1800" dirty="0">
                <a:ea typeface="+mn-ea"/>
                <a:cs typeface="+mn-cs"/>
              </a:rPr>
              <a:t> </a:t>
            </a:r>
            <a:r>
              <a:rPr lang="ru-RU" sz="1800" b="1" dirty="0" err="1">
                <a:ea typeface="+mn-ea"/>
                <a:cs typeface="+mn-cs"/>
              </a:rPr>
              <a:t>Values</a:t>
            </a:r>
            <a:r>
              <a:rPr lang="ru-RU" sz="1800" dirty="0">
                <a:ea typeface="+mn-ea"/>
                <a:cs typeface="+mn-cs"/>
              </a:rPr>
              <a:t> - получает коллекцию значений.</a:t>
            </a:r>
          </a:p>
          <a:p>
            <a:pPr eaLnBrk="1" hangingPunct="1">
              <a:defRPr/>
            </a:pPr>
            <a:r>
              <a:rPr lang="ru-RU" sz="1800" dirty="0"/>
              <a:t>Для хранения пары ключ/значение, используются объекты структуры </a:t>
            </a:r>
            <a:r>
              <a:rPr lang="ru-RU" sz="1800" dirty="0" err="1"/>
              <a:t>DictionaryEntry</a:t>
            </a:r>
            <a:r>
              <a:rPr lang="ru-RU" sz="1800" dirty="0"/>
              <a:t>. В ней определены свойства</a:t>
            </a:r>
            <a:r>
              <a:rPr lang="en-US" sz="1800" dirty="0"/>
              <a:t>:</a:t>
            </a:r>
            <a:endParaRPr lang="ru-RU" sz="1800" dirty="0"/>
          </a:p>
          <a:p>
            <a:pPr lvl="1" eaLnBrk="1" hangingPunct="1">
              <a:defRPr/>
            </a:pPr>
            <a:r>
              <a:rPr lang="en-US" sz="1800" dirty="0">
                <a:ea typeface="+mn-ea"/>
                <a:cs typeface="+mn-cs"/>
              </a:rPr>
              <a:t>public object </a:t>
            </a:r>
            <a:r>
              <a:rPr lang="en-US" sz="1800" b="1" dirty="0">
                <a:ea typeface="+mn-ea"/>
                <a:cs typeface="+mn-cs"/>
              </a:rPr>
              <a:t>Key</a:t>
            </a:r>
            <a:r>
              <a:rPr lang="en-US" sz="1800" dirty="0">
                <a:ea typeface="+mn-ea"/>
                <a:cs typeface="+mn-cs"/>
              </a:rPr>
              <a:t> { get; set; }</a:t>
            </a:r>
            <a:endParaRPr lang="ru-RU" sz="1800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sz="1800" dirty="0">
                <a:ea typeface="+mn-ea"/>
                <a:cs typeface="+mn-cs"/>
              </a:rPr>
              <a:t>public object </a:t>
            </a:r>
            <a:r>
              <a:rPr lang="en-US" sz="1800" b="1" dirty="0">
                <a:ea typeface="+mn-ea"/>
                <a:cs typeface="+mn-cs"/>
              </a:rPr>
              <a:t>Value</a:t>
            </a:r>
            <a:r>
              <a:rPr lang="en-US" sz="1800" dirty="0">
                <a:ea typeface="+mn-ea"/>
                <a:cs typeface="+mn-cs"/>
              </a:rPr>
              <a:t> { get; set; }</a:t>
            </a:r>
            <a:endParaRPr lang="ru-RU" sz="1800" dirty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>
            <a:extLst>
              <a:ext uri="{FF2B5EF4-FFF2-40B4-BE49-F238E27FC236}">
                <a16:creationId xmlns:a16="http://schemas.microsoft.com/office/drawing/2014/main" id="{3E550C6B-7077-4BF5-9EB5-82EE3692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Коллекции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C3CDC30-C0B9-4BC8-9C10-278ABDDA9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Классы коллекций делятся на три основных категории: </a:t>
            </a:r>
          </a:p>
          <a:p>
            <a:pPr lvl="1" eaLnBrk="1" hangingPunct="1">
              <a:defRPr/>
            </a:pPr>
            <a:r>
              <a:rPr lang="ru-RU" dirty="0">
                <a:solidFill>
                  <a:srgbClr val="FF0000"/>
                </a:solidFill>
                <a:ea typeface="+mn-ea"/>
                <a:cs typeface="+mn-cs"/>
              </a:rPr>
              <a:t>общего назначения, </a:t>
            </a:r>
          </a:p>
          <a:p>
            <a:pPr lvl="1" eaLnBrk="1" hangingPunct="1">
              <a:defRPr/>
            </a:pPr>
            <a:r>
              <a:rPr lang="ru-RU" dirty="0">
                <a:ea typeface="+mn-ea"/>
                <a:cs typeface="+mn-cs"/>
              </a:rPr>
              <a:t>специализированные,</a:t>
            </a:r>
          </a:p>
          <a:p>
            <a:pPr lvl="1" eaLnBrk="1" hangingPunct="1">
              <a:defRPr/>
            </a:pPr>
            <a:r>
              <a:rPr lang="ru-RU" dirty="0">
                <a:ea typeface="+mn-ea"/>
                <a:cs typeface="+mn-cs"/>
              </a:rPr>
              <a:t>ориентированные на побитовую организацию данных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>
            <a:extLst>
              <a:ext uri="{FF2B5EF4-FFF2-40B4-BE49-F238E27FC236}">
                <a16:creationId xmlns:a16="http://schemas.microsoft.com/office/drawing/2014/main" id="{2D26101D-CB1B-4FCD-8C2A-8D7301086C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5288" y="188913"/>
          <a:ext cx="8218487" cy="622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4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Класс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-Bold"/>
                        </a:rPr>
                        <a:t>Назначение 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Интерфейсы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9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-Bold"/>
                        </a:rPr>
                        <a:t>ArrayList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Массив</a:t>
                      </a:r>
                      <a:r>
                        <a:rPr lang="en-US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динамически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изменяющий свой размер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IList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ICollection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IEnumerable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ICloneabl</a:t>
                      </a:r>
                      <a:r>
                        <a:rPr lang="en-US" sz="2400" dirty="0">
                          <a:latin typeface="Times New Roman"/>
                          <a:ea typeface="Times-Bold"/>
                        </a:rPr>
                        <a:t>e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-Bold"/>
                        </a:rPr>
                        <a:t>Hashtable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Хеш-таблица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IDictionary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ICollection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IEnumerable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ICloneable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-Bold"/>
                        </a:rPr>
                        <a:t>Queue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Очередь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ICollection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ICloneable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IEnumerable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-Bold"/>
                        </a:rPr>
                        <a:t>SortedList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Коллекция, отсортированная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по ключам. Доступ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к элементам — по ключу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-Bold"/>
                        </a:rPr>
                        <a:t>или по индексу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IDictionary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ICollection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IEnumerable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-Bold"/>
                        </a:rPr>
                        <a:t>ICloneable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Stack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-Bold"/>
                        </a:rPr>
                        <a:t>Стек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ICollection</a:t>
                      </a:r>
                      <a:r>
                        <a:rPr lang="ru-RU" sz="2400" dirty="0"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dirty="0" err="1">
                          <a:latin typeface="Times New Roman"/>
                          <a:ea typeface="Times-Bold"/>
                        </a:rPr>
                        <a:t>IEnumerable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>
            <a:extLst>
              <a:ext uri="{FF2B5EF4-FFF2-40B4-BE49-F238E27FC236}">
                <a16:creationId xmlns:a16="http://schemas.microsoft.com/office/drawing/2014/main" id="{B40A9AD5-B6E9-4FC5-8E61-3E0FAC1F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Класс ArrayList 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EF9CBAB9-B898-40F5-9663-7DC0FEC24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Класс </a:t>
            </a:r>
            <a:r>
              <a:rPr lang="ru-RU" sz="2400" dirty="0" err="1"/>
              <a:t>ArrayList</a:t>
            </a:r>
            <a:r>
              <a:rPr lang="ru-RU" sz="2400" dirty="0"/>
              <a:t> предназначен для поддержки динамических массивов, которые при необходимости могут увеличиваться или уменьшаться. </a:t>
            </a:r>
          </a:p>
          <a:p>
            <a:pPr eaLnBrk="1" hangingPunct="1">
              <a:defRPr/>
            </a:pPr>
            <a:r>
              <a:rPr lang="ru-RU" sz="2400" dirty="0"/>
              <a:t>Конструкторы: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</a:t>
            </a:r>
            <a:r>
              <a:rPr lang="en-US" sz="2000" dirty="0" err="1">
                <a:ea typeface="+mn-ea"/>
                <a:cs typeface="+mn-cs"/>
              </a:rPr>
              <a:t>ArrayList</a:t>
            </a:r>
            <a:r>
              <a:rPr lang="ru-RU" sz="2000" dirty="0">
                <a:ea typeface="+mn-ea"/>
                <a:cs typeface="+mn-cs"/>
              </a:rPr>
              <a:t>() – создает создания пустой массив с начальной емкостью, равной 8 элементам.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</a:t>
            </a:r>
            <a:r>
              <a:rPr lang="en-US" sz="2000" dirty="0" err="1">
                <a:ea typeface="+mn-ea"/>
                <a:cs typeface="+mn-cs"/>
              </a:rPr>
              <a:t>ArrayList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ICollection</a:t>
            </a:r>
            <a:r>
              <a:rPr lang="ru-RU" sz="2000" dirty="0">
                <a:ea typeface="+mn-ea"/>
                <a:cs typeface="+mn-cs"/>
              </a:rPr>
              <a:t> с) - создает массив, который инициализируется элементами и емкостью коллекции, заданной параметром с.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public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ArrayList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ru-RU" sz="2000" dirty="0" err="1">
                <a:ea typeface="+mn-ea"/>
                <a:cs typeface="+mn-cs"/>
              </a:rPr>
              <a:t>int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capacity</a:t>
            </a:r>
            <a:r>
              <a:rPr lang="ru-RU" sz="2000" dirty="0">
                <a:ea typeface="+mn-ea"/>
                <a:cs typeface="+mn-cs"/>
              </a:rPr>
              <a:t>) - создает массив с заданным начальным размером.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>
            <a:extLst>
              <a:ext uri="{FF2B5EF4-FFF2-40B4-BE49-F238E27FC236}">
                <a16:creationId xmlns:a16="http://schemas.microsoft.com/office/drawing/2014/main" id="{43E22CF6-E1DB-4B7A-94FB-B663B57D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Класс ArrayList 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973138E-5185-42D3-94AC-9D06945C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Свойства: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Capacity</a:t>
            </a:r>
            <a:r>
              <a:rPr lang="ru-RU" sz="2000" dirty="0">
                <a:ea typeface="+mn-ea"/>
                <a:cs typeface="+mn-cs"/>
              </a:rPr>
              <a:t> - количество элементов, которые могут храниться в массиве.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Count</a:t>
            </a:r>
            <a:r>
              <a:rPr lang="ru-RU" sz="2000" dirty="0">
                <a:ea typeface="+mn-ea"/>
                <a:cs typeface="+mn-cs"/>
              </a:rPr>
              <a:t> - фактическое количество элементов массива.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Item</a:t>
            </a:r>
            <a:r>
              <a:rPr lang="ru-RU" sz="2000" dirty="0">
                <a:ea typeface="+mn-ea"/>
                <a:cs typeface="+mn-cs"/>
              </a:rPr>
              <a:t> - получить или установить значение элемента по заданному индексу</a:t>
            </a:r>
          </a:p>
          <a:p>
            <a:pPr eaLnBrk="1" hangingPunct="1">
              <a:defRPr/>
            </a:pPr>
            <a:r>
              <a:rPr lang="ru-RU" sz="2400" dirty="0"/>
              <a:t>Методы: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Add</a:t>
            </a:r>
            <a:r>
              <a:rPr lang="ru-RU" sz="2000" dirty="0">
                <a:ea typeface="+mn-ea"/>
                <a:cs typeface="+mn-cs"/>
              </a:rPr>
              <a:t> () - добавление элемента в конец массива.</a:t>
            </a:r>
          </a:p>
          <a:p>
            <a:pPr lvl="1" eaLnBrk="1" hangingPunct="1">
              <a:defRPr/>
            </a:pPr>
            <a:r>
              <a:rPr lang="en-US" sz="2000" dirty="0" err="1">
                <a:ea typeface="+mn-ea"/>
                <a:cs typeface="+mn-cs"/>
              </a:rPr>
              <a:t>AddRange</a:t>
            </a:r>
            <a:r>
              <a:rPr lang="ru-RU" sz="2000" dirty="0">
                <a:ea typeface="+mn-ea"/>
                <a:cs typeface="+mn-cs"/>
              </a:rPr>
              <a:t> () - добавление серии элементов в конец массива.</a:t>
            </a:r>
          </a:p>
          <a:p>
            <a:pPr lvl="1" eaLnBrk="1" hangingPunct="1">
              <a:defRPr/>
            </a:pPr>
            <a:r>
              <a:rPr lang="en-US" sz="2000" dirty="0" err="1">
                <a:ea typeface="+mn-ea"/>
                <a:cs typeface="+mn-cs"/>
              </a:rPr>
              <a:t>BinarySearch</a:t>
            </a:r>
            <a:r>
              <a:rPr lang="ru-RU" sz="2000" dirty="0">
                <a:ea typeface="+mn-ea"/>
                <a:cs typeface="+mn-cs"/>
              </a:rPr>
              <a:t>() - двоичный поиск в отсортированном массиве или его части.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Clear</a:t>
            </a:r>
            <a:r>
              <a:rPr lang="ru-RU" sz="2000" dirty="0">
                <a:ea typeface="+mn-ea"/>
                <a:cs typeface="+mn-cs"/>
              </a:rPr>
              <a:t>()- удаление всех элементов из массива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2">
            <a:extLst>
              <a:ext uri="{FF2B5EF4-FFF2-40B4-BE49-F238E27FC236}">
                <a16:creationId xmlns:a16="http://schemas.microsoft.com/office/drawing/2014/main" id="{21FEC45C-AFEC-420F-BF8D-BB17CD45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 ArrayList </a:t>
            </a:r>
          </a:p>
        </p:txBody>
      </p:sp>
      <p:sp>
        <p:nvSpPr>
          <p:cNvPr id="36867" name="Содержимое 2">
            <a:extLst>
              <a:ext uri="{FF2B5EF4-FFF2-40B4-BE49-F238E27FC236}">
                <a16:creationId xmlns:a16="http://schemas.microsoft.com/office/drawing/2014/main" id="{4E3E7448-35F0-4F51-8413-A0A2BBD42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ru-RU" sz="2000"/>
              <a:t>CopyTo</a:t>
            </a:r>
            <a:r>
              <a:rPr lang="ru-RU" altLang="ru-RU" sz="2000"/>
              <a:t>() - копирование всех или части элементов массива в одномерный массив.</a:t>
            </a:r>
          </a:p>
          <a:p>
            <a:pPr lvl="1" eaLnBrk="1" hangingPunct="1"/>
            <a:r>
              <a:rPr lang="en-US" altLang="ru-RU" sz="2000"/>
              <a:t>GetRange</a:t>
            </a:r>
            <a:r>
              <a:rPr lang="ru-RU" altLang="ru-RU" sz="2000"/>
              <a:t>() - получение значений подмножества элементов массива в виде объекта типа ArrayList.</a:t>
            </a:r>
          </a:p>
          <a:p>
            <a:pPr lvl="1" eaLnBrk="1" hangingPunct="1"/>
            <a:r>
              <a:rPr lang="en-US" altLang="ru-RU" sz="2000"/>
              <a:t>Index</a:t>
            </a:r>
            <a:r>
              <a:rPr lang="ru-RU" altLang="ru-RU" sz="2000"/>
              <a:t>() - поиск первого вхождения элемента в массив (возвращает индекс найденного элемента или -1, если элемент не найден).</a:t>
            </a:r>
          </a:p>
          <a:p>
            <a:pPr lvl="1" eaLnBrk="1" hangingPunct="1"/>
            <a:r>
              <a:rPr lang="en-US" altLang="ru-RU" sz="2000"/>
              <a:t>Insert</a:t>
            </a:r>
            <a:r>
              <a:rPr lang="ru-RU" altLang="ru-RU" sz="2000"/>
              <a:t>() - вставка элемента в заданную позицию (по заданному индексу).</a:t>
            </a:r>
          </a:p>
          <a:p>
            <a:pPr lvl="1" eaLnBrk="1" hangingPunct="1"/>
            <a:r>
              <a:rPr lang="en-US" altLang="ru-RU" sz="2000"/>
              <a:t>InserRange</a:t>
            </a:r>
            <a:r>
              <a:rPr lang="ru-RU" altLang="ru-RU" sz="2000"/>
              <a:t>() - вставка группы элементов, начиная с заданной позиции.</a:t>
            </a:r>
          </a:p>
          <a:p>
            <a:pPr lvl="1" eaLnBrk="1" hangingPunct="1"/>
            <a:r>
              <a:rPr lang="ru-RU" altLang="ru-RU" sz="2000"/>
              <a:t>LastIndexOf() - поиск последнего вхождения элемента в одномерный массив.</a:t>
            </a:r>
          </a:p>
          <a:p>
            <a:pPr lvl="1" eaLnBrk="1" hangingPunct="1"/>
            <a:r>
              <a:rPr lang="ru-RU" altLang="ru-RU" sz="2000"/>
              <a:t>Remove() - удаление первого вхождения заданного элемента в массив.</a:t>
            </a:r>
          </a:p>
          <a:p>
            <a:pPr lvl="1" eaLnBrk="1" hangingPunct="1">
              <a:buFontTx/>
              <a:buNone/>
            </a:pPr>
            <a:r>
              <a:rPr lang="ru-RU" altLang="ru-RU" sz="200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2">
            <a:extLst>
              <a:ext uri="{FF2B5EF4-FFF2-40B4-BE49-F238E27FC236}">
                <a16:creationId xmlns:a16="http://schemas.microsoft.com/office/drawing/2014/main" id="{4B6402EA-2D79-42BD-8C2E-F24B913E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 ArrayList </a:t>
            </a:r>
          </a:p>
        </p:txBody>
      </p:sp>
      <p:sp>
        <p:nvSpPr>
          <p:cNvPr id="37891" name="Содержимое 2">
            <a:extLst>
              <a:ext uri="{FF2B5EF4-FFF2-40B4-BE49-F238E27FC236}">
                <a16:creationId xmlns:a16="http://schemas.microsoft.com/office/drawing/2014/main" id="{2D17E43F-096F-474E-890F-BBE417F3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ru-RU" altLang="ru-RU" sz="2000"/>
              <a:t>RemoveAt() - удаление элемента из массива по заданному индексу.</a:t>
            </a:r>
          </a:p>
          <a:p>
            <a:pPr lvl="1" eaLnBrk="1" hangingPunct="1"/>
            <a:r>
              <a:rPr lang="ru-RU" altLang="ru-RU" sz="2000"/>
              <a:t>RemoveRange() - удаление группы элементов из массива.</a:t>
            </a:r>
          </a:p>
          <a:p>
            <a:pPr lvl="1" eaLnBrk="1" hangingPunct="1"/>
            <a:r>
              <a:rPr lang="ru-RU" altLang="ru-RU" sz="2000"/>
              <a:t>Reverse () - изменение порядка следования элементов на обратный.</a:t>
            </a:r>
          </a:p>
          <a:p>
            <a:pPr lvl="1" eaLnBrk="1" hangingPunct="1"/>
            <a:r>
              <a:rPr lang="ru-RU" altLang="ru-RU" sz="2000"/>
              <a:t>SetRange() - установка значений элементов массива в заданном диапазоне.</a:t>
            </a:r>
          </a:p>
          <a:p>
            <a:pPr lvl="1" eaLnBrk="1" hangingPunct="1"/>
            <a:r>
              <a:rPr lang="ru-RU" altLang="ru-RU" sz="2000"/>
              <a:t>Sort() - упорядочивание элементов массива или его части</a:t>
            </a:r>
          </a:p>
          <a:p>
            <a:pPr lvl="1" eaLnBrk="1" hangingPunct="1"/>
            <a:r>
              <a:rPr lang="ru-RU" altLang="ru-RU" sz="2000"/>
              <a:t>TrimToSize() - установка емкости массива равной фактическому количеству элементов.</a:t>
            </a:r>
          </a:p>
          <a:p>
            <a:pPr lvl="1" eaLnBrk="1" hangingPunct="1"/>
            <a:endParaRPr lang="ru-RU" altLang="ru-RU"/>
          </a:p>
          <a:p>
            <a:pPr eaLnBrk="1" hangingPunct="1"/>
            <a:endParaRPr lang="ru-RU" altLang="ru-RU"/>
          </a:p>
          <a:p>
            <a:pPr eaLnBrk="1" hangingPunct="1">
              <a:buFontTx/>
              <a:buNone/>
            </a:pPr>
            <a:r>
              <a:rPr lang="ru-RU" altLang="ru-RU"/>
              <a:t>Пример 14_3.</a:t>
            </a:r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>
            <a:extLst>
              <a:ext uri="{FF2B5EF4-FFF2-40B4-BE49-F238E27FC236}">
                <a16:creationId xmlns:a16="http://schemas.microsoft.com/office/drawing/2014/main" id="{58F2315E-A92E-487E-B634-278740E8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Hashtable  </a:t>
            </a:r>
          </a:p>
        </p:txBody>
      </p:sp>
      <p:sp>
        <p:nvSpPr>
          <p:cNvPr id="7" name="Содержимое 6">
            <a:extLst>
              <a:ext uri="{FF2B5EF4-FFF2-40B4-BE49-F238E27FC236}">
                <a16:creationId xmlns:a16="http://schemas.microsoft.com/office/drawing/2014/main" id="{1CAECB21-1E99-4333-B45E-60DF32F7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b="1" dirty="0"/>
              <a:t>Класс </a:t>
            </a:r>
            <a:r>
              <a:rPr lang="ru-RU" sz="2400" b="1" dirty="0" err="1"/>
              <a:t>Hashtable</a:t>
            </a:r>
            <a:r>
              <a:rPr lang="ru-RU" sz="2400" dirty="0"/>
              <a:t> предназначен для создания коллекции, в которой для хранения объектов используется </a:t>
            </a:r>
            <a:r>
              <a:rPr lang="ru-RU" sz="2400" i="1" dirty="0"/>
              <a:t>хеш-таблица.</a:t>
            </a:r>
          </a:p>
          <a:p>
            <a:pPr eaLnBrk="1" hangingPunct="1">
              <a:defRPr/>
            </a:pPr>
            <a:r>
              <a:rPr lang="ru-RU" sz="2400" i="1" dirty="0"/>
              <a:t>Конструкторы: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public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Hashtable</a:t>
            </a:r>
            <a:r>
              <a:rPr lang="ru-RU" sz="2000" dirty="0">
                <a:ea typeface="+mn-ea"/>
                <a:cs typeface="+mn-cs"/>
              </a:rPr>
              <a:t>() - создает стандартный объект класса </a:t>
            </a:r>
            <a:r>
              <a:rPr lang="ru-RU" sz="2000" dirty="0" err="1">
                <a:ea typeface="+mn-ea"/>
                <a:cs typeface="+mn-cs"/>
              </a:rPr>
              <a:t>Hashtable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public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Hashtable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ru-RU" sz="2000" dirty="0" err="1">
                <a:ea typeface="+mn-ea"/>
                <a:cs typeface="+mn-cs"/>
              </a:rPr>
              <a:t>IDictionary</a:t>
            </a:r>
            <a:r>
              <a:rPr lang="ru-RU" sz="2000" dirty="0">
                <a:ea typeface="+mn-ea"/>
                <a:cs typeface="+mn-cs"/>
              </a:rPr>
              <a:t> с) – создает коллекцию и инициализирует ее элементами заданной коллекции с.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</a:t>
            </a:r>
            <a:r>
              <a:rPr lang="en-US" sz="2000" dirty="0" err="1">
                <a:ea typeface="+mn-ea"/>
                <a:cs typeface="+mn-cs"/>
              </a:rPr>
              <a:t>Hashtable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i="1" dirty="0">
                <a:ea typeface="+mn-ea"/>
                <a:cs typeface="+mn-cs"/>
              </a:rPr>
              <a:t>capacity</a:t>
            </a:r>
            <a:r>
              <a:rPr lang="ru-RU" sz="2000" i="1" dirty="0">
                <a:ea typeface="+mn-ea"/>
                <a:cs typeface="+mn-cs"/>
              </a:rPr>
              <a:t>)</a:t>
            </a:r>
            <a:r>
              <a:rPr lang="ru-RU" sz="2000" dirty="0">
                <a:ea typeface="+mn-ea"/>
                <a:cs typeface="+mn-cs"/>
              </a:rPr>
              <a:t> – создает коллекцию и инициализирует емкость  значением </a:t>
            </a:r>
            <a:r>
              <a:rPr lang="ru-RU" sz="2000" i="1" dirty="0" err="1">
                <a:ea typeface="+mn-ea"/>
                <a:cs typeface="+mn-cs"/>
              </a:rPr>
              <a:t>capacity</a:t>
            </a:r>
            <a:r>
              <a:rPr lang="ru-RU" sz="2000" i="1" dirty="0">
                <a:ea typeface="+mn-ea"/>
                <a:cs typeface="+mn-cs"/>
              </a:rPr>
              <a:t>.</a:t>
            </a: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</a:t>
            </a:r>
            <a:r>
              <a:rPr lang="en-US" sz="2000" dirty="0" err="1">
                <a:ea typeface="+mn-ea"/>
                <a:cs typeface="+mn-cs"/>
              </a:rPr>
              <a:t>Hashtable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i="1" dirty="0">
                <a:ea typeface="+mn-ea"/>
                <a:cs typeface="+mn-cs"/>
              </a:rPr>
              <a:t>capacity</a:t>
            </a:r>
            <a:r>
              <a:rPr lang="ru-RU" sz="2000" i="1" dirty="0">
                <a:ea typeface="+mn-ea"/>
                <a:cs typeface="+mn-cs"/>
              </a:rPr>
              <a:t>, </a:t>
            </a:r>
            <a:r>
              <a:rPr lang="en-US" sz="2000" dirty="0">
                <a:ea typeface="+mn-ea"/>
                <a:cs typeface="+mn-cs"/>
              </a:rPr>
              <a:t>float </a:t>
            </a:r>
            <a:r>
              <a:rPr lang="en-US" sz="2000" i="1" dirty="0" err="1">
                <a:ea typeface="+mn-ea"/>
                <a:cs typeface="+mn-cs"/>
              </a:rPr>
              <a:t>fillRatio</a:t>
            </a:r>
            <a:r>
              <a:rPr lang="ru-RU" sz="2000" i="1" dirty="0">
                <a:ea typeface="+mn-ea"/>
                <a:cs typeface="+mn-cs"/>
              </a:rPr>
              <a:t>)</a:t>
            </a:r>
            <a:r>
              <a:rPr lang="ru-RU" sz="2000" dirty="0">
                <a:ea typeface="+mn-ea"/>
                <a:cs typeface="+mn-cs"/>
              </a:rPr>
              <a:t> – создает коллекцию и инициализирует ее емкость значением </a:t>
            </a:r>
            <a:r>
              <a:rPr lang="ru-RU" sz="2000" i="1" dirty="0" err="1">
                <a:ea typeface="+mn-ea"/>
                <a:cs typeface="+mn-cs"/>
              </a:rPr>
              <a:t>capacity</a:t>
            </a:r>
            <a:r>
              <a:rPr lang="ru-RU" sz="2000" i="1" dirty="0">
                <a:ea typeface="+mn-ea"/>
                <a:cs typeface="+mn-cs"/>
              </a:rPr>
              <a:t>, </a:t>
            </a:r>
            <a:r>
              <a:rPr lang="ru-RU" sz="2000" dirty="0">
                <a:ea typeface="+mn-ea"/>
                <a:cs typeface="+mn-cs"/>
              </a:rPr>
              <a:t>а коэффициент заполнения значением </a:t>
            </a:r>
            <a:r>
              <a:rPr lang="ru-RU" sz="2000" i="1" dirty="0" err="1">
                <a:ea typeface="+mn-ea"/>
                <a:cs typeface="+mn-cs"/>
              </a:rPr>
              <a:t>fillRatio</a:t>
            </a:r>
            <a:r>
              <a:rPr lang="ru-RU" sz="2000" i="1" dirty="0">
                <a:ea typeface="+mn-ea"/>
                <a:cs typeface="+mn-cs"/>
              </a:rPr>
              <a:t>. </a:t>
            </a:r>
          </a:p>
          <a:p>
            <a:pPr lvl="1" eaLnBrk="1" hangingPunct="1">
              <a:defRPr/>
            </a:pPr>
            <a:endParaRPr lang="ru-RU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EB7414E0-0D14-454F-BD76-9A532AC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Основные элементы класса Hashtable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BD9A67B7-05BF-4907-9ED5-2EE96F47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Свойства: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Keys</a:t>
            </a:r>
            <a:r>
              <a:rPr lang="ru-RU" sz="2000" dirty="0">
                <a:ea typeface="+mn-ea"/>
                <a:cs typeface="+mn-cs"/>
              </a:rPr>
              <a:t> - получить коллекцию ключей 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Values</a:t>
            </a:r>
            <a:r>
              <a:rPr lang="ru-RU" sz="2000" dirty="0">
                <a:ea typeface="+mn-ea"/>
                <a:cs typeface="+mn-cs"/>
              </a:rPr>
              <a:t> - получить коллекцию значений</a:t>
            </a:r>
          </a:p>
          <a:p>
            <a:pPr eaLnBrk="1" hangingPunct="1">
              <a:defRPr/>
            </a:pPr>
            <a:r>
              <a:rPr lang="ru-RU" sz="2400" dirty="0"/>
              <a:t>Методы: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ContainsKey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en-US" sz="2000" dirty="0">
                <a:ea typeface="+mn-ea"/>
                <a:cs typeface="+mn-cs"/>
              </a:rPr>
              <a:t>object </a:t>
            </a:r>
            <a:r>
              <a:rPr lang="en-US" sz="2000" dirty="0" err="1">
                <a:ea typeface="+mn-ea"/>
                <a:cs typeface="+mn-cs"/>
              </a:rPr>
              <a:t>obj</a:t>
            </a:r>
            <a:r>
              <a:rPr lang="ru-RU" sz="2000" dirty="0">
                <a:ea typeface="+mn-ea"/>
                <a:cs typeface="+mn-cs"/>
              </a:rPr>
              <a:t>) - возвращает </a:t>
            </a:r>
            <a:r>
              <a:rPr lang="en-US" sz="2000" dirty="0">
                <a:ea typeface="+mn-ea"/>
                <a:cs typeface="+mn-cs"/>
              </a:rPr>
              <a:t>true</a:t>
            </a:r>
            <a:r>
              <a:rPr lang="ru-RU" sz="2000" dirty="0">
                <a:ea typeface="+mn-ea"/>
                <a:cs typeface="+mn-cs"/>
              </a:rPr>
              <a:t> , если в вызывающей</a:t>
            </a:r>
          </a:p>
          <a:p>
            <a:pPr lvl="1" eaLnBrk="1" hangingPunct="1">
              <a:defRPr/>
            </a:pPr>
            <a:r>
              <a:rPr lang="ru-RU" sz="2000" dirty="0">
                <a:ea typeface="+mn-ea"/>
                <a:cs typeface="+mn-cs"/>
              </a:rPr>
              <a:t>коллекции содержится ключ, заданный параметром</a:t>
            </a:r>
            <a:r>
              <a:rPr lang="ru-RU" sz="2000" i="1" dirty="0">
                <a:ea typeface="+mn-ea"/>
                <a:cs typeface="+mn-cs"/>
              </a:rPr>
              <a:t>. </a:t>
            </a:r>
            <a:r>
              <a:rPr lang="ru-RU" sz="2000" dirty="0">
                <a:ea typeface="+mn-ea"/>
                <a:cs typeface="+mn-cs"/>
              </a:rPr>
              <a:t>В противном случае возвращает значение </a:t>
            </a:r>
            <a:r>
              <a:rPr lang="en-US" sz="2000" dirty="0">
                <a:ea typeface="+mn-ea"/>
                <a:cs typeface="+mn-cs"/>
              </a:rPr>
              <a:t>false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ContainsValue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en-US" sz="2000" dirty="0">
                <a:ea typeface="+mn-ea"/>
                <a:cs typeface="+mn-cs"/>
              </a:rPr>
              <a:t>object </a:t>
            </a:r>
            <a:r>
              <a:rPr lang="en-US" sz="2000" dirty="0" err="1">
                <a:ea typeface="+mn-ea"/>
                <a:cs typeface="+mn-cs"/>
              </a:rPr>
              <a:t>obj</a:t>
            </a:r>
            <a:r>
              <a:rPr lang="ru-RU" sz="2000" dirty="0">
                <a:ea typeface="+mn-ea"/>
                <a:cs typeface="+mn-cs"/>
              </a:rPr>
              <a:t>)-возвращает </a:t>
            </a:r>
            <a:r>
              <a:rPr lang="en-US" sz="2000" dirty="0">
                <a:ea typeface="+mn-ea"/>
                <a:cs typeface="+mn-cs"/>
              </a:rPr>
              <a:t>true</a:t>
            </a:r>
            <a:r>
              <a:rPr lang="ru-RU" sz="2000" dirty="0">
                <a:ea typeface="+mn-ea"/>
                <a:cs typeface="+mn-cs"/>
              </a:rPr>
              <a:t> , если в  вызывающей коллекции содержится значение, заданное параметром</a:t>
            </a:r>
            <a:r>
              <a:rPr lang="ru-RU" sz="2000" i="1" dirty="0">
                <a:ea typeface="+mn-ea"/>
                <a:cs typeface="+mn-cs"/>
              </a:rPr>
              <a:t>. </a:t>
            </a:r>
            <a:r>
              <a:rPr lang="ru-RU" sz="2000" dirty="0">
                <a:ea typeface="+mn-ea"/>
                <a:cs typeface="+mn-cs"/>
              </a:rPr>
              <a:t>В противном случае возвращает значение </a:t>
            </a:r>
            <a:r>
              <a:rPr lang="en-US" sz="2000" dirty="0">
                <a:ea typeface="+mn-ea"/>
                <a:cs typeface="+mn-cs"/>
              </a:rPr>
              <a:t>false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eaLnBrk="1" hangingPunct="1">
              <a:buFontTx/>
              <a:buNone/>
              <a:defRPr/>
            </a:pPr>
            <a:r>
              <a:rPr lang="ru-RU" dirty="0"/>
              <a:t>Пример</a:t>
            </a:r>
            <a:r>
              <a:rPr lang="ru-RU" b="1" dirty="0"/>
              <a:t> </a:t>
            </a:r>
            <a:r>
              <a:rPr lang="ru-RU" dirty="0"/>
              <a:t>14_4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>
            <a:extLst>
              <a:ext uri="{FF2B5EF4-FFF2-40B4-BE49-F238E27FC236}">
                <a16:creationId xmlns:a16="http://schemas.microsoft.com/office/drawing/2014/main" id="{77FCFA6C-D070-4453-AECC-67785B1C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33375"/>
            <a:ext cx="8229600" cy="1143000"/>
          </a:xfrm>
        </p:spPr>
        <p:txBody>
          <a:bodyPr/>
          <a:lstStyle/>
          <a:p>
            <a:r>
              <a:rPr lang="ru-RU" altLang="ru-RU"/>
              <a:t>Hashtable (детали)</a:t>
            </a:r>
          </a:p>
        </p:txBody>
      </p:sp>
      <p:sp>
        <p:nvSpPr>
          <p:cNvPr id="40963" name="Содержимое 2">
            <a:extLst>
              <a:ext uri="{FF2B5EF4-FFF2-40B4-BE49-F238E27FC236}">
                <a16:creationId xmlns:a16="http://schemas.microsoft.com/office/drawing/2014/main" id="{08EE4417-0235-441E-8D6C-70EFE22D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Функция хеширования класса Хеш-таблиц (Hashtable) определена следующим образом:</a:t>
            </a:r>
          </a:p>
          <a:p>
            <a:r>
              <a:rPr lang="en-US" altLang="ru-RU" i="1"/>
              <a:t>H(key) = [GetHash(key) + 1 + (((GetHash(key) &gt;&gt; 5) + 1) % (hashsize – 1))] % </a:t>
            </a:r>
            <a:r>
              <a:rPr lang="en-US" altLang="ru-RU"/>
              <a:t>hashsize</a:t>
            </a:r>
            <a:endParaRPr lang="ru-RU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>
            <a:extLst>
              <a:ext uri="{FF2B5EF4-FFF2-40B4-BE49-F238E27FC236}">
                <a16:creationId xmlns:a16="http://schemas.microsoft.com/office/drawing/2014/main" id="{E300E381-2F65-48BC-B656-D420794C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Основные абстрактные типы данных</a:t>
            </a:r>
          </a:p>
        </p:txBody>
      </p:sp>
      <p:sp>
        <p:nvSpPr>
          <p:cNvPr id="5123" name="Содержимое 2">
            <a:extLst>
              <a:ext uri="{FF2B5EF4-FFF2-40B4-BE49-F238E27FC236}">
                <a16:creationId xmlns:a16="http://schemas.microsoft.com/office/drawing/2014/main" id="{5A885236-E91D-41F9-9E59-04AA88CF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множество;</a:t>
            </a:r>
          </a:p>
          <a:p>
            <a:r>
              <a:rPr lang="ru-RU" altLang="ru-RU"/>
              <a:t>словарь;</a:t>
            </a:r>
          </a:p>
          <a:p>
            <a:r>
              <a:rPr lang="ru-RU" altLang="ru-RU"/>
              <a:t>очередь;</a:t>
            </a:r>
          </a:p>
          <a:p>
            <a:r>
              <a:rPr lang="ru-RU" altLang="ru-RU"/>
              <a:t>стек;</a:t>
            </a:r>
          </a:p>
          <a:p>
            <a:r>
              <a:rPr lang="ru-RU" altLang="ru-RU"/>
              <a:t>список.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>
            <a:extLst>
              <a:ext uri="{FF2B5EF4-FFF2-40B4-BE49-F238E27FC236}">
                <a16:creationId xmlns:a16="http://schemas.microsoft.com/office/drawing/2014/main" id="{300ED4A9-7751-4536-A5A4-A42907EB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Разрешение коллизий в коллекции Hashtable</a:t>
            </a:r>
          </a:p>
        </p:txBody>
      </p:sp>
      <p:sp>
        <p:nvSpPr>
          <p:cNvPr id="41987" name="Содержимое 2">
            <a:extLst>
              <a:ext uri="{FF2B5EF4-FFF2-40B4-BE49-F238E27FC236}">
                <a16:creationId xmlns:a16="http://schemas.microsoft.com/office/drawing/2014/main" id="{26190C8A-AB50-4942-BE97-23AF7D52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400"/>
              <a:t>Класс </a:t>
            </a:r>
            <a:r>
              <a:rPr lang="ru-RU" altLang="ru-RU" sz="2400" b="1"/>
              <a:t>Hashtable использует технику, называемую повторным хешированием </a:t>
            </a:r>
            <a:r>
              <a:rPr lang="en-US" altLang="ru-RU" sz="2400"/>
              <a:t>(</a:t>
            </a:r>
            <a:r>
              <a:rPr lang="en-US" altLang="ru-RU" sz="2400" i="1"/>
              <a:t>rehashing)</a:t>
            </a:r>
            <a:r>
              <a:rPr lang="ru-RU" altLang="ru-RU" sz="2400" i="1"/>
              <a:t>:</a:t>
            </a:r>
          </a:p>
          <a:p>
            <a:r>
              <a:rPr lang="ru-RU" altLang="ru-RU" sz="2400"/>
              <a:t>Пусть имеется набор различных хеш</a:t>
            </a:r>
            <a:r>
              <a:rPr lang="en-US" altLang="ru-RU" sz="2400"/>
              <a:t>-</a:t>
            </a:r>
            <a:r>
              <a:rPr lang="ru-RU" altLang="ru-RU" sz="2400"/>
              <a:t>функций </a:t>
            </a:r>
            <a:r>
              <a:rPr lang="ru-RU" altLang="ru-RU" sz="2400" i="1"/>
              <a:t>H1 ... Hn, и при вставке или извлечении элемента из хеш</a:t>
            </a:r>
            <a:r>
              <a:rPr lang="en-US" altLang="ru-RU" sz="2400" i="1"/>
              <a:t>-</a:t>
            </a:r>
            <a:r>
              <a:rPr lang="ru-RU" altLang="ru-RU" sz="2400" i="1"/>
              <a:t>таблицы </a:t>
            </a:r>
            <a:r>
              <a:rPr lang="ru-RU" altLang="ru-RU" sz="2400"/>
              <a:t>первоначально используется функция </a:t>
            </a:r>
            <a:r>
              <a:rPr lang="ru-RU" altLang="ru-RU" sz="2400" i="1"/>
              <a:t>H1. </a:t>
            </a:r>
            <a:endParaRPr lang="en-US" altLang="ru-RU" sz="2400" i="1"/>
          </a:p>
          <a:p>
            <a:r>
              <a:rPr lang="ru-RU" altLang="ru-RU" sz="2400" i="1"/>
              <a:t>Если это приводит к коллизии, то производится </a:t>
            </a:r>
            <a:r>
              <a:rPr lang="ru-RU" altLang="ru-RU" sz="2400"/>
              <a:t>попытка использования хеш</a:t>
            </a:r>
            <a:r>
              <a:rPr lang="en-US" altLang="ru-RU" sz="2400"/>
              <a:t>-</a:t>
            </a:r>
            <a:r>
              <a:rPr lang="ru-RU" altLang="ru-RU" sz="2400"/>
              <a:t>функции </a:t>
            </a:r>
            <a:r>
              <a:rPr lang="ru-RU" altLang="ru-RU" sz="2400" i="1"/>
              <a:t>H2 и так далее вплоть до Hn при необходимости. </a:t>
            </a:r>
          </a:p>
          <a:p>
            <a:r>
              <a:rPr lang="ru-RU" altLang="ru-RU" sz="2400"/>
              <a:t>В общем случае хеш</a:t>
            </a:r>
            <a:r>
              <a:rPr lang="en-US" altLang="ru-RU" sz="2400"/>
              <a:t>-</a:t>
            </a:r>
            <a:r>
              <a:rPr lang="ru-RU" altLang="ru-RU" sz="2400"/>
              <a:t>функция </a:t>
            </a:r>
            <a:r>
              <a:rPr lang="ru-RU" altLang="ru-RU" sz="2400" i="1"/>
              <a:t>Hk </a:t>
            </a:r>
            <a:r>
              <a:rPr lang="ru-RU" altLang="ru-RU" sz="2400"/>
              <a:t>определяется следующим образом:</a:t>
            </a:r>
          </a:p>
          <a:p>
            <a:r>
              <a:rPr lang="en-US" altLang="ru-RU" sz="2400" i="1"/>
              <a:t>Hk(key) = [GetHash(key) + k * (1 + (((GetHash(key) &gt;&gt; 5) + 1) % (hashsize –</a:t>
            </a:r>
            <a:r>
              <a:rPr lang="en-US" altLang="ru-RU" sz="2400"/>
              <a:t>1)))] % hashsize</a:t>
            </a:r>
            <a:endParaRPr lang="ru-RU" altLang="ru-RU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>
            <a:extLst>
              <a:ext uri="{FF2B5EF4-FFF2-40B4-BE49-F238E27FC236}">
                <a16:creationId xmlns:a16="http://schemas.microsoft.com/office/drawing/2014/main" id="{21206C96-44BD-4698-8E7F-8EBCF18A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6000"/>
              <a:t>Hashtable (детали)</a:t>
            </a:r>
            <a:endParaRPr lang="ru-RU" altLang="ru-RU"/>
          </a:p>
        </p:txBody>
      </p:sp>
      <p:sp>
        <p:nvSpPr>
          <p:cNvPr id="43011" name="Содержимое 2">
            <a:extLst>
              <a:ext uri="{FF2B5EF4-FFF2-40B4-BE49-F238E27FC236}">
                <a16:creationId xmlns:a16="http://schemas.microsoft.com/office/drawing/2014/main" id="{A0DA50A7-581F-4C5C-A938-CE9D3E76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000"/>
              <a:t>Класс Hashtable</a:t>
            </a:r>
            <a:r>
              <a:rPr lang="ru-RU" altLang="ru-RU" sz="2000" b="1"/>
              <a:t> </a:t>
            </a:r>
            <a:r>
              <a:rPr lang="ru-RU" altLang="ru-RU" sz="2000"/>
              <a:t>содержит скрытое поле </a:t>
            </a:r>
            <a:r>
              <a:rPr lang="ru-RU" altLang="ru-RU" sz="2000" b="1"/>
              <a:t>loadFactor</a:t>
            </a:r>
            <a:r>
              <a:rPr lang="ru-RU" altLang="ru-RU" sz="2000"/>
              <a:t> который задает максимальное отношение количества элементов в хеш-таблице к общему числу ячеек.</a:t>
            </a:r>
          </a:p>
          <a:p>
            <a:r>
              <a:rPr lang="ru-RU" altLang="ru-RU" sz="2000"/>
              <a:t>В конструкторе Hashtable можно задать значение loadFactor числом между 0.1 и 1.0. Это значение будет масштабировано на 72%, так как величина 0.72 была определена Microsoft как оптимальный коэффициент загрузки.</a:t>
            </a:r>
            <a:endParaRPr lang="en-US" altLang="ru-RU" sz="2000"/>
          </a:p>
          <a:p>
            <a:r>
              <a:rPr lang="ru-RU" altLang="ru-RU" sz="2000"/>
              <a:t>Коэффициент загрузки оказывает влияние на общий размер хеш</a:t>
            </a:r>
            <a:r>
              <a:rPr lang="en-US" altLang="ru-RU" sz="2000"/>
              <a:t>-</a:t>
            </a:r>
            <a:r>
              <a:rPr lang="ru-RU" altLang="ru-RU" sz="2000"/>
              <a:t>таблицы и ожидаемое</a:t>
            </a:r>
            <a:r>
              <a:rPr lang="en-US" altLang="ru-RU" sz="2000"/>
              <a:t> </a:t>
            </a:r>
            <a:r>
              <a:rPr lang="ru-RU" altLang="ru-RU" sz="2000"/>
              <a:t>количество просмотров, необходимое при возникновении коллизии. </a:t>
            </a:r>
            <a:endParaRPr lang="en-US" altLang="ru-RU" sz="2000"/>
          </a:p>
          <a:p>
            <a:r>
              <a:rPr lang="ru-RU" altLang="ru-RU" sz="2000"/>
              <a:t>Более высокий</a:t>
            </a:r>
            <a:r>
              <a:rPr lang="en-US" altLang="ru-RU" sz="2000"/>
              <a:t> </a:t>
            </a:r>
            <a:r>
              <a:rPr lang="ru-RU" altLang="ru-RU" sz="2000"/>
              <a:t>коэффициент загрузки, который позволяет иметь относительно плотную хеш</a:t>
            </a:r>
            <a:r>
              <a:rPr lang="en-US" altLang="ru-RU" sz="2000"/>
              <a:t>-</a:t>
            </a:r>
            <a:r>
              <a:rPr lang="ru-RU" altLang="ru-RU" sz="2000"/>
              <a:t>таблицу,</a:t>
            </a:r>
            <a:r>
              <a:rPr lang="en-US" altLang="ru-RU" sz="2000"/>
              <a:t> </a:t>
            </a:r>
            <a:r>
              <a:rPr lang="ru-RU" altLang="ru-RU" sz="2000"/>
              <a:t>требует меньше памяти, но большего числа просмотров при возникновении коллизии, чем</a:t>
            </a:r>
            <a:r>
              <a:rPr lang="en-US" altLang="ru-RU" sz="2000"/>
              <a:t> </a:t>
            </a:r>
            <a:r>
              <a:rPr lang="ru-RU" altLang="ru-RU" sz="2000"/>
              <a:t>разреженная хеш</a:t>
            </a:r>
            <a:r>
              <a:rPr lang="en-US" altLang="ru-RU" sz="2000"/>
              <a:t>-</a:t>
            </a:r>
            <a:r>
              <a:rPr lang="ru-RU" altLang="ru-RU" sz="2000"/>
              <a:t>таблица.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>
            <a:extLst>
              <a:ext uri="{FF2B5EF4-FFF2-40B4-BE49-F238E27FC236}">
                <a16:creationId xmlns:a16="http://schemas.microsoft.com/office/drawing/2014/main" id="{DF4229CF-051B-420C-B1E3-23D3E3F0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Hashtable (детали)</a:t>
            </a:r>
          </a:p>
        </p:txBody>
      </p:sp>
      <p:sp>
        <p:nvSpPr>
          <p:cNvPr id="44035" name="Содержимое 2">
            <a:extLst>
              <a:ext uri="{FF2B5EF4-FFF2-40B4-BE49-F238E27FC236}">
                <a16:creationId xmlns:a16="http://schemas.microsoft.com/office/drawing/2014/main" id="{CF3CA153-6766-4BF8-A37F-E14E7B5D0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400"/>
              <a:t>При добавлении нового элемента в Hashtable производится проверка, того, что добавление нового элемента приведет к нарушению заданного отношения количества заполненных элементов к общему числу ячеек.</a:t>
            </a:r>
          </a:p>
          <a:p>
            <a:r>
              <a:rPr lang="ru-RU" altLang="ru-RU" sz="2400"/>
              <a:t>Если же это приведет к такому увеличению, то хеш-таблица будет расширена.</a:t>
            </a:r>
          </a:p>
          <a:p>
            <a:r>
              <a:rPr lang="ru-RU" altLang="ru-RU" sz="2400"/>
              <a:t>Расширение таблицы осуществляется в виде двух шагов (метод </a:t>
            </a:r>
            <a:r>
              <a:rPr lang="en-US" altLang="ru-RU" sz="2400"/>
              <a:t>Add())</a:t>
            </a:r>
            <a:r>
              <a:rPr lang="ru-RU" altLang="ru-RU" sz="2400"/>
              <a:t>:</a:t>
            </a:r>
          </a:p>
          <a:p>
            <a:pPr lvl="1"/>
            <a:r>
              <a:rPr lang="ru-RU" altLang="ru-RU" sz="1800"/>
              <a:t>1. Число ячеек в Hashtable удваивается. </a:t>
            </a:r>
          </a:p>
          <a:p>
            <a:pPr lvl="1"/>
            <a:r>
              <a:rPr lang="ru-RU" altLang="ru-RU" sz="1800"/>
              <a:t>2. Так как хеш-значение каждого элемента в хеш-таблице зависит от общего числа ячеек, то все значения необходимо повторно вычислить.</a:t>
            </a:r>
          </a:p>
          <a:p>
            <a:pPr lvl="1"/>
            <a:endParaRPr lang="ru-RU" altLang="ru-RU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>
            <a:extLst>
              <a:ext uri="{FF2B5EF4-FFF2-40B4-BE49-F238E27FC236}">
                <a16:creationId xmlns:a16="http://schemas.microsoft.com/office/drawing/2014/main" id="{F6D77754-7F3A-4655-B541-075279FC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SortedList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74B92BD2-A77C-4996-A897-47CB7CBC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784725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b="1" dirty="0"/>
              <a:t>Класс </a:t>
            </a:r>
            <a:r>
              <a:rPr lang="ru-RU" sz="2400" b="1" dirty="0" err="1"/>
              <a:t>SortedList</a:t>
            </a:r>
            <a:r>
              <a:rPr lang="ru-RU" sz="2400" dirty="0"/>
              <a:t> предназначен для создания коллекции, которая хранит пары ключ/значение в упорядоченном виде, а именно отсортированы по ключу. </a:t>
            </a:r>
            <a:endParaRPr lang="en-US" sz="2400" dirty="0"/>
          </a:p>
          <a:p>
            <a:pPr eaLnBrk="1" hangingPunct="1">
              <a:defRPr/>
            </a:pPr>
            <a:r>
              <a:rPr lang="ru-RU" sz="2400" dirty="0"/>
              <a:t>Конструкторы: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</a:t>
            </a:r>
            <a:r>
              <a:rPr lang="en-US" sz="2000" dirty="0" err="1">
                <a:ea typeface="+mn-ea"/>
                <a:cs typeface="+mn-cs"/>
              </a:rPr>
              <a:t>SortedList</a:t>
            </a:r>
            <a:r>
              <a:rPr lang="ru-RU" sz="2000" dirty="0">
                <a:ea typeface="+mn-ea"/>
                <a:cs typeface="+mn-cs"/>
              </a:rPr>
              <a:t>() - создает пустую коллекцию с начальной емкостью, равной 8 элементам.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</a:t>
            </a:r>
            <a:r>
              <a:rPr lang="en-US" sz="2000" dirty="0" err="1">
                <a:ea typeface="+mn-ea"/>
                <a:cs typeface="+mn-cs"/>
              </a:rPr>
              <a:t>SortedList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IDictionary</a:t>
            </a:r>
            <a:r>
              <a:rPr lang="en-US" sz="2000" dirty="0">
                <a:ea typeface="+mn-ea"/>
                <a:cs typeface="+mn-cs"/>
              </a:rPr>
              <a:t> c</a:t>
            </a:r>
            <a:r>
              <a:rPr lang="ru-RU" sz="2000" dirty="0">
                <a:ea typeface="+mn-ea"/>
                <a:cs typeface="+mn-cs"/>
              </a:rPr>
              <a:t>) -  создает коллекцию, которая инициализируется элементами и емкостью коллекции, заданной параметром с.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</a:t>
            </a:r>
            <a:r>
              <a:rPr lang="en-US" sz="2000" dirty="0" err="1">
                <a:ea typeface="+mn-ea"/>
                <a:cs typeface="+mn-cs"/>
              </a:rPr>
              <a:t>SortedList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capacity</a:t>
            </a:r>
            <a:r>
              <a:rPr lang="ru-RU" sz="2000" dirty="0">
                <a:ea typeface="+mn-ea"/>
                <a:cs typeface="+mn-cs"/>
              </a:rPr>
              <a:t>)</a:t>
            </a:r>
            <a:r>
              <a:rPr lang="ru-RU" sz="2000" i="1" dirty="0">
                <a:ea typeface="+mn-ea"/>
                <a:cs typeface="+mn-cs"/>
              </a:rPr>
              <a:t> - </a:t>
            </a:r>
            <a:r>
              <a:rPr lang="ru-RU" sz="2000" dirty="0">
                <a:ea typeface="+mn-ea"/>
                <a:cs typeface="+mn-cs"/>
              </a:rPr>
              <a:t>создает коллекцию, которая инициализируется емкостью, заданной параметром </a:t>
            </a:r>
            <a:r>
              <a:rPr lang="ru-RU" sz="2000" dirty="0" err="1">
                <a:ea typeface="+mn-ea"/>
                <a:cs typeface="+mn-cs"/>
              </a:rPr>
              <a:t>capacity</a:t>
            </a:r>
            <a:r>
              <a:rPr lang="ru-RU" sz="2000" i="1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/>
              <a:t>public </a:t>
            </a:r>
            <a:r>
              <a:rPr lang="en-US" sz="2000" dirty="0" err="1"/>
              <a:t>SortedList</a:t>
            </a:r>
            <a:r>
              <a:rPr lang="ru-RU" sz="2000" dirty="0"/>
              <a:t>(</a:t>
            </a:r>
            <a:r>
              <a:rPr lang="en-US" sz="2000" dirty="0" err="1"/>
              <a:t>IComparer</a:t>
            </a:r>
            <a:r>
              <a:rPr lang="en-US" sz="2000" dirty="0"/>
              <a:t> </a:t>
            </a:r>
            <a:r>
              <a:rPr lang="en-US" sz="2000" i="1" dirty="0"/>
              <a:t>comp</a:t>
            </a:r>
            <a:r>
              <a:rPr lang="ru-RU" sz="2000" i="1" dirty="0"/>
              <a:t>) - </a:t>
            </a:r>
            <a:r>
              <a:rPr lang="ru-RU" sz="2000" dirty="0"/>
              <a:t> создает коллекцию и позволяет задать метод сравнения, который должен использоваться для сравнения объектов коллекции. </a:t>
            </a: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ru-RU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>
            <a:extLst>
              <a:ext uri="{FF2B5EF4-FFF2-40B4-BE49-F238E27FC236}">
                <a16:creationId xmlns:a16="http://schemas.microsoft.com/office/drawing/2014/main" id="{404B1A7B-EBF0-4C8D-A8E7-032B773E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Основные элементы </a:t>
            </a:r>
            <a:r>
              <a:rPr lang="en-US" altLang="ru-RU"/>
              <a:t>SortedList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3392A5FE-D325-4AF3-B2C6-336D4ED26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/>
              <a:t>Свойства: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Keys</a:t>
            </a:r>
            <a:r>
              <a:rPr lang="ru-RU" sz="2000" dirty="0"/>
              <a:t> - п</a:t>
            </a:r>
            <a:r>
              <a:rPr lang="ru-RU" sz="2000" dirty="0">
                <a:ea typeface="+mn-ea"/>
                <a:cs typeface="+mn-cs"/>
              </a:rPr>
              <a:t>олучить коллекцию ключей.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Values</a:t>
            </a:r>
            <a:r>
              <a:rPr lang="ru-RU" sz="2000" dirty="0">
                <a:ea typeface="+mn-ea"/>
                <a:cs typeface="+mn-cs"/>
              </a:rPr>
              <a:t> - получить коллекцию значений.</a:t>
            </a:r>
          </a:p>
          <a:p>
            <a:pPr eaLnBrk="1" hangingPunct="1">
              <a:defRPr/>
            </a:pPr>
            <a:r>
              <a:rPr lang="ru-RU" sz="2400" dirty="0"/>
              <a:t>Методы: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ContainsKey</a:t>
            </a:r>
            <a:r>
              <a:rPr lang="ru-RU" sz="2000" dirty="0">
                <a:ea typeface="+mn-ea"/>
                <a:cs typeface="+mn-cs"/>
              </a:rPr>
              <a:t>() - возвращает значение </a:t>
            </a:r>
            <a:r>
              <a:rPr lang="en-US" sz="2000" dirty="0">
                <a:ea typeface="+mn-ea"/>
                <a:cs typeface="+mn-cs"/>
              </a:rPr>
              <a:t>true</a:t>
            </a:r>
            <a:r>
              <a:rPr lang="ru-RU" sz="2000" dirty="0">
                <a:ea typeface="+mn-ea"/>
                <a:cs typeface="+mn-cs"/>
              </a:rPr>
              <a:t> , если в коллекции содержится ключ, заданный параметром</a:t>
            </a:r>
            <a:r>
              <a:rPr lang="ru-RU" sz="2000" i="1" dirty="0">
                <a:ea typeface="+mn-ea"/>
                <a:cs typeface="+mn-cs"/>
              </a:rPr>
              <a:t>. </a:t>
            </a:r>
            <a:r>
              <a:rPr lang="ru-RU" sz="2000" dirty="0">
                <a:ea typeface="+mn-ea"/>
                <a:cs typeface="+mn-cs"/>
              </a:rPr>
              <a:t>В противном случае возвращает значение </a:t>
            </a:r>
            <a:r>
              <a:rPr lang="en-US" sz="2000" dirty="0">
                <a:ea typeface="+mn-ea"/>
                <a:cs typeface="+mn-cs"/>
              </a:rPr>
              <a:t>false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ru-RU" sz="2000" dirty="0" err="1"/>
              <a:t>ContainsValue</a:t>
            </a:r>
            <a:r>
              <a:rPr lang="ru-RU" sz="2000" dirty="0"/>
              <a:t>()- возвращает значение </a:t>
            </a:r>
            <a:r>
              <a:rPr lang="en-US" sz="2000" dirty="0"/>
              <a:t>true</a:t>
            </a:r>
            <a:r>
              <a:rPr lang="ru-RU" sz="2000" dirty="0"/>
              <a:t> , если в коллекции содержится значение, заданное параметром. В противном случае возвращает значение </a:t>
            </a:r>
            <a:r>
              <a:rPr lang="en-US" sz="2000" dirty="0"/>
              <a:t>false</a:t>
            </a:r>
            <a:r>
              <a:rPr lang="ru-RU" sz="1600" dirty="0"/>
              <a:t>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GetBylndex</a:t>
            </a:r>
            <a:r>
              <a:rPr lang="ru-RU" sz="2000" dirty="0">
                <a:ea typeface="+mn-ea"/>
                <a:cs typeface="+mn-cs"/>
              </a:rPr>
              <a:t>() - возвращает значение, индекс которого задан параметром.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GetKey</a:t>
            </a:r>
            <a:r>
              <a:rPr lang="ru-RU" sz="2000" dirty="0">
                <a:ea typeface="+mn-ea"/>
                <a:cs typeface="+mn-cs"/>
              </a:rPr>
              <a:t>() - Возвращает ключ, индекс которого задан параметром.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3">
            <a:extLst>
              <a:ext uri="{FF2B5EF4-FFF2-40B4-BE49-F238E27FC236}">
                <a16:creationId xmlns:a16="http://schemas.microsoft.com/office/drawing/2014/main" id="{646B5E07-4C05-4C77-A756-EBA3C8AF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Основные элементы </a:t>
            </a:r>
            <a:r>
              <a:rPr lang="en-US" altLang="ru-RU"/>
              <a:t>SortedList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EA7D1B26-502A-48CA-BE52-CB63DFCD0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GetKeyList</a:t>
            </a:r>
            <a:r>
              <a:rPr lang="ru-RU" sz="2000" dirty="0">
                <a:ea typeface="+mn-ea"/>
                <a:cs typeface="+mn-cs"/>
              </a:rPr>
              <a:t>() - возвращает </a:t>
            </a:r>
            <a:r>
              <a:rPr lang="en-US" sz="2000" dirty="0">
                <a:ea typeface="+mn-ea"/>
                <a:cs typeface="+mn-cs"/>
              </a:rPr>
              <a:t>I</a:t>
            </a:r>
            <a:r>
              <a:rPr lang="ru-RU" sz="2000" dirty="0">
                <a:ea typeface="+mn-ea"/>
                <a:cs typeface="+mn-cs"/>
              </a:rPr>
              <a:t>List-коллекцию ключей, хранимых в вызывающей SortedList-коллекции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GetValueList</a:t>
            </a:r>
            <a:r>
              <a:rPr lang="ru-RU" sz="2000" dirty="0">
                <a:ea typeface="+mn-ea"/>
                <a:cs typeface="+mn-cs"/>
              </a:rPr>
              <a:t>()</a:t>
            </a:r>
            <a:r>
              <a:rPr lang="en-US" sz="2000" dirty="0">
                <a:ea typeface="+mn-ea"/>
                <a:cs typeface="+mn-cs"/>
              </a:rPr>
              <a:t> - </a:t>
            </a:r>
            <a:r>
              <a:rPr lang="ru-RU" sz="2000" dirty="0">
                <a:ea typeface="+mn-ea"/>
                <a:cs typeface="+mn-cs"/>
              </a:rPr>
              <a:t>Возвращает iList-коллекцию значений, хранимых в вызывающей SortedList-коллекции</a:t>
            </a:r>
            <a:r>
              <a:rPr lang="en-US" sz="2000" dirty="0"/>
              <a:t>.</a:t>
            </a: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IndexOfKe</a:t>
            </a:r>
            <a:r>
              <a:rPr lang="en-US" sz="2000" dirty="0">
                <a:ea typeface="+mn-ea"/>
                <a:cs typeface="+mn-cs"/>
              </a:rPr>
              <a:t>() - d</a:t>
            </a:r>
            <a:r>
              <a:rPr lang="ru-RU" sz="2000" dirty="0" err="1">
                <a:ea typeface="+mn-ea"/>
                <a:cs typeface="+mn-cs"/>
              </a:rPr>
              <a:t>озвращает</a:t>
            </a:r>
            <a:r>
              <a:rPr lang="ru-RU" sz="2000" dirty="0">
                <a:ea typeface="+mn-ea"/>
                <a:cs typeface="+mn-cs"/>
              </a:rPr>
              <a:t> индекс ключа, заданного параметром </a:t>
            </a:r>
            <a:r>
              <a:rPr lang="ru-RU" sz="2000" i="1" dirty="0">
                <a:ea typeface="+mn-ea"/>
                <a:cs typeface="+mn-cs"/>
              </a:rPr>
              <a:t>к. </a:t>
            </a:r>
            <a:r>
              <a:rPr lang="ru-RU" sz="2000" dirty="0">
                <a:ea typeface="+mn-ea"/>
                <a:cs typeface="+mn-cs"/>
              </a:rPr>
              <a:t>Возвращает значение - 1 , если в списке нет заданного ключа</a:t>
            </a:r>
            <a:r>
              <a:rPr lang="en-US" sz="2000" dirty="0"/>
              <a:t>.</a:t>
            </a: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IndexOfValue</a:t>
            </a:r>
            <a:r>
              <a:rPr lang="en-US" sz="2000" dirty="0">
                <a:ea typeface="+mn-ea"/>
                <a:cs typeface="+mn-cs"/>
              </a:rPr>
              <a:t>() - </a:t>
            </a:r>
            <a:r>
              <a:rPr lang="ru-RU" sz="2000" dirty="0">
                <a:ea typeface="+mn-ea"/>
                <a:cs typeface="+mn-cs"/>
              </a:rPr>
              <a:t>возвращает индекс первого вхождения значения, заданного параметром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r>
              <a:rPr lang="ru-RU" sz="2000" i="1" dirty="0">
                <a:ea typeface="+mn-ea"/>
                <a:cs typeface="+mn-cs"/>
              </a:rPr>
              <a:t>. </a:t>
            </a:r>
            <a:r>
              <a:rPr lang="ru-RU" sz="2000" dirty="0">
                <a:ea typeface="+mn-ea"/>
                <a:cs typeface="+mn-cs"/>
              </a:rPr>
              <a:t>Возвращает -1, если в списке нет заданного ключа</a:t>
            </a:r>
          </a:p>
          <a:p>
            <a:pPr lvl="1" eaLnBrk="1" hangingPunct="1">
              <a:defRPr/>
            </a:pPr>
            <a:r>
              <a:rPr lang="en-US" sz="2000" dirty="0" err="1">
                <a:ea typeface="+mn-ea"/>
                <a:cs typeface="+mn-cs"/>
              </a:rPr>
              <a:t>SetBylndex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i="1" dirty="0" err="1">
                <a:ea typeface="+mn-ea"/>
                <a:cs typeface="+mn-cs"/>
              </a:rPr>
              <a:t>idx</a:t>
            </a:r>
            <a:r>
              <a:rPr lang="en-US" sz="2000" i="1" dirty="0">
                <a:ea typeface="+mn-ea"/>
                <a:cs typeface="+mn-cs"/>
              </a:rPr>
              <a:t>, </a:t>
            </a:r>
            <a:r>
              <a:rPr lang="en-US" sz="2000" dirty="0">
                <a:ea typeface="+mn-ea"/>
                <a:cs typeface="+mn-cs"/>
              </a:rPr>
              <a:t>object </a:t>
            </a:r>
            <a:r>
              <a:rPr lang="en-US" sz="2000" i="1" dirty="0">
                <a:ea typeface="+mn-ea"/>
                <a:cs typeface="+mn-cs"/>
              </a:rPr>
              <a:t>v)</a:t>
            </a:r>
            <a:r>
              <a:rPr lang="ru-RU" sz="2000" i="1" dirty="0">
                <a:ea typeface="+mn-ea"/>
                <a:cs typeface="+mn-cs"/>
              </a:rPr>
              <a:t> - у</a:t>
            </a:r>
            <a:r>
              <a:rPr lang="ru-RU" sz="2000" dirty="0">
                <a:ea typeface="+mn-ea"/>
                <a:cs typeface="+mn-cs"/>
              </a:rPr>
              <a:t>станавливает значение по индексу, заданному параметром </a:t>
            </a:r>
            <a:r>
              <a:rPr lang="ru-RU" sz="2000" dirty="0" err="1">
                <a:ea typeface="+mn-ea"/>
                <a:cs typeface="+mn-cs"/>
              </a:rPr>
              <a:t>idx</a:t>
            </a:r>
            <a:r>
              <a:rPr lang="ru-RU" sz="2000" b="1" i="1" dirty="0">
                <a:ea typeface="+mn-ea"/>
                <a:cs typeface="+mn-cs"/>
              </a:rPr>
              <a:t>, </a:t>
            </a:r>
            <a:r>
              <a:rPr lang="ru-RU" sz="2000" dirty="0">
                <a:ea typeface="+mn-ea"/>
                <a:cs typeface="+mn-cs"/>
              </a:rPr>
              <a:t>равным значению, переданному в параметре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TrimToSize</a:t>
            </a:r>
            <a:r>
              <a:rPr lang="ru-RU" sz="2000" dirty="0">
                <a:ea typeface="+mn-ea"/>
                <a:cs typeface="+mn-cs"/>
              </a:rPr>
              <a:t>() - устанавливает свойство </a:t>
            </a:r>
            <a:r>
              <a:rPr lang="ru-RU" sz="2000" dirty="0" err="1">
                <a:ea typeface="+mn-ea"/>
                <a:cs typeface="+mn-cs"/>
              </a:rPr>
              <a:t>capacity</a:t>
            </a:r>
            <a:r>
              <a:rPr lang="ru-RU" sz="2000" dirty="0">
                <a:ea typeface="+mn-ea"/>
                <a:cs typeface="+mn-cs"/>
              </a:rPr>
              <a:t> равным значению свойства </a:t>
            </a:r>
            <a:r>
              <a:rPr lang="ru-RU" sz="2000" dirty="0" err="1">
                <a:ea typeface="+mn-ea"/>
                <a:cs typeface="+mn-cs"/>
              </a:rPr>
              <a:t>Count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buFontTx/>
              <a:buNone/>
              <a:defRPr/>
            </a:pPr>
            <a:r>
              <a:rPr lang="ru-RU" sz="1600" b="1" dirty="0"/>
              <a:t>Пример 14_5.</a:t>
            </a:r>
            <a:endParaRPr lang="ru-RU" sz="1600" dirty="0"/>
          </a:p>
          <a:p>
            <a:pPr lvl="2" eaLnBrk="1" hangingPunct="1">
              <a:defRPr/>
            </a:pPr>
            <a:endParaRPr lang="ru-RU" sz="1600" dirty="0"/>
          </a:p>
          <a:p>
            <a:pPr lvl="1"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>
            <a:extLst>
              <a:ext uri="{FF2B5EF4-FFF2-40B4-BE49-F238E27FC236}">
                <a16:creationId xmlns:a16="http://schemas.microsoft.com/office/drawing/2014/main" id="{C0366FC1-A067-493C-910C-AD29D099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Stack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6AE0CB32-A8B7-4C31-B75F-E5D77606E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3975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b="1" dirty="0"/>
              <a:t>Стек</a:t>
            </a:r>
            <a:r>
              <a:rPr lang="ru-RU" sz="2400" i="1" dirty="0"/>
              <a:t> </a:t>
            </a:r>
            <a:r>
              <a:rPr lang="ru-RU" sz="2400" dirty="0"/>
              <a:t>представляет собой список, добавление и удаление элементов к которому осуществляется по принципу "последним пришел — первым обслужен" .</a:t>
            </a:r>
          </a:p>
          <a:p>
            <a:pPr eaLnBrk="1" hangingPunct="1">
              <a:defRPr/>
            </a:pPr>
            <a:r>
              <a:rPr lang="ru-RU" sz="2400" dirty="0"/>
              <a:t>Конструкторы: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Stack</a:t>
            </a:r>
            <a:r>
              <a:rPr lang="ru-RU" sz="2000" dirty="0">
                <a:ea typeface="+mn-ea"/>
                <a:cs typeface="+mn-cs"/>
              </a:rPr>
              <a:t>() - создает пустой стек с начальной емкостью, равной 10 элементам.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Stack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i="1" dirty="0">
                <a:ea typeface="+mn-ea"/>
                <a:cs typeface="+mn-cs"/>
              </a:rPr>
              <a:t>capacity</a:t>
            </a:r>
            <a:r>
              <a:rPr lang="ru-RU" sz="2000" i="1" dirty="0">
                <a:ea typeface="+mn-ea"/>
                <a:cs typeface="+mn-cs"/>
              </a:rPr>
              <a:t>)- </a:t>
            </a:r>
            <a:r>
              <a:rPr lang="ru-RU" sz="2000" dirty="0">
                <a:ea typeface="+mn-ea"/>
                <a:cs typeface="+mn-cs"/>
              </a:rPr>
              <a:t>создает пустой стек с начальной емкостью, заданной параметром </a:t>
            </a:r>
            <a:r>
              <a:rPr lang="ru-RU" sz="2000" dirty="0" err="1">
                <a:ea typeface="+mn-ea"/>
                <a:cs typeface="+mn-cs"/>
              </a:rPr>
              <a:t>capacity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public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Stack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ru-RU" sz="2000" dirty="0" err="1">
                <a:ea typeface="+mn-ea"/>
                <a:cs typeface="+mn-cs"/>
              </a:rPr>
              <a:t>ICollection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c</a:t>
            </a:r>
            <a:r>
              <a:rPr lang="ru-RU" sz="2000" dirty="0">
                <a:ea typeface="+mn-ea"/>
                <a:cs typeface="+mn-cs"/>
              </a:rPr>
              <a:t>) – создает стек, который инициализируется элементами и емкостью коллекции, заданной параметром с.</a:t>
            </a:r>
          </a:p>
          <a:p>
            <a:pPr eaLnBrk="1" hangingPunct="1"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>
            <a:extLst>
              <a:ext uri="{FF2B5EF4-FFF2-40B4-BE49-F238E27FC236}">
                <a16:creationId xmlns:a16="http://schemas.microsoft.com/office/drawing/2014/main" id="{12E81C76-A9A4-4FFE-9A7D-1950623A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Основные элементы </a:t>
            </a:r>
            <a:r>
              <a:rPr lang="en-US" altLang="ru-RU"/>
              <a:t>Stack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B2C50DE5-A73F-4DD3-808F-AA34D3ACB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Методы: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Contains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ru-RU" sz="2000" dirty="0" err="1">
                <a:ea typeface="+mn-ea"/>
                <a:cs typeface="+mn-cs"/>
              </a:rPr>
              <a:t>object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v</a:t>
            </a:r>
            <a:r>
              <a:rPr lang="ru-RU" sz="2000" dirty="0">
                <a:ea typeface="+mn-ea"/>
                <a:cs typeface="+mn-cs"/>
              </a:rPr>
              <a:t>) - возвращает значение </a:t>
            </a:r>
            <a:r>
              <a:rPr lang="en-US" sz="2000" dirty="0">
                <a:ea typeface="+mn-ea"/>
                <a:cs typeface="+mn-cs"/>
              </a:rPr>
              <a:t>true</a:t>
            </a:r>
            <a:r>
              <a:rPr lang="ru-RU" sz="2000" dirty="0">
                <a:ea typeface="+mn-ea"/>
                <a:cs typeface="+mn-cs"/>
              </a:rPr>
              <a:t> , если объект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r>
              <a:rPr lang="ru-RU" sz="2000" i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содержится в вызывающем стеке. В противном случае возвращает значение </a:t>
            </a:r>
            <a:r>
              <a:rPr lang="en-US" sz="2000" dirty="0">
                <a:ea typeface="+mn-ea"/>
                <a:cs typeface="+mn-cs"/>
              </a:rPr>
              <a:t>false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Clear</a:t>
            </a:r>
            <a:r>
              <a:rPr lang="ru-RU" sz="2000" dirty="0">
                <a:ea typeface="+mn-ea"/>
                <a:cs typeface="+mn-cs"/>
              </a:rPr>
              <a:t>() - устанавливает свойство </a:t>
            </a:r>
            <a:r>
              <a:rPr lang="en-US" sz="2000" dirty="0">
                <a:ea typeface="+mn-ea"/>
                <a:cs typeface="+mn-cs"/>
              </a:rPr>
              <a:t>count</a:t>
            </a:r>
            <a:r>
              <a:rPr lang="ru-RU" sz="2000" dirty="0">
                <a:ea typeface="+mn-ea"/>
                <a:cs typeface="+mn-cs"/>
              </a:rPr>
              <a:t> равным нулю, тем самым эффективно очищая стек.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Peek</a:t>
            </a:r>
            <a:r>
              <a:rPr lang="ru-RU" sz="2000" dirty="0">
                <a:ea typeface="+mn-ea"/>
                <a:cs typeface="+mn-cs"/>
              </a:rPr>
              <a:t>() - возвращает элемент, расположенный в вершине стека, но не удаляет его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Pop</a:t>
            </a:r>
            <a:r>
              <a:rPr lang="ru-RU" sz="2000" dirty="0">
                <a:ea typeface="+mn-ea"/>
                <a:cs typeface="+mn-cs"/>
              </a:rPr>
              <a:t>() - возвращает элемент, расположенный в вершине стека, и удаляет его.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Push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ru-RU" sz="2000" dirty="0" err="1">
                <a:ea typeface="+mn-ea"/>
                <a:cs typeface="+mn-cs"/>
              </a:rPr>
              <a:t>object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r>
              <a:rPr lang="ru-RU" sz="2000" i="1" dirty="0">
                <a:ea typeface="+mn-ea"/>
                <a:cs typeface="+mn-cs"/>
              </a:rPr>
              <a:t>) - по</a:t>
            </a:r>
            <a:r>
              <a:rPr lang="ru-RU" sz="2000" dirty="0">
                <a:ea typeface="+mn-ea"/>
                <a:cs typeface="+mn-cs"/>
              </a:rPr>
              <a:t>мещает объект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r>
              <a:rPr lang="ru-RU" sz="2000" i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в стек.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ToArray</a:t>
            </a:r>
            <a:r>
              <a:rPr lang="ru-RU" sz="2000" dirty="0">
                <a:ea typeface="+mn-ea"/>
                <a:cs typeface="+mn-cs"/>
              </a:rPr>
              <a:t>() - возвращает массив, который содержит копии элементов вызывающего стека.</a:t>
            </a:r>
          </a:p>
          <a:p>
            <a:pPr eaLnBrk="1" hangingPunct="1">
              <a:buFontTx/>
              <a:buNone/>
              <a:defRPr/>
            </a:pPr>
            <a:r>
              <a:rPr lang="ru-RU" sz="2400" b="1" dirty="0"/>
              <a:t>Пример 14_6.</a:t>
            </a:r>
            <a:endParaRPr lang="ru-RU" sz="2400" dirty="0"/>
          </a:p>
          <a:p>
            <a:pPr eaLnBrk="1" hangingPunct="1"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BF0D6-CE2D-47AC-A04C-554A6A61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8EBD3FF-4A1A-4C2C-AB8D-A0D77005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/>
              <a:t>Добавление элементов в очередь и удаление их из нее осуществляется по принципу "первым пришел</a:t>
            </a:r>
            <a:r>
              <a:rPr lang="en-US" sz="2400" dirty="0"/>
              <a:t> — </a:t>
            </a:r>
            <a:r>
              <a:rPr lang="ru-RU" sz="2400" dirty="0"/>
              <a:t>первым обслужен</a:t>
            </a:r>
            <a:r>
              <a:rPr lang="en-US" sz="2400" dirty="0"/>
              <a:t>"</a:t>
            </a:r>
            <a:r>
              <a:rPr lang="ru-RU" sz="2400" dirty="0"/>
              <a:t>.</a:t>
            </a:r>
          </a:p>
          <a:p>
            <a:pPr eaLnBrk="1" hangingPunct="1">
              <a:defRPr/>
            </a:pPr>
            <a:r>
              <a:rPr lang="ru-RU" sz="2400" dirty="0"/>
              <a:t>Конструкторы: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Queue</a:t>
            </a:r>
            <a:r>
              <a:rPr lang="ru-RU" sz="2000" dirty="0">
                <a:ea typeface="+mn-ea"/>
                <a:cs typeface="+mn-cs"/>
              </a:rPr>
              <a:t>() – создает пустую очередь с начальной емкостью, равной 32 элементам, и коэффициентом роста 2,0.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Queue</a:t>
            </a:r>
            <a:r>
              <a:rPr lang="ru-RU" sz="2000" dirty="0">
                <a:ea typeface="+mn-ea"/>
                <a:cs typeface="+mn-cs"/>
              </a:rPr>
              <a:t> 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i="1" dirty="0">
                <a:ea typeface="+mn-ea"/>
                <a:cs typeface="+mn-cs"/>
              </a:rPr>
              <a:t>capacity</a:t>
            </a:r>
            <a:r>
              <a:rPr lang="ru-RU" sz="2000" i="1" dirty="0">
                <a:ea typeface="+mn-ea"/>
                <a:cs typeface="+mn-cs"/>
              </a:rPr>
              <a:t>)</a:t>
            </a:r>
            <a:r>
              <a:rPr lang="ru-RU" sz="2000" dirty="0">
                <a:ea typeface="+mn-ea"/>
                <a:cs typeface="+mn-cs"/>
              </a:rPr>
              <a:t> - создает пустую очередь с начальной емкостью, заданной параметром </a:t>
            </a:r>
            <a:r>
              <a:rPr lang="ru-RU" sz="2000" i="1" dirty="0" err="1">
                <a:ea typeface="+mn-ea"/>
                <a:cs typeface="+mn-cs"/>
              </a:rPr>
              <a:t>capacity</a:t>
            </a:r>
            <a:r>
              <a:rPr lang="ru-RU" sz="2000" i="1" dirty="0">
                <a:ea typeface="+mn-ea"/>
                <a:cs typeface="+mn-cs"/>
              </a:rPr>
              <a:t>, </a:t>
            </a:r>
            <a:r>
              <a:rPr lang="ru-RU" sz="2000" dirty="0">
                <a:ea typeface="+mn-ea"/>
                <a:cs typeface="+mn-cs"/>
              </a:rPr>
              <a:t>и коэффициентом роста 2,0.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public Queue</a:t>
            </a:r>
            <a:r>
              <a:rPr lang="ru-RU" sz="2000" dirty="0">
                <a:ea typeface="+mn-ea"/>
                <a:cs typeface="+mn-cs"/>
              </a:rPr>
              <a:t> 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i="1" dirty="0">
                <a:ea typeface="+mn-ea"/>
                <a:cs typeface="+mn-cs"/>
              </a:rPr>
              <a:t>capacity</a:t>
            </a:r>
            <a:r>
              <a:rPr lang="ru-RU" sz="2000" i="1" dirty="0">
                <a:ea typeface="+mn-ea"/>
                <a:cs typeface="+mn-cs"/>
              </a:rPr>
              <a:t>, </a:t>
            </a:r>
            <a:r>
              <a:rPr lang="en-US" sz="2000" dirty="0">
                <a:ea typeface="+mn-ea"/>
                <a:cs typeface="+mn-cs"/>
              </a:rPr>
              <a:t>float </a:t>
            </a:r>
            <a:r>
              <a:rPr lang="en-US" sz="2000" i="1" dirty="0" err="1">
                <a:ea typeface="+mn-ea"/>
                <a:cs typeface="+mn-cs"/>
              </a:rPr>
              <a:t>growFact</a:t>
            </a:r>
            <a:r>
              <a:rPr lang="ru-RU" sz="2000" i="1" dirty="0">
                <a:ea typeface="+mn-ea"/>
                <a:cs typeface="+mn-cs"/>
              </a:rPr>
              <a:t>)- </a:t>
            </a:r>
            <a:r>
              <a:rPr lang="ru-RU" sz="2000" dirty="0">
                <a:ea typeface="+mn-ea"/>
                <a:cs typeface="+mn-cs"/>
              </a:rPr>
              <a:t>позволяет задать коэффициент роста посредством параметра </a:t>
            </a:r>
            <a:r>
              <a:rPr lang="ru-RU" sz="2000" i="1" dirty="0" err="1">
                <a:ea typeface="+mn-ea"/>
                <a:cs typeface="+mn-cs"/>
              </a:rPr>
              <a:t>growFact</a:t>
            </a:r>
            <a:r>
              <a:rPr lang="ru-RU" sz="2000" i="1" dirty="0">
                <a:ea typeface="+mn-ea"/>
                <a:cs typeface="+mn-cs"/>
              </a:rPr>
              <a:t>.</a:t>
            </a: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public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Queue</a:t>
            </a:r>
            <a:r>
              <a:rPr lang="ru-RU" sz="2000" dirty="0">
                <a:ea typeface="+mn-ea"/>
                <a:cs typeface="+mn-cs"/>
              </a:rPr>
              <a:t> (</a:t>
            </a:r>
            <a:r>
              <a:rPr lang="ru-RU" sz="2000" dirty="0" err="1">
                <a:ea typeface="+mn-ea"/>
                <a:cs typeface="+mn-cs"/>
              </a:rPr>
              <a:t>ICollection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c</a:t>
            </a:r>
            <a:r>
              <a:rPr lang="ru-RU" sz="2000" dirty="0">
                <a:ea typeface="+mn-ea"/>
                <a:cs typeface="+mn-cs"/>
              </a:rPr>
              <a:t>) – создает очередь, которая инициализируется элементами и емкостью коллекции, заданной параметром с.</a:t>
            </a:r>
          </a:p>
          <a:p>
            <a:pPr lvl="1" eaLnBrk="1" hangingPunct="1">
              <a:defRPr/>
            </a:pPr>
            <a:endParaRPr lang="ru-RU"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>
            <a:extLst>
              <a:ext uri="{FF2B5EF4-FFF2-40B4-BE49-F238E27FC236}">
                <a16:creationId xmlns:a16="http://schemas.microsoft.com/office/drawing/2014/main" id="{95A0C294-14C8-41E3-82DE-AAE4A360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Основные элементы </a:t>
            </a:r>
            <a:r>
              <a:rPr lang="en-US" altLang="ru-RU"/>
              <a:t>Queue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8F8FA235-F5F1-45B6-81C9-ACE79987A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Методы: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Contains</a:t>
            </a:r>
            <a:r>
              <a:rPr lang="ru-RU" sz="2000" dirty="0">
                <a:ea typeface="+mn-ea"/>
                <a:cs typeface="+mn-cs"/>
              </a:rPr>
              <a:t> (</a:t>
            </a:r>
            <a:r>
              <a:rPr lang="ru-RU" sz="2000" dirty="0" err="1">
                <a:ea typeface="+mn-ea"/>
                <a:cs typeface="+mn-cs"/>
              </a:rPr>
              <a:t>object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r>
              <a:rPr lang="ru-RU" sz="2000" i="1" dirty="0">
                <a:ea typeface="+mn-ea"/>
                <a:cs typeface="+mn-cs"/>
              </a:rPr>
              <a:t>) - в</a:t>
            </a:r>
            <a:r>
              <a:rPr lang="ru-RU" sz="2000" dirty="0">
                <a:ea typeface="+mn-ea"/>
                <a:cs typeface="+mn-cs"/>
              </a:rPr>
              <a:t>озвращает значение </a:t>
            </a:r>
            <a:r>
              <a:rPr lang="en-US" sz="2000" dirty="0">
                <a:ea typeface="+mn-ea"/>
                <a:cs typeface="+mn-cs"/>
              </a:rPr>
              <a:t>true</a:t>
            </a:r>
            <a:r>
              <a:rPr lang="ru-RU" sz="2000" dirty="0">
                <a:ea typeface="+mn-ea"/>
                <a:cs typeface="+mn-cs"/>
              </a:rPr>
              <a:t> , если объект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r>
              <a:rPr lang="ru-RU" sz="2000" i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содержится в вызывающей очереди. В противном случае возвращает значение </a:t>
            </a:r>
            <a:r>
              <a:rPr lang="en-US" sz="2000" dirty="0">
                <a:ea typeface="+mn-ea"/>
                <a:cs typeface="+mn-cs"/>
              </a:rPr>
              <a:t>false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ea typeface="+mn-ea"/>
                <a:cs typeface="+mn-cs"/>
              </a:rPr>
              <a:t>C</a:t>
            </a:r>
            <a:r>
              <a:rPr lang="ru-RU" sz="2000" dirty="0" err="1">
                <a:ea typeface="+mn-ea"/>
                <a:cs typeface="+mn-cs"/>
              </a:rPr>
              <a:t>lear</a:t>
            </a:r>
            <a:r>
              <a:rPr lang="ru-RU" sz="2000" dirty="0">
                <a:ea typeface="+mn-ea"/>
                <a:cs typeface="+mn-cs"/>
              </a:rPr>
              <a:t>() – очищает очередь.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Dequeue</a:t>
            </a:r>
            <a:r>
              <a:rPr lang="ru-RU" sz="2000" dirty="0">
                <a:ea typeface="+mn-ea"/>
                <a:cs typeface="+mn-cs"/>
              </a:rPr>
              <a:t> () - возвращает объект из начала вызывающей очереди, возвращаемый  объект из очереди удаляется.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Enqueue</a:t>
            </a:r>
            <a:r>
              <a:rPr lang="ru-RU" sz="2000" dirty="0">
                <a:ea typeface="+mn-ea"/>
                <a:cs typeface="+mn-cs"/>
              </a:rPr>
              <a:t>(</a:t>
            </a:r>
            <a:r>
              <a:rPr lang="ru-RU" sz="2000" dirty="0" err="1">
                <a:ea typeface="+mn-ea"/>
                <a:cs typeface="+mn-cs"/>
              </a:rPr>
              <a:t>object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r>
              <a:rPr lang="ru-RU" sz="2000" i="1" dirty="0">
                <a:ea typeface="+mn-ea"/>
                <a:cs typeface="+mn-cs"/>
              </a:rPr>
              <a:t>) - д</a:t>
            </a:r>
            <a:r>
              <a:rPr lang="ru-RU" sz="2000" dirty="0">
                <a:ea typeface="+mn-ea"/>
                <a:cs typeface="+mn-cs"/>
              </a:rPr>
              <a:t>обавляет объект </a:t>
            </a:r>
            <a:r>
              <a:rPr lang="ru-RU" sz="2000" i="1" dirty="0" err="1">
                <a:ea typeface="+mn-ea"/>
                <a:cs typeface="+mn-cs"/>
              </a:rPr>
              <a:t>v</a:t>
            </a:r>
            <a:r>
              <a:rPr lang="ru-RU" sz="2000" i="1" dirty="0">
                <a:ea typeface="+mn-ea"/>
                <a:cs typeface="+mn-cs"/>
              </a:rPr>
              <a:t> </a:t>
            </a:r>
            <a:r>
              <a:rPr lang="ru-RU" sz="2000" dirty="0">
                <a:ea typeface="+mn-ea"/>
                <a:cs typeface="+mn-cs"/>
              </a:rPr>
              <a:t>в конец очереди.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Peek</a:t>
            </a:r>
            <a:r>
              <a:rPr lang="ru-RU" sz="2000" dirty="0">
                <a:ea typeface="+mn-ea"/>
                <a:cs typeface="+mn-cs"/>
              </a:rPr>
              <a:t> () - возвращает объект из начала вызывающей очереди, но не удаляет его.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тоАггау</a:t>
            </a:r>
            <a:r>
              <a:rPr lang="ru-RU" sz="2000" dirty="0">
                <a:ea typeface="+mn-ea"/>
                <a:cs typeface="+mn-cs"/>
              </a:rPr>
              <a:t> () - возвращает массив, который содержит копии элементов из вызывающей очереди.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TrimToSize</a:t>
            </a:r>
            <a:r>
              <a:rPr lang="en-US" sz="2000" dirty="0">
                <a:ea typeface="+mn-ea"/>
                <a:cs typeface="+mn-cs"/>
              </a:rPr>
              <a:t>()</a:t>
            </a:r>
            <a:r>
              <a:rPr lang="ru-RU" sz="2000" dirty="0">
                <a:ea typeface="+mn-ea"/>
                <a:cs typeface="+mn-cs"/>
              </a:rPr>
              <a:t> - устанавливает свойство </a:t>
            </a:r>
            <a:r>
              <a:rPr lang="ru-RU" sz="2000" dirty="0" err="1">
                <a:ea typeface="+mn-ea"/>
                <a:cs typeface="+mn-cs"/>
              </a:rPr>
              <a:t>Capacity</a:t>
            </a:r>
            <a:r>
              <a:rPr lang="ru-RU" sz="2000" dirty="0">
                <a:ea typeface="+mn-ea"/>
                <a:cs typeface="+mn-cs"/>
              </a:rPr>
              <a:t> равным значению свойства </a:t>
            </a:r>
            <a:r>
              <a:rPr lang="ru-RU" sz="2000" dirty="0" err="1">
                <a:ea typeface="+mn-ea"/>
                <a:cs typeface="+mn-cs"/>
              </a:rPr>
              <a:t>Count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buFontTx/>
              <a:buNone/>
              <a:defRPr/>
            </a:pPr>
            <a:r>
              <a:rPr lang="ru-RU" sz="2000" b="1" dirty="0"/>
              <a:t>Пример 14_7</a:t>
            </a:r>
            <a:endParaRPr lang="ru-RU" sz="2000" dirty="0"/>
          </a:p>
          <a:p>
            <a:pPr lvl="1" eaLnBrk="1" hangingPunct="1">
              <a:defRPr/>
            </a:pP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>
            <a:extLst>
              <a:ext uri="{FF2B5EF4-FFF2-40B4-BE49-F238E27FC236}">
                <a16:creationId xmlns:a16="http://schemas.microsoft.com/office/drawing/2014/main" id="{4CB9DF64-F41C-4A9C-88C4-DBE3177C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Множество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7CD6A9FC-97C3-4770-A8CF-9628AF75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b="1" dirty="0"/>
              <a:t>Множество</a:t>
            </a:r>
            <a:r>
              <a:rPr lang="ru-RU" sz="2400" dirty="0"/>
              <a:t> ­ это неупорядоченная совокупность элементов.</a:t>
            </a:r>
          </a:p>
          <a:p>
            <a:pPr eaLnBrk="1" hangingPunct="1">
              <a:defRPr/>
            </a:pPr>
            <a:r>
              <a:rPr lang="ru-RU" sz="2400" dirty="0"/>
              <a:t>Для множеств определены операции: </a:t>
            </a:r>
          </a:p>
          <a:p>
            <a:pPr marL="971550" lvl="1" indent="-514350" eaLnBrk="1" hangingPunct="1">
              <a:defRPr/>
            </a:pPr>
            <a:r>
              <a:rPr lang="ru-RU" sz="2400" dirty="0">
                <a:ea typeface="+mn-ea"/>
                <a:cs typeface="+mn-cs"/>
              </a:rPr>
              <a:t>проверки принадлежности элемента множеству, </a:t>
            </a:r>
          </a:p>
          <a:p>
            <a:pPr marL="971550" lvl="1" indent="-514350" eaLnBrk="1" hangingPunct="1">
              <a:defRPr/>
            </a:pPr>
            <a:r>
              <a:rPr lang="ru-RU" sz="2400" dirty="0">
                <a:ea typeface="+mn-ea"/>
                <a:cs typeface="+mn-cs"/>
              </a:rPr>
              <a:t>включения элемента,</a:t>
            </a:r>
          </a:p>
          <a:p>
            <a:pPr marL="971550" lvl="1" indent="-514350" eaLnBrk="1" hangingPunct="1">
              <a:defRPr/>
            </a:pPr>
            <a:r>
              <a:rPr lang="ru-RU" sz="2400" dirty="0">
                <a:ea typeface="+mn-ea"/>
                <a:cs typeface="+mn-cs"/>
              </a:rPr>
              <a:t>исключения элемента, </a:t>
            </a:r>
          </a:p>
          <a:p>
            <a:pPr marL="971550" lvl="1" indent="-514350" eaLnBrk="1" hangingPunct="1">
              <a:defRPr/>
            </a:pPr>
            <a:r>
              <a:rPr lang="ru-RU" sz="2400" dirty="0">
                <a:ea typeface="+mn-ea"/>
                <a:cs typeface="+mn-cs"/>
              </a:rPr>
              <a:t>объединения </a:t>
            </a:r>
            <a:r>
              <a:rPr lang="ru-RU" sz="2400" dirty="0"/>
              <a:t>множеств</a:t>
            </a:r>
            <a:r>
              <a:rPr lang="ru-RU" sz="2400" dirty="0">
                <a:ea typeface="+mn-ea"/>
                <a:cs typeface="+mn-cs"/>
              </a:rPr>
              <a:t>, </a:t>
            </a:r>
          </a:p>
          <a:p>
            <a:pPr marL="971550" lvl="1" indent="-514350" eaLnBrk="1" hangingPunct="1">
              <a:defRPr/>
            </a:pPr>
            <a:r>
              <a:rPr lang="ru-RU" sz="2400" dirty="0">
                <a:ea typeface="+mn-ea"/>
                <a:cs typeface="+mn-cs"/>
              </a:rPr>
              <a:t>пересечения </a:t>
            </a:r>
            <a:r>
              <a:rPr lang="ru-RU" sz="2400" dirty="0"/>
              <a:t>множеств</a:t>
            </a:r>
            <a:r>
              <a:rPr lang="ru-RU" sz="2400" dirty="0">
                <a:ea typeface="+mn-ea"/>
                <a:cs typeface="+mn-cs"/>
              </a:rPr>
              <a:t>, </a:t>
            </a:r>
          </a:p>
          <a:p>
            <a:pPr marL="1028700" lvl="1" indent="-514350" eaLnBrk="1" hangingPunct="1">
              <a:defRPr/>
            </a:pPr>
            <a:r>
              <a:rPr lang="ru-RU" sz="2400" dirty="0"/>
              <a:t>вычитания множеств.</a:t>
            </a:r>
          </a:p>
          <a:p>
            <a:pPr lvl="1" eaLnBrk="1" hangingPunct="1"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>
            <a:extLst>
              <a:ext uri="{FF2B5EF4-FFF2-40B4-BE49-F238E27FC236}">
                <a16:creationId xmlns:a16="http://schemas.microsoft.com/office/drawing/2014/main" id="{076EBF6A-D6AE-4A5E-9116-C2A9547A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/>
              <a:t>Доступ к коллекциям  с помощью нумератора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7C842A05-A1B8-48F5-BA1A-279A31C5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/>
              <a:t>Нумератор позволяет выполнять циклический опрос элементов коллекции. </a:t>
            </a:r>
          </a:p>
          <a:p>
            <a:pPr eaLnBrk="1" hangingPunct="1">
              <a:defRPr/>
            </a:pPr>
            <a:r>
              <a:rPr lang="ru-RU" sz="2400" dirty="0"/>
              <a:t>Нумератор – это объект, который реализует интерфейс </a:t>
            </a:r>
            <a:r>
              <a:rPr lang="ru-RU" sz="2400" dirty="0" err="1"/>
              <a:t>IEnumerator</a:t>
            </a:r>
            <a:r>
              <a:rPr lang="ru-RU" sz="2400" dirty="0"/>
              <a:t>. </a:t>
            </a:r>
          </a:p>
          <a:p>
            <a:pPr eaLnBrk="1" hangingPunct="1">
              <a:defRPr/>
            </a:pPr>
            <a:r>
              <a:rPr lang="ru-RU" sz="2400" dirty="0"/>
              <a:t>Свойства: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Current</a:t>
            </a:r>
            <a:r>
              <a:rPr lang="ru-RU" sz="2000" dirty="0">
                <a:ea typeface="+mn-ea"/>
                <a:cs typeface="+mn-cs"/>
              </a:rPr>
              <a:t> - позволяет получить элемент, соответствующий текущему значению нумератора.</a:t>
            </a:r>
          </a:p>
          <a:p>
            <a:pPr eaLnBrk="1" hangingPunct="1">
              <a:defRPr/>
            </a:pPr>
            <a:r>
              <a:rPr lang="ru-RU" sz="2400" dirty="0"/>
              <a:t>Методы: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bool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MoveNext</a:t>
            </a:r>
            <a:r>
              <a:rPr lang="ru-RU" sz="2000" dirty="0">
                <a:ea typeface="+mn-ea"/>
                <a:cs typeface="+mn-cs"/>
              </a:rPr>
              <a:t>() - текущая позиция нумератора перемещается к следующему элементу коллекции.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void</a:t>
            </a:r>
            <a:r>
              <a:rPr lang="ru-RU" sz="2000" dirty="0">
                <a:ea typeface="+mn-ea"/>
                <a:cs typeface="+mn-cs"/>
              </a:rPr>
              <a:t> </a:t>
            </a:r>
            <a:r>
              <a:rPr lang="ru-RU" sz="2000" dirty="0" err="1">
                <a:ea typeface="+mn-ea"/>
                <a:cs typeface="+mn-cs"/>
              </a:rPr>
              <a:t>Reset</a:t>
            </a:r>
            <a:r>
              <a:rPr lang="ru-RU" sz="2000" dirty="0">
                <a:ea typeface="+mn-ea"/>
                <a:cs typeface="+mn-cs"/>
              </a:rPr>
              <a:t>() - устанавливает нумератор в начало коллекции.</a:t>
            </a:r>
          </a:p>
          <a:p>
            <a:pPr eaLnBrk="1" hangingPunct="1">
              <a:defRPr/>
            </a:pPr>
            <a:endParaRPr lang="ru-RU" dirty="0"/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1BC77CD9-AD2D-42A8-8A14-F03F2CDD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/>
              <a:t>Для опроса элементов коллекции, в которой хранятся пары ключ/значение используется интерфейс </a:t>
            </a:r>
            <a:r>
              <a:rPr lang="ru-RU" sz="2400" dirty="0" err="1"/>
              <a:t>IDictionaryEnumerator</a:t>
            </a:r>
            <a:r>
              <a:rPr lang="ru-RU" sz="2400" dirty="0"/>
              <a:t>.</a:t>
            </a:r>
          </a:p>
          <a:p>
            <a:pPr eaLnBrk="1" hangingPunct="1">
              <a:defRPr/>
            </a:pPr>
            <a:r>
              <a:rPr lang="ru-RU" sz="2400" dirty="0"/>
              <a:t>Класс </a:t>
            </a:r>
            <a:r>
              <a:rPr lang="ru-RU" sz="2400" dirty="0" err="1"/>
              <a:t>DictionaryEnumerator</a:t>
            </a:r>
            <a:r>
              <a:rPr lang="ru-RU" sz="2400" dirty="0"/>
              <a:t> является производным от класса </a:t>
            </a:r>
            <a:r>
              <a:rPr lang="ru-RU" sz="2400" dirty="0" err="1"/>
              <a:t>IEnumerator</a:t>
            </a:r>
            <a:r>
              <a:rPr lang="ru-RU" sz="2400" dirty="0"/>
              <a:t> и дополнительно определяет три свойства. 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Entry</a:t>
            </a:r>
            <a:r>
              <a:rPr lang="ru-RU" sz="2000" dirty="0">
                <a:ea typeface="+mn-ea"/>
                <a:cs typeface="+mn-cs"/>
              </a:rPr>
              <a:t> -  позволяет получить следующую пару ключ/значение в форме структуры типа </a:t>
            </a:r>
            <a:r>
              <a:rPr lang="ru-RU" sz="2000" dirty="0" err="1">
                <a:ea typeface="+mn-ea"/>
                <a:cs typeface="+mn-cs"/>
              </a:rPr>
              <a:t>DictionaryEntry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Key</a:t>
            </a:r>
            <a:r>
              <a:rPr lang="ru-RU" sz="2000" dirty="0">
                <a:ea typeface="+mn-ea"/>
                <a:cs typeface="+mn-cs"/>
              </a:rPr>
              <a:t> - позволяет получить прямой доступ к ключу.</a:t>
            </a:r>
          </a:p>
          <a:p>
            <a:pPr lvl="1" eaLnBrk="1" hangingPunct="1">
              <a:defRPr/>
            </a:pPr>
            <a:r>
              <a:rPr lang="ru-RU" sz="2000" dirty="0" err="1">
                <a:ea typeface="+mn-ea"/>
                <a:cs typeface="+mn-cs"/>
              </a:rPr>
              <a:t>Value</a:t>
            </a:r>
            <a:r>
              <a:rPr lang="ru-RU" sz="2000" dirty="0">
                <a:ea typeface="+mn-ea"/>
                <a:cs typeface="+mn-cs"/>
              </a:rPr>
              <a:t> - позволяет получить прямой доступ к значению. </a:t>
            </a:r>
          </a:p>
          <a:p>
            <a:pPr eaLnBrk="1" hangingPunct="1">
              <a:defRPr/>
            </a:pPr>
            <a:r>
              <a:rPr lang="ru-RU" sz="2400" dirty="0"/>
              <a:t>Интерфейс </a:t>
            </a:r>
            <a:r>
              <a:rPr lang="ru-RU" sz="2400" dirty="0" err="1"/>
              <a:t>IDictionaryEnumerator</a:t>
            </a:r>
            <a:r>
              <a:rPr lang="ru-RU" sz="2400" dirty="0"/>
              <a:t> используется подобно обычному нумератору за исключением того, что текущие значения элементов здесь можно получить с помощью свойств </a:t>
            </a:r>
            <a:r>
              <a:rPr lang="ru-RU" sz="2400" dirty="0" err="1"/>
              <a:t>Entry</a:t>
            </a:r>
            <a:r>
              <a:rPr lang="ru-RU" sz="2400" dirty="0"/>
              <a:t>, </a:t>
            </a:r>
            <a:r>
              <a:rPr lang="ru-RU" sz="2400" dirty="0" err="1"/>
              <a:t>Key</a:t>
            </a:r>
            <a:r>
              <a:rPr lang="ru-RU" sz="2400" dirty="0"/>
              <a:t> или </a:t>
            </a:r>
            <a:r>
              <a:rPr lang="ru-RU" sz="2400" dirty="0" err="1"/>
              <a:t>Value</a:t>
            </a:r>
            <a:r>
              <a:rPr lang="ru-RU" sz="2400" dirty="0"/>
              <a:t>.</a:t>
            </a:r>
          </a:p>
          <a:p>
            <a:pPr eaLnBrk="1" hangingPunct="1">
              <a:defRPr/>
            </a:pPr>
            <a:endParaRPr lang="ru-RU" sz="2400" dirty="0"/>
          </a:p>
          <a:p>
            <a:pPr eaLnBrk="1" hangingPunct="1">
              <a:buFontTx/>
              <a:buNone/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>
            <a:extLst>
              <a:ext uri="{FF2B5EF4-FFF2-40B4-BE49-F238E27FC236}">
                <a16:creationId xmlns:a16="http://schemas.microsoft.com/office/drawing/2014/main" id="{27CF9FB0-2811-462A-8D8D-DB4C08F0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</a:t>
            </a:r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7C312BA5-3A70-48D2-BE02-1E9D3EDC53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700213"/>
            <a:ext cx="7935912" cy="3168650"/>
          </a:xfr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Содержимое 4">
            <a:extLst>
              <a:ext uri="{FF2B5EF4-FFF2-40B4-BE49-F238E27FC236}">
                <a16:creationId xmlns:a16="http://schemas.microsoft.com/office/drawing/2014/main" id="{07F6018B-3F4D-4FD4-9C67-3D74448F2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5" y="333375"/>
            <a:ext cx="4244975" cy="57927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/>
              <a:t> </a:t>
            </a:r>
            <a:r>
              <a:rPr lang="en-US" altLang="ru-RU" sz="1600"/>
              <a:t>class Group:IEnumerable</a:t>
            </a:r>
          </a:p>
          <a:p>
            <a:pPr>
              <a:buFontTx/>
              <a:buNone/>
            </a:pPr>
            <a:r>
              <a:rPr lang="ru-RU" altLang="ru-RU" sz="1600"/>
              <a:t>    {</a:t>
            </a:r>
          </a:p>
          <a:p>
            <a:pPr>
              <a:buFontTx/>
              <a:buNone/>
            </a:pPr>
            <a:r>
              <a:rPr lang="en-US" altLang="ru-RU" sz="1600"/>
              <a:t>        Student[] mas = null;</a:t>
            </a:r>
          </a:p>
          <a:p>
            <a:pPr>
              <a:buFontTx/>
              <a:buNone/>
            </a:pPr>
            <a:endParaRPr lang="ru-RU" altLang="ru-RU" sz="1600"/>
          </a:p>
          <a:p>
            <a:pPr>
              <a:buFontTx/>
              <a:buNone/>
            </a:pPr>
            <a:r>
              <a:rPr lang="en-US" altLang="ru-RU" sz="1600"/>
              <a:t>        public Group(params Student[] arr)</a:t>
            </a:r>
          </a:p>
          <a:p>
            <a:pPr>
              <a:buFontTx/>
              <a:buNone/>
            </a:pPr>
            <a:r>
              <a:rPr lang="ru-RU" altLang="ru-RU" sz="1600"/>
              <a:t>        {</a:t>
            </a:r>
          </a:p>
          <a:p>
            <a:pPr>
              <a:buFontTx/>
              <a:buNone/>
            </a:pPr>
            <a:r>
              <a:rPr lang="en-US" altLang="ru-RU" sz="1600"/>
              <a:t>            mas = new Student[arr.Length];</a:t>
            </a:r>
          </a:p>
          <a:p>
            <a:pPr>
              <a:buFontTx/>
              <a:buNone/>
            </a:pPr>
            <a:r>
              <a:rPr lang="nn-NO" altLang="ru-RU" sz="1600"/>
              <a:t>            for (int i = 0; i &lt; arr.Length; i++)</a:t>
            </a:r>
          </a:p>
          <a:p>
            <a:pPr>
              <a:buFontTx/>
              <a:buNone/>
            </a:pPr>
            <a:r>
              <a:rPr lang="ru-RU" altLang="ru-RU" sz="1600"/>
              <a:t>            {</a:t>
            </a:r>
          </a:p>
          <a:p>
            <a:pPr>
              <a:buFontTx/>
              <a:buNone/>
            </a:pPr>
            <a:r>
              <a:rPr lang="en-US" altLang="ru-RU" sz="1600"/>
              <a:t>                Student s = new Student(arr[i].Name, arr[i].Age, arr[i].Rating);</a:t>
            </a:r>
          </a:p>
          <a:p>
            <a:pPr>
              <a:buFontTx/>
              <a:buNone/>
            </a:pPr>
            <a:r>
              <a:rPr lang="en-US" altLang="ru-RU" sz="1600"/>
              <a:t>                mas[i] = s;</a:t>
            </a:r>
          </a:p>
          <a:p>
            <a:pPr>
              <a:buFontTx/>
              <a:buNone/>
            </a:pPr>
            <a:r>
              <a:rPr lang="ru-RU" altLang="ru-RU" sz="1600"/>
              <a:t>            }</a:t>
            </a:r>
          </a:p>
          <a:p>
            <a:pPr>
              <a:buFontTx/>
              <a:buNone/>
            </a:pPr>
            <a:r>
              <a:rPr lang="ru-RU" altLang="ru-RU" sz="1600"/>
              <a:t>        }</a:t>
            </a:r>
          </a:p>
          <a:p>
            <a:pPr>
              <a:buFontTx/>
              <a:buNone/>
            </a:pPr>
            <a:endParaRPr lang="ru-RU" altLang="ru-RU" sz="1600"/>
          </a:p>
          <a:p>
            <a:pPr>
              <a:buFontTx/>
              <a:buNone/>
            </a:pPr>
            <a:r>
              <a:rPr lang="en-US" altLang="ru-RU" sz="1600"/>
              <a:t>public int Length</a:t>
            </a:r>
          </a:p>
          <a:p>
            <a:pPr>
              <a:buFontTx/>
              <a:buNone/>
            </a:pPr>
            <a:r>
              <a:rPr lang="ru-RU" altLang="ru-RU" sz="1600"/>
              <a:t>        {</a:t>
            </a:r>
          </a:p>
          <a:p>
            <a:pPr>
              <a:buFontTx/>
              <a:buNone/>
            </a:pPr>
            <a:r>
              <a:rPr lang="en-US" altLang="ru-RU" sz="1600"/>
              <a:t>            get { return mas.Length; }</a:t>
            </a:r>
          </a:p>
          <a:p>
            <a:pPr>
              <a:buFontTx/>
              <a:buNone/>
            </a:pPr>
            <a:r>
              <a:rPr lang="ru-RU" altLang="ru-RU" sz="1600"/>
              <a:t>        }</a:t>
            </a:r>
          </a:p>
          <a:p>
            <a:pPr>
              <a:buFontTx/>
              <a:buNone/>
            </a:pPr>
            <a:endParaRPr lang="ru-RU" altLang="ru-RU" sz="1600"/>
          </a:p>
        </p:txBody>
      </p:sp>
      <p:sp>
        <p:nvSpPr>
          <p:cNvPr id="55299" name="Содержимое 5">
            <a:extLst>
              <a:ext uri="{FF2B5EF4-FFF2-40B4-BE49-F238E27FC236}">
                <a16:creationId xmlns:a16="http://schemas.microsoft.com/office/drawing/2014/main" id="{F5868E6E-EFED-46FB-BDDE-8C112F39D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538" y="333375"/>
            <a:ext cx="4537075" cy="58324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/>
              <a:t> </a:t>
            </a:r>
            <a:r>
              <a:rPr lang="en-US" altLang="ru-RU" sz="1600"/>
              <a:t>        public Student this[int index]</a:t>
            </a:r>
          </a:p>
          <a:p>
            <a:pPr>
              <a:buFontTx/>
              <a:buNone/>
            </a:pPr>
            <a:r>
              <a:rPr lang="ru-RU" altLang="ru-RU" sz="1600"/>
              <a:t>        {</a:t>
            </a:r>
          </a:p>
          <a:p>
            <a:pPr>
              <a:buFontTx/>
              <a:buNone/>
            </a:pPr>
            <a:r>
              <a:rPr lang="en-US" altLang="ru-RU" sz="1600"/>
              <a:t>            get</a:t>
            </a:r>
          </a:p>
          <a:p>
            <a:pPr>
              <a:buFontTx/>
              <a:buNone/>
            </a:pPr>
            <a:r>
              <a:rPr lang="ru-RU" altLang="ru-RU" sz="1600"/>
              <a:t>            {</a:t>
            </a:r>
          </a:p>
          <a:p>
            <a:pPr>
              <a:buFontTx/>
              <a:buNone/>
            </a:pPr>
            <a:r>
              <a:rPr lang="en-US" altLang="ru-RU" sz="1600"/>
              <a:t>                return mas[index];</a:t>
            </a:r>
          </a:p>
          <a:p>
            <a:pPr>
              <a:buFontTx/>
              <a:buNone/>
            </a:pPr>
            <a:r>
              <a:rPr lang="ru-RU" altLang="ru-RU" sz="1600"/>
              <a:t>            }</a:t>
            </a:r>
          </a:p>
          <a:p>
            <a:pPr>
              <a:buFontTx/>
              <a:buNone/>
            </a:pPr>
            <a:r>
              <a:rPr lang="en-US" altLang="ru-RU" sz="1600"/>
              <a:t>            set</a:t>
            </a:r>
          </a:p>
          <a:p>
            <a:pPr>
              <a:buFontTx/>
              <a:buNone/>
            </a:pPr>
            <a:r>
              <a:rPr lang="ru-RU" altLang="ru-RU" sz="1600"/>
              <a:t>            {</a:t>
            </a:r>
          </a:p>
          <a:p>
            <a:pPr>
              <a:buFontTx/>
              <a:buNone/>
            </a:pPr>
            <a:r>
              <a:rPr lang="en-US" altLang="ru-RU" sz="1600"/>
              <a:t>                mas[index] = value;</a:t>
            </a:r>
          </a:p>
          <a:p>
            <a:pPr>
              <a:buFontTx/>
              <a:buNone/>
            </a:pPr>
            <a:r>
              <a:rPr lang="ru-RU" altLang="ru-RU" sz="1600"/>
              <a:t>            }</a:t>
            </a:r>
          </a:p>
          <a:p>
            <a:pPr>
              <a:buFontTx/>
              <a:buNone/>
            </a:pPr>
            <a:r>
              <a:rPr lang="ru-RU" altLang="ru-RU" sz="1600"/>
              <a:t>        }</a:t>
            </a:r>
          </a:p>
          <a:p>
            <a:pPr>
              <a:buFontTx/>
              <a:buNone/>
            </a:pPr>
            <a:endParaRPr lang="ru-RU" altLang="ru-RU" sz="1600"/>
          </a:p>
          <a:p>
            <a:pPr>
              <a:buFontTx/>
              <a:buNone/>
            </a:pPr>
            <a:r>
              <a:rPr lang="ru-RU" altLang="ru-RU" sz="1600"/>
              <a:t>        // возвращаем перечислитель</a:t>
            </a:r>
          </a:p>
          <a:p>
            <a:pPr>
              <a:buFontTx/>
              <a:buNone/>
            </a:pPr>
            <a:r>
              <a:rPr lang="en-US" altLang="ru-RU" sz="1600"/>
              <a:t>        IEnumerator IEnumerable.GetEnumerator()</a:t>
            </a:r>
          </a:p>
          <a:p>
            <a:pPr>
              <a:buFontTx/>
              <a:buNone/>
            </a:pPr>
            <a:r>
              <a:rPr lang="ru-RU" altLang="ru-RU" sz="1600"/>
              <a:t>        {</a:t>
            </a:r>
          </a:p>
          <a:p>
            <a:pPr>
              <a:buFontTx/>
              <a:buNone/>
            </a:pPr>
            <a:r>
              <a:rPr lang="en-US" altLang="ru-RU" sz="1600"/>
              <a:t>            return mas.GetEnumerator();</a:t>
            </a:r>
          </a:p>
          <a:p>
            <a:pPr>
              <a:buFontTx/>
              <a:buNone/>
            </a:pPr>
            <a:r>
              <a:rPr lang="ru-RU" altLang="ru-RU" sz="1600"/>
              <a:t>        }</a:t>
            </a:r>
          </a:p>
          <a:p>
            <a:pPr>
              <a:buFontTx/>
              <a:buNone/>
            </a:pPr>
            <a:r>
              <a:rPr lang="ru-RU" altLang="ru-RU" sz="1600"/>
              <a:t>    }</a:t>
            </a:r>
          </a:p>
        </p:txBody>
      </p:sp>
      <p:sp>
        <p:nvSpPr>
          <p:cNvPr id="55300" name="Прямоугольник 6">
            <a:extLst>
              <a:ext uri="{FF2B5EF4-FFF2-40B4-BE49-F238E27FC236}">
                <a16:creationId xmlns:a16="http://schemas.microsoft.com/office/drawing/2014/main" id="{D00DD7A4-9021-47DB-815D-28BCB8C9A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6237288"/>
            <a:ext cx="1717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/>
              <a:t>Пример</a:t>
            </a:r>
            <a:r>
              <a:rPr lang="en-US" altLang="ru-RU" b="1"/>
              <a:t> 14_8.</a:t>
            </a:r>
            <a:endParaRPr lang="ru-RU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>
            <a:extLst>
              <a:ext uri="{FF2B5EF4-FFF2-40B4-BE49-F238E27FC236}">
                <a16:creationId xmlns:a16="http://schemas.microsoft.com/office/drawing/2014/main" id="{FE4EEE03-7A32-47FC-BE11-AAE93F9E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Словарь</a:t>
            </a:r>
          </a:p>
        </p:txBody>
      </p:sp>
      <p:sp>
        <p:nvSpPr>
          <p:cNvPr id="7171" name="Содержимое 2">
            <a:extLst>
              <a:ext uri="{FF2B5EF4-FFF2-40B4-BE49-F238E27FC236}">
                <a16:creationId xmlns:a16="http://schemas.microsoft.com/office/drawing/2014/main" id="{581A0FE0-9A19-47F7-9A7A-BCB7BD37D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ru-RU" altLang="ru-RU" sz="2000" b="1"/>
              <a:t>Ассоциативный массив, или словарь</a:t>
            </a:r>
            <a:r>
              <a:rPr lang="ru-RU" altLang="ru-RU" sz="2000" i="1"/>
              <a:t> </a:t>
            </a:r>
            <a:r>
              <a:rPr lang="ru-RU" altLang="ru-RU" sz="2000"/>
              <a:t>­ это массив, доступ к элементам которого осуществляется не по номеру, а по некоторому ключу, т.е. это таблица, состоящая из пар ключ-значение.</a:t>
            </a:r>
            <a:endParaRPr lang="en-US" altLang="ru-RU" sz="2000"/>
          </a:p>
          <a:p>
            <a:pPr eaLnBrk="1" hangingPunct="1"/>
            <a:r>
              <a:rPr lang="ru-RU" altLang="ru-RU" sz="2000"/>
              <a:t>В качестве </a:t>
            </a:r>
            <a:r>
              <a:rPr lang="ru-RU" altLang="ru-RU" sz="2000" b="1"/>
              <a:t>ключа</a:t>
            </a:r>
            <a:r>
              <a:rPr lang="ru-RU" altLang="ru-RU" sz="2000"/>
              <a:t> могут использоваться значения различных типов, при этом тип ключа должен допускать </a:t>
            </a:r>
            <a:r>
              <a:rPr lang="ru-RU" altLang="ru-RU" sz="2000" b="1"/>
              <a:t>сравнение на равенство. </a:t>
            </a:r>
          </a:p>
        </p:txBody>
      </p:sp>
      <p:sp>
        <p:nvSpPr>
          <p:cNvPr id="7172" name="TextBox 23">
            <a:extLst>
              <a:ext uri="{FF2B5EF4-FFF2-40B4-BE49-F238E27FC236}">
                <a16:creationId xmlns:a16="http://schemas.microsoft.com/office/drawing/2014/main" id="{2AE86E77-8E46-4FCA-9BF6-0E6350B67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1916113"/>
            <a:ext cx="4824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         Ключ                          Значение</a:t>
            </a:r>
          </a:p>
        </p:txBody>
      </p:sp>
      <p:grpSp>
        <p:nvGrpSpPr>
          <p:cNvPr id="7173" name="Содержимое 26">
            <a:extLst>
              <a:ext uri="{FF2B5EF4-FFF2-40B4-BE49-F238E27FC236}">
                <a16:creationId xmlns:a16="http://schemas.microsoft.com/office/drawing/2014/main" id="{36BDD0EB-B690-4AA3-823E-B061A841B2D9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4648200" y="2636838"/>
            <a:ext cx="4038600" cy="3489325"/>
            <a:chOff x="1042988" y="3644900"/>
            <a:chExt cx="4752975" cy="2016125"/>
          </a:xfrm>
        </p:grpSpPr>
        <p:grpSp>
          <p:nvGrpSpPr>
            <p:cNvPr id="7174" name="Группа 3">
              <a:extLst>
                <a:ext uri="{FF2B5EF4-FFF2-40B4-BE49-F238E27FC236}">
                  <a16:creationId xmlns:a16="http://schemas.microsoft.com/office/drawing/2014/main" id="{4CB0DA49-FF79-4CC5-B3FC-1D3026C95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2988" y="3644900"/>
              <a:ext cx="4752975" cy="504825"/>
              <a:chOff x="827584" y="4509120"/>
              <a:chExt cx="1440160" cy="504056"/>
            </a:xfrm>
          </p:grpSpPr>
          <p:sp>
            <p:nvSpPr>
              <p:cNvPr id="46" name="Прямоугольник 4">
                <a:extLst>
                  <a:ext uri="{FF2B5EF4-FFF2-40B4-BE49-F238E27FC236}">
                    <a16:creationId xmlns:a16="http://schemas.microsoft.com/office/drawing/2014/main" id="{1FE2AAFA-4456-4E02-9A69-AF2A6B807816}"/>
                  </a:ext>
                </a:extLst>
              </p:cNvPr>
              <p:cNvSpPr/>
              <p:nvPr/>
            </p:nvSpPr>
            <p:spPr>
              <a:xfrm>
                <a:off x="827584" y="4509120"/>
                <a:ext cx="1440160" cy="5037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7" name="Прямая соединительная линия 5">
                <a:extLst>
                  <a:ext uri="{FF2B5EF4-FFF2-40B4-BE49-F238E27FC236}">
                    <a16:creationId xmlns:a16="http://schemas.microsoft.com/office/drawing/2014/main" id="{0E40671F-BA63-42D5-ACFB-35D68056EAB8}"/>
                  </a:ext>
                </a:extLst>
              </p:cNvPr>
              <p:cNvCxnSpPr/>
              <p:nvPr/>
            </p:nvCxnSpPr>
            <p:spPr>
              <a:xfrm>
                <a:off x="1547664" y="4509120"/>
                <a:ext cx="0" cy="503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75" name="Группа 6">
              <a:extLst>
                <a:ext uri="{FF2B5EF4-FFF2-40B4-BE49-F238E27FC236}">
                  <a16:creationId xmlns:a16="http://schemas.microsoft.com/office/drawing/2014/main" id="{37628387-BF47-4396-BC5D-E9E244C867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2988" y="4149725"/>
              <a:ext cx="4752975" cy="503238"/>
              <a:chOff x="827584" y="4509120"/>
              <a:chExt cx="1440160" cy="504056"/>
            </a:xfrm>
          </p:grpSpPr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121D4261-5C57-4792-ABAA-EDFA128C9EDB}"/>
                  </a:ext>
                </a:extLst>
              </p:cNvPr>
              <p:cNvSpPr/>
              <p:nvPr/>
            </p:nvSpPr>
            <p:spPr>
              <a:xfrm>
                <a:off x="827584" y="4508784"/>
                <a:ext cx="1440160" cy="5043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5" name="Прямая соединительная линия 44">
                <a:extLst>
                  <a:ext uri="{FF2B5EF4-FFF2-40B4-BE49-F238E27FC236}">
                    <a16:creationId xmlns:a16="http://schemas.microsoft.com/office/drawing/2014/main" id="{AE5A1765-D0FE-47FF-BD98-37727A170326}"/>
                  </a:ext>
                </a:extLst>
              </p:cNvPr>
              <p:cNvCxnSpPr>
                <a:endCxn id="44" idx="2"/>
              </p:cNvCxnSpPr>
              <p:nvPr/>
            </p:nvCxnSpPr>
            <p:spPr>
              <a:xfrm>
                <a:off x="1547664" y="4508784"/>
                <a:ext cx="0" cy="5043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76" name="Группа 9">
              <a:extLst>
                <a:ext uri="{FF2B5EF4-FFF2-40B4-BE49-F238E27FC236}">
                  <a16:creationId xmlns:a16="http://schemas.microsoft.com/office/drawing/2014/main" id="{0AC69A6C-E90A-4C65-946C-30C60EC6B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2988" y="4652963"/>
              <a:ext cx="4752975" cy="504825"/>
              <a:chOff x="827584" y="4509120"/>
              <a:chExt cx="1440160" cy="504056"/>
            </a:xfrm>
          </p:grpSpPr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8D174069-A802-437E-BAAB-CC06581D5ECD}"/>
                  </a:ext>
                </a:extLst>
              </p:cNvPr>
              <p:cNvSpPr/>
              <p:nvPr/>
            </p:nvSpPr>
            <p:spPr>
              <a:xfrm>
                <a:off x="827584" y="4509119"/>
                <a:ext cx="1440160" cy="5037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3" name="Прямая соединительная линия 42">
                <a:extLst>
                  <a:ext uri="{FF2B5EF4-FFF2-40B4-BE49-F238E27FC236}">
                    <a16:creationId xmlns:a16="http://schemas.microsoft.com/office/drawing/2014/main" id="{E71BE0BB-31BB-410C-9142-178EB9CF5DCF}"/>
                  </a:ext>
                </a:extLst>
              </p:cNvPr>
              <p:cNvCxnSpPr>
                <a:endCxn id="42" idx="2"/>
              </p:cNvCxnSpPr>
              <p:nvPr/>
            </p:nvCxnSpPr>
            <p:spPr>
              <a:xfrm>
                <a:off x="1547664" y="4509119"/>
                <a:ext cx="0" cy="503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77" name="Группа 12">
              <a:extLst>
                <a:ext uri="{FF2B5EF4-FFF2-40B4-BE49-F238E27FC236}">
                  <a16:creationId xmlns:a16="http://schemas.microsoft.com/office/drawing/2014/main" id="{84BB687A-36B5-4F65-8280-F35DC1D3BC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2988" y="5157788"/>
              <a:ext cx="4752975" cy="503237"/>
              <a:chOff x="827584" y="4509120"/>
              <a:chExt cx="1440160" cy="504056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BBAB8144-3EB0-4E31-A40E-15A24753432D}"/>
                  </a:ext>
                </a:extLst>
              </p:cNvPr>
              <p:cNvSpPr/>
              <p:nvPr/>
            </p:nvSpPr>
            <p:spPr>
              <a:xfrm>
                <a:off x="827584" y="4508784"/>
                <a:ext cx="1440160" cy="5043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1" name="Прямая соединительная линия 40">
                <a:extLst>
                  <a:ext uri="{FF2B5EF4-FFF2-40B4-BE49-F238E27FC236}">
                    <a16:creationId xmlns:a16="http://schemas.microsoft.com/office/drawing/2014/main" id="{CE67823F-F303-4F84-BC19-3F36051E9F7B}"/>
                  </a:ext>
                </a:extLst>
              </p:cNvPr>
              <p:cNvCxnSpPr>
                <a:endCxn id="40" idx="2"/>
              </p:cNvCxnSpPr>
              <p:nvPr/>
            </p:nvCxnSpPr>
            <p:spPr>
              <a:xfrm>
                <a:off x="1547664" y="4508784"/>
                <a:ext cx="0" cy="5043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78" name="TextBox 16">
              <a:extLst>
                <a:ext uri="{FF2B5EF4-FFF2-40B4-BE49-F238E27FC236}">
                  <a16:creationId xmlns:a16="http://schemas.microsoft.com/office/drawing/2014/main" id="{03184904-36CC-4CE2-AD2D-772492469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913" y="3716338"/>
              <a:ext cx="18716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cat</a:t>
              </a:r>
              <a:endParaRPr lang="ru-RU" altLang="ru-RU"/>
            </a:p>
          </p:txBody>
        </p:sp>
        <p:sp>
          <p:nvSpPr>
            <p:cNvPr id="7179" name="TextBox 17">
              <a:extLst>
                <a:ext uri="{FF2B5EF4-FFF2-40B4-BE49-F238E27FC236}">
                  <a16:creationId xmlns:a16="http://schemas.microsoft.com/office/drawing/2014/main" id="{7491A87B-2A39-401F-8152-362D5D289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913" y="4221163"/>
              <a:ext cx="18716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dog</a:t>
              </a:r>
              <a:endParaRPr lang="ru-RU" altLang="ru-RU"/>
            </a:p>
          </p:txBody>
        </p:sp>
        <p:sp>
          <p:nvSpPr>
            <p:cNvPr id="7180" name="TextBox 18">
              <a:extLst>
                <a:ext uri="{FF2B5EF4-FFF2-40B4-BE49-F238E27FC236}">
                  <a16:creationId xmlns:a16="http://schemas.microsoft.com/office/drawing/2014/main" id="{70E505E8-54AB-4D70-BAF6-BB31A1035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4724400"/>
              <a:ext cx="10810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table</a:t>
              </a:r>
              <a:endParaRPr lang="ru-RU" altLang="ru-RU"/>
            </a:p>
          </p:txBody>
        </p:sp>
        <p:sp>
          <p:nvSpPr>
            <p:cNvPr id="7181" name="TextBox 19">
              <a:extLst>
                <a:ext uri="{FF2B5EF4-FFF2-40B4-BE49-F238E27FC236}">
                  <a16:creationId xmlns:a16="http://schemas.microsoft.com/office/drawing/2014/main" id="{141A5CC1-4E33-425C-AA42-4F9F55394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5229225"/>
              <a:ext cx="8651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door</a:t>
              </a:r>
              <a:endParaRPr lang="ru-RU" altLang="ru-RU"/>
            </a:p>
          </p:txBody>
        </p:sp>
        <p:sp>
          <p:nvSpPr>
            <p:cNvPr id="7182" name="TextBox 20">
              <a:extLst>
                <a:ext uri="{FF2B5EF4-FFF2-40B4-BE49-F238E27FC236}">
                  <a16:creationId xmlns:a16="http://schemas.microsoft.com/office/drawing/2014/main" id="{6577F9FA-47C7-4C1D-A28E-E167335C1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3716338"/>
              <a:ext cx="1584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кошка</a:t>
              </a:r>
            </a:p>
          </p:txBody>
        </p:sp>
        <p:sp>
          <p:nvSpPr>
            <p:cNvPr id="7183" name="TextBox 21">
              <a:extLst>
                <a:ext uri="{FF2B5EF4-FFF2-40B4-BE49-F238E27FC236}">
                  <a16:creationId xmlns:a16="http://schemas.microsoft.com/office/drawing/2014/main" id="{8F5A1002-1A51-43F4-B9E2-52CCB7629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4221163"/>
              <a:ext cx="1584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собака</a:t>
              </a:r>
            </a:p>
          </p:txBody>
        </p:sp>
        <p:sp>
          <p:nvSpPr>
            <p:cNvPr id="7184" name="TextBox 22">
              <a:extLst>
                <a:ext uri="{FF2B5EF4-FFF2-40B4-BE49-F238E27FC236}">
                  <a16:creationId xmlns:a16="http://schemas.microsoft.com/office/drawing/2014/main" id="{95EC66E1-D0BE-4F81-8AEB-D6A7BDE7B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4724400"/>
              <a:ext cx="15843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стол</a:t>
              </a:r>
            </a:p>
          </p:txBody>
        </p:sp>
        <p:sp>
          <p:nvSpPr>
            <p:cNvPr id="7185" name="TextBox 23">
              <a:extLst>
                <a:ext uri="{FF2B5EF4-FFF2-40B4-BE49-F238E27FC236}">
                  <a16:creationId xmlns:a16="http://schemas.microsoft.com/office/drawing/2014/main" id="{C44FF9BC-D618-4F61-84AD-11E34538C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5229225"/>
              <a:ext cx="15843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дверь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2">
            <a:extLst>
              <a:ext uri="{FF2B5EF4-FFF2-40B4-BE49-F238E27FC236}">
                <a16:creationId xmlns:a16="http://schemas.microsoft.com/office/drawing/2014/main" id="{87616101-D56B-4686-B6D6-B730E971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33375"/>
            <a:ext cx="8229600" cy="1143000"/>
          </a:xfrm>
        </p:spPr>
        <p:txBody>
          <a:bodyPr/>
          <a:lstStyle/>
          <a:p>
            <a:r>
              <a:rPr lang="ru-RU" altLang="ru-RU"/>
              <a:t>Операции определенные над словарем</a:t>
            </a:r>
          </a:p>
        </p:txBody>
      </p:sp>
      <p:sp>
        <p:nvSpPr>
          <p:cNvPr id="8195" name="Содержимое 2">
            <a:extLst>
              <a:ext uri="{FF2B5EF4-FFF2-40B4-BE49-F238E27FC236}">
                <a16:creationId xmlns:a16="http://schemas.microsoft.com/office/drawing/2014/main" id="{091FB832-BCEF-4921-BDB7-43B202EDE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492375"/>
            <a:ext cx="8229600" cy="211772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altLang="ru-RU"/>
              <a:t>Добавление пары ключ значение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ru-RU"/>
              <a:t>Удаление пары ключ значение по ключу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ru-RU"/>
              <a:t>Получение значения по ключу</a:t>
            </a:r>
          </a:p>
          <a:p>
            <a:endParaRPr lang="ru-RU" altLang="ru-RU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>
            <a:extLst>
              <a:ext uri="{FF2B5EF4-FFF2-40B4-BE49-F238E27FC236}">
                <a16:creationId xmlns:a16="http://schemas.microsoft.com/office/drawing/2014/main" id="{3969664D-C00A-40B8-8330-78D6921A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Очередь</a:t>
            </a:r>
          </a:p>
        </p:txBody>
      </p:sp>
      <p:sp>
        <p:nvSpPr>
          <p:cNvPr id="9219" name="Содержимое 2">
            <a:extLst>
              <a:ext uri="{FF2B5EF4-FFF2-40B4-BE49-F238E27FC236}">
                <a16:creationId xmlns:a16="http://schemas.microsoft.com/office/drawing/2014/main" id="{3D99F738-F267-4B13-9EBC-B1E5BE47D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936625"/>
          </a:xfrm>
        </p:spPr>
        <p:txBody>
          <a:bodyPr/>
          <a:lstStyle/>
          <a:p>
            <a:r>
              <a:rPr lang="ru-RU" altLang="ru-RU" sz="2400"/>
              <a:t>Очередь – набор данных, реализующий принцип хранения «FIFO» («первым пришёл – первым вышел»). </a:t>
            </a:r>
          </a:p>
        </p:txBody>
      </p:sp>
      <p:grpSp>
        <p:nvGrpSpPr>
          <p:cNvPr id="9220" name="Группа 3">
            <a:extLst>
              <a:ext uri="{FF2B5EF4-FFF2-40B4-BE49-F238E27FC236}">
                <a16:creationId xmlns:a16="http://schemas.microsoft.com/office/drawing/2014/main" id="{B3A2587E-0DA0-4B55-9117-1B4507090FDB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852738"/>
            <a:ext cx="3024188" cy="936625"/>
            <a:chOff x="899592" y="4797152"/>
            <a:chExt cx="6912768" cy="792088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7807D317-A608-413B-A08E-554C784285F5}"/>
                </a:ext>
              </a:extLst>
            </p:cNvPr>
            <p:cNvSpPr/>
            <p:nvPr/>
          </p:nvSpPr>
          <p:spPr>
            <a:xfrm>
              <a:off x="899592" y="4797152"/>
              <a:ext cx="69127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0DF9BBBA-B80E-4911-9F48-FA28539E06C4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4357791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6D59C4DD-34D7-4704-A8BB-8A061134D55C}"/>
                </a:ext>
              </a:extLst>
            </p:cNvPr>
            <p:cNvCxnSpPr/>
            <p:nvPr/>
          </p:nvCxnSpPr>
          <p:spPr>
            <a:xfrm>
              <a:off x="2626877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D6F0255-C833-40C7-832F-7BF11D3DAA7F}"/>
                </a:ext>
              </a:extLst>
            </p:cNvPr>
            <p:cNvCxnSpPr/>
            <p:nvPr/>
          </p:nvCxnSpPr>
          <p:spPr>
            <a:xfrm>
              <a:off x="6157650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EEBD1F34-4F8E-4D21-B761-04041145C459}"/>
                </a:ext>
              </a:extLst>
            </p:cNvPr>
            <p:cNvCxnSpPr/>
            <p:nvPr/>
          </p:nvCxnSpPr>
          <p:spPr>
            <a:xfrm>
              <a:off x="7021293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815698E-F7F2-4C47-8F8C-C29598F9B2F2}"/>
                </a:ext>
              </a:extLst>
            </p:cNvPr>
            <p:cNvCxnSpPr/>
            <p:nvPr/>
          </p:nvCxnSpPr>
          <p:spPr>
            <a:xfrm>
              <a:off x="5362953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3A7C4E26-581D-4C9F-8151-0F351DBE0DB4}"/>
                </a:ext>
              </a:extLst>
            </p:cNvPr>
            <p:cNvCxnSpPr/>
            <p:nvPr/>
          </p:nvCxnSpPr>
          <p:spPr>
            <a:xfrm>
              <a:off x="3563094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7069DB0A-D058-4CC7-83FB-61BA30ACC3EC}"/>
                </a:ext>
              </a:extLst>
            </p:cNvPr>
            <p:cNvCxnSpPr/>
            <p:nvPr/>
          </p:nvCxnSpPr>
          <p:spPr>
            <a:xfrm>
              <a:off x="1763234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Стрелка вправо 13">
            <a:extLst>
              <a:ext uri="{FF2B5EF4-FFF2-40B4-BE49-F238E27FC236}">
                <a16:creationId xmlns:a16="http://schemas.microsoft.com/office/drawing/2014/main" id="{015AFE67-E131-45EE-AE0A-080510FF9C4A}"/>
              </a:ext>
            </a:extLst>
          </p:cNvPr>
          <p:cNvSpPr/>
          <p:nvPr/>
        </p:nvSpPr>
        <p:spPr>
          <a:xfrm rot="10800000">
            <a:off x="5940425" y="3141663"/>
            <a:ext cx="97790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Стрелка вправо 14">
            <a:extLst>
              <a:ext uri="{FF2B5EF4-FFF2-40B4-BE49-F238E27FC236}">
                <a16:creationId xmlns:a16="http://schemas.microsoft.com/office/drawing/2014/main" id="{8E762D57-BC98-49CB-BD29-5B7F68E763CB}"/>
              </a:ext>
            </a:extLst>
          </p:cNvPr>
          <p:cNvSpPr/>
          <p:nvPr/>
        </p:nvSpPr>
        <p:spPr>
          <a:xfrm rot="10800000">
            <a:off x="1692275" y="3068638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223" name="TextBox 15">
            <a:extLst>
              <a:ext uri="{FF2B5EF4-FFF2-40B4-BE49-F238E27FC236}">
                <a16:creationId xmlns:a16="http://schemas.microsoft.com/office/drawing/2014/main" id="{A2BE1B04-52DD-4834-B101-1094B91D7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9725"/>
            <a:ext cx="7848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Операции определенные над очередью: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ru-RU" altLang="ru-RU" sz="2400"/>
              <a:t>Помещение элемента в очередь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ru-RU" altLang="ru-RU" sz="2400"/>
              <a:t>Извлечение элемента из очереди</a:t>
            </a:r>
          </a:p>
          <a:p>
            <a:pPr eaLnBrk="1" hangingPunct="1"/>
            <a:endParaRPr lang="ru-RU" altLang="ru-RU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>
            <a:extLst>
              <a:ext uri="{FF2B5EF4-FFF2-40B4-BE49-F238E27FC236}">
                <a16:creationId xmlns:a16="http://schemas.microsoft.com/office/drawing/2014/main" id="{9817F042-6003-4B50-BB9A-AAC5C3E1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Стек</a:t>
            </a:r>
          </a:p>
        </p:txBody>
      </p:sp>
      <p:sp>
        <p:nvSpPr>
          <p:cNvPr id="10243" name="Содержимое 2">
            <a:extLst>
              <a:ext uri="{FF2B5EF4-FFF2-40B4-BE49-F238E27FC236}">
                <a16:creationId xmlns:a16="http://schemas.microsoft.com/office/drawing/2014/main" id="{779FA19C-24CB-4D1B-B6A2-9C275DA1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491288" cy="4205288"/>
          </a:xfrm>
        </p:spPr>
        <p:txBody>
          <a:bodyPr/>
          <a:lstStyle/>
          <a:p>
            <a:pPr eaLnBrk="1" hangingPunct="1"/>
            <a:r>
              <a:rPr lang="ru-RU" altLang="ru-RU" sz="2400"/>
              <a:t>Стек – набор данных, реализующий принцип хранения «LIFO» («последним пришёл – первым вышел»). В стеке постоянно доступен только один элемент — тот, который был добавлен последним.</a:t>
            </a:r>
          </a:p>
          <a:p>
            <a:r>
              <a:rPr lang="ru-RU" altLang="ru-RU" sz="2400"/>
              <a:t>Операции определенные над стеком</a:t>
            </a:r>
          </a:p>
          <a:p>
            <a:pPr lvl="1"/>
            <a:r>
              <a:rPr lang="ru-RU" altLang="ru-RU" sz="2400"/>
              <a:t>Помещение элемента в стек.</a:t>
            </a:r>
          </a:p>
          <a:p>
            <a:pPr lvl="1"/>
            <a:r>
              <a:rPr lang="ru-RU" altLang="ru-RU" sz="2400"/>
              <a:t>Удаление элемента из стека.</a:t>
            </a:r>
          </a:p>
          <a:p>
            <a:pPr eaLnBrk="1" hangingPunct="1"/>
            <a:endParaRPr lang="ru-RU" altLang="ru-RU" sz="2400"/>
          </a:p>
        </p:txBody>
      </p:sp>
      <p:grpSp>
        <p:nvGrpSpPr>
          <p:cNvPr id="10244" name="Группа 3">
            <a:extLst>
              <a:ext uri="{FF2B5EF4-FFF2-40B4-BE49-F238E27FC236}">
                <a16:creationId xmlns:a16="http://schemas.microsoft.com/office/drawing/2014/main" id="{5EC9486B-6484-4DDD-9B35-DE6CE1682C3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336507" y="3464719"/>
            <a:ext cx="3024187" cy="936625"/>
            <a:chOff x="899592" y="4797152"/>
            <a:chExt cx="6912768" cy="792088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69806049-A97F-4F7A-A361-8E3D12CBFB16}"/>
                </a:ext>
              </a:extLst>
            </p:cNvPr>
            <p:cNvSpPr/>
            <p:nvPr/>
          </p:nvSpPr>
          <p:spPr>
            <a:xfrm>
              <a:off x="899592" y="4797152"/>
              <a:ext cx="69127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24AC1739-3212-4491-8DAD-C171993B2449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4357789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1E7817A6-4105-4449-BBB7-C9C909490C52}"/>
                </a:ext>
              </a:extLst>
            </p:cNvPr>
            <p:cNvCxnSpPr/>
            <p:nvPr/>
          </p:nvCxnSpPr>
          <p:spPr>
            <a:xfrm>
              <a:off x="2626876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654C87A4-246A-4519-B221-95007EC169DD}"/>
                </a:ext>
              </a:extLst>
            </p:cNvPr>
            <p:cNvCxnSpPr/>
            <p:nvPr/>
          </p:nvCxnSpPr>
          <p:spPr>
            <a:xfrm>
              <a:off x="6157649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1A432CA1-DC9E-498B-8BDE-4793A73AE52E}"/>
                </a:ext>
              </a:extLst>
            </p:cNvPr>
            <p:cNvCxnSpPr/>
            <p:nvPr/>
          </p:nvCxnSpPr>
          <p:spPr>
            <a:xfrm>
              <a:off x="7021291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BDE3D1C5-0B73-4D68-A140-F0B7FA9DA08E}"/>
                </a:ext>
              </a:extLst>
            </p:cNvPr>
            <p:cNvCxnSpPr/>
            <p:nvPr/>
          </p:nvCxnSpPr>
          <p:spPr>
            <a:xfrm>
              <a:off x="5362954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C3B9516C-31A5-4FD5-A29F-B424B46B0847}"/>
                </a:ext>
              </a:extLst>
            </p:cNvPr>
            <p:cNvCxnSpPr/>
            <p:nvPr/>
          </p:nvCxnSpPr>
          <p:spPr>
            <a:xfrm>
              <a:off x="3563094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EC8FD30-EFAD-40EB-B4D4-63A1B9DAC8D6}"/>
                </a:ext>
              </a:extLst>
            </p:cNvPr>
            <p:cNvCxnSpPr/>
            <p:nvPr/>
          </p:nvCxnSpPr>
          <p:spPr>
            <a:xfrm>
              <a:off x="1763233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Стрелка вниз 12">
            <a:extLst>
              <a:ext uri="{FF2B5EF4-FFF2-40B4-BE49-F238E27FC236}">
                <a16:creationId xmlns:a16="http://schemas.microsoft.com/office/drawing/2014/main" id="{1C528F23-3F6C-4E5A-BA85-D9E9BAA855B5}"/>
              </a:ext>
            </a:extLst>
          </p:cNvPr>
          <p:cNvSpPr/>
          <p:nvPr/>
        </p:nvSpPr>
        <p:spPr>
          <a:xfrm>
            <a:off x="7812088" y="1628775"/>
            <a:ext cx="431800" cy="720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DBC46A15-3054-4DCA-B4AD-7A33876EDE77}"/>
              </a:ext>
            </a:extLst>
          </p:cNvPr>
          <p:cNvSpPr/>
          <p:nvPr/>
        </p:nvSpPr>
        <p:spPr>
          <a:xfrm rot="10800000">
            <a:off x="7308850" y="1557338"/>
            <a:ext cx="431800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3651</Words>
  <Application>Microsoft Office PowerPoint</Application>
  <PresentationFormat>Экран (4:3)</PresentationFormat>
  <Paragraphs>415</Paragraphs>
  <Slides>53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Оформление по умолчанию</vt:lpstr>
      <vt:lpstr>Коллекции</vt:lpstr>
      <vt:lpstr>Коллекции</vt:lpstr>
      <vt:lpstr>Абстрактные типы данных и структуры данных</vt:lpstr>
      <vt:lpstr>Основные абстрактные типы данных</vt:lpstr>
      <vt:lpstr>Множество</vt:lpstr>
      <vt:lpstr>Словарь</vt:lpstr>
      <vt:lpstr>Операции определенные над словарем</vt:lpstr>
      <vt:lpstr>Очередь</vt:lpstr>
      <vt:lpstr>Стек</vt:lpstr>
      <vt:lpstr>Список</vt:lpstr>
      <vt:lpstr>Операции над списками:</vt:lpstr>
      <vt:lpstr>Физическое представление данных</vt:lpstr>
      <vt:lpstr>Основные структуры данных</vt:lpstr>
      <vt:lpstr>Массив</vt:lpstr>
      <vt:lpstr>Массивы в С#</vt:lpstr>
      <vt:lpstr>Связный список</vt:lpstr>
      <vt:lpstr>Бинарное дерево </vt:lpstr>
      <vt:lpstr>Хеш-таблица</vt:lpstr>
      <vt:lpstr>Коллекции</vt:lpstr>
      <vt:lpstr>Коллекции</vt:lpstr>
      <vt:lpstr>Пространство имен System.Collections</vt:lpstr>
      <vt:lpstr>Интерфейсы</vt:lpstr>
      <vt:lpstr>Интерфейс IEnumerator (нумератор) </vt:lpstr>
      <vt:lpstr>Интерфейс ICollection</vt:lpstr>
      <vt:lpstr>Интерфейс IList</vt:lpstr>
      <vt:lpstr>Интерфейс IList</vt:lpstr>
      <vt:lpstr>Интерфейс IList</vt:lpstr>
      <vt:lpstr>Интерфейс IDictionary</vt:lpstr>
      <vt:lpstr>Интерфейс IDictionary</vt:lpstr>
      <vt:lpstr>Интерфейс IDictionary</vt:lpstr>
      <vt:lpstr>Коллекции</vt:lpstr>
      <vt:lpstr>Презентация PowerPoint</vt:lpstr>
      <vt:lpstr>Класс ArrayList </vt:lpstr>
      <vt:lpstr>Класс ArrayList </vt:lpstr>
      <vt:lpstr>Класс ArrayList </vt:lpstr>
      <vt:lpstr>Класс ArrayList </vt:lpstr>
      <vt:lpstr>Hashtable  </vt:lpstr>
      <vt:lpstr>Основные элементы класса Hashtable</vt:lpstr>
      <vt:lpstr>Hashtable (детали)</vt:lpstr>
      <vt:lpstr>Разрешение коллизий в коллекции Hashtable</vt:lpstr>
      <vt:lpstr>Hashtable (детали)</vt:lpstr>
      <vt:lpstr>Hashtable (детали)</vt:lpstr>
      <vt:lpstr>SortedList</vt:lpstr>
      <vt:lpstr>Основные элементы SortedList</vt:lpstr>
      <vt:lpstr>Основные элементы SortedList</vt:lpstr>
      <vt:lpstr>Stack</vt:lpstr>
      <vt:lpstr>Основные элементы Stack</vt:lpstr>
      <vt:lpstr>Queue</vt:lpstr>
      <vt:lpstr>Основные элементы Queue</vt:lpstr>
      <vt:lpstr>Доступ к коллекциям  с помощью нумератора</vt:lpstr>
      <vt:lpstr>Презентация PowerPoint</vt:lpstr>
      <vt:lpstr>Пример</vt:lpstr>
      <vt:lpstr>Презентация PowerPoint</vt:lpstr>
    </vt:vector>
  </TitlesOfParts>
  <Company>PSTU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абстракций данных</dc:title>
  <dc:creator>Дмитрий</dc:creator>
  <cp:lastModifiedBy>VikentyevaOL</cp:lastModifiedBy>
  <cp:revision>53</cp:revision>
  <dcterms:created xsi:type="dcterms:W3CDTF">2009-03-11T13:02:02Z</dcterms:created>
  <dcterms:modified xsi:type="dcterms:W3CDTF">2018-09-21T04:54:22Z</dcterms:modified>
</cp:coreProperties>
</file>