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319" r:id="rId2"/>
    <p:sldId id="320" r:id="rId3"/>
    <p:sldId id="318" r:id="rId4"/>
    <p:sldId id="258" r:id="rId5"/>
    <p:sldId id="259" r:id="rId6"/>
    <p:sldId id="256" r:id="rId7"/>
    <p:sldId id="290" r:id="rId8"/>
    <p:sldId id="321" r:id="rId9"/>
    <p:sldId id="322" r:id="rId10"/>
    <p:sldId id="328" r:id="rId11"/>
    <p:sldId id="329" r:id="rId12"/>
    <p:sldId id="331" r:id="rId13"/>
    <p:sldId id="326" r:id="rId14"/>
    <p:sldId id="323" r:id="rId15"/>
    <p:sldId id="291" r:id="rId16"/>
    <p:sldId id="292" r:id="rId17"/>
    <p:sldId id="294" r:id="rId18"/>
    <p:sldId id="295" r:id="rId19"/>
    <p:sldId id="296" r:id="rId20"/>
    <p:sldId id="297" r:id="rId21"/>
    <p:sldId id="298" r:id="rId22"/>
    <p:sldId id="299" r:id="rId23"/>
    <p:sldId id="324" r:id="rId24"/>
    <p:sldId id="314" r:id="rId25"/>
    <p:sldId id="325" r:id="rId26"/>
    <p:sldId id="315" r:id="rId27"/>
    <p:sldId id="300" r:id="rId28"/>
    <p:sldId id="261" r:id="rId29"/>
    <p:sldId id="262" r:id="rId30"/>
    <p:sldId id="263" r:id="rId31"/>
    <p:sldId id="301" r:id="rId32"/>
    <p:sldId id="302" r:id="rId33"/>
    <p:sldId id="303" r:id="rId34"/>
    <p:sldId id="277" r:id="rId35"/>
    <p:sldId id="278" r:id="rId36"/>
    <p:sldId id="332" r:id="rId37"/>
    <p:sldId id="279" r:id="rId38"/>
    <p:sldId id="281" r:id="rId39"/>
    <p:sldId id="283" r:id="rId40"/>
    <p:sldId id="288" r:id="rId41"/>
    <p:sldId id="304" r:id="rId42"/>
    <p:sldId id="306" r:id="rId43"/>
    <p:sldId id="309" r:id="rId44"/>
    <p:sldId id="333" r:id="rId45"/>
    <p:sldId id="334" r:id="rId46"/>
    <p:sldId id="335" r:id="rId47"/>
    <p:sldId id="336" r:id="rId48"/>
    <p:sldId id="337" r:id="rId49"/>
    <p:sldId id="338" r:id="rId50"/>
    <p:sldId id="339" r:id="rId5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>
        <p:scale>
          <a:sx n="75" d="100"/>
          <a:sy n="75" d="100"/>
        </p:scale>
        <p:origin x="-12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1ADE4EE2-1F9C-4165-AF4D-E483F25673BF}"/>
    <pc:docChg chg="modSld">
      <pc:chgData name="Guest User" userId="" providerId="Windows Live" clId="Web-{1ADE4EE2-1F9C-4165-AF4D-E483F25673BF}" dt="2018-09-15T09:30:39.516" v="9" actId="1076"/>
      <pc:docMkLst>
        <pc:docMk/>
      </pc:docMkLst>
      <pc:sldChg chg="addSp modSp">
        <pc:chgData name="Guest User" userId="" providerId="Windows Live" clId="Web-{1ADE4EE2-1F9C-4165-AF4D-E483F25673BF}" dt="2018-09-15T09:30:39.516" v="9" actId="1076"/>
        <pc:sldMkLst>
          <pc:docMk/>
          <pc:sldMk cId="0" sldId="328"/>
        </pc:sldMkLst>
        <pc:spChg chg="add mod">
          <ac:chgData name="Guest User" userId="" providerId="Windows Live" clId="Web-{1ADE4EE2-1F9C-4165-AF4D-E483F25673BF}" dt="2018-09-15T09:30:39.516" v="9" actId="1076"/>
          <ac:spMkLst>
            <pc:docMk/>
            <pc:sldMk cId="0" sldId="328"/>
            <ac:spMk id="2" creationId="{516BD05B-C7AF-43BE-AED6-0D398B57B881}"/>
          </ac:spMkLst>
        </pc:spChg>
        <pc:picChg chg="mod">
          <ac:chgData name="Guest User" userId="" providerId="Windows Live" clId="Web-{1ADE4EE2-1F9C-4165-AF4D-E483F25673BF}" dt="2018-09-15T09:28:13.840" v="0" actId="1076"/>
          <ac:picMkLst>
            <pc:docMk/>
            <pc:sldMk cId="0" sldId="328"/>
            <ac:picMk id="22530" creationId="{00000000-0000-0000-0000-000000000000}"/>
          </ac:picMkLst>
        </pc:picChg>
      </pc:sldChg>
    </pc:docChg>
  </pc:docChgLst>
  <pc:docChgLst>
    <pc:chgData name="Виконт -.-" userId="aaf297c90d86f161" providerId="Windows Live" clId="Web-{EF7172D7-330F-47C9-B4CC-DD0E192AB8D2}"/>
    <pc:docChg chg="modSld">
      <pc:chgData name="Виконт -.-" userId="aaf297c90d86f161" providerId="Windows Live" clId="Web-{EF7172D7-330F-47C9-B4CC-DD0E192AB8D2}" dt="2018-09-16T18:19:36.971" v="0" actId="1076"/>
      <pc:docMkLst>
        <pc:docMk/>
      </pc:docMkLst>
      <pc:sldChg chg="modSp">
        <pc:chgData name="Виконт -.-" userId="aaf297c90d86f161" providerId="Windows Live" clId="Web-{EF7172D7-330F-47C9-B4CC-DD0E192AB8D2}" dt="2018-09-16T18:19:36.971" v="0" actId="1076"/>
        <pc:sldMkLst>
          <pc:docMk/>
          <pc:sldMk cId="0" sldId="339"/>
        </pc:sldMkLst>
        <pc:spChg chg="mod">
          <ac:chgData name="Виконт -.-" userId="aaf297c90d86f161" providerId="Windows Live" clId="Web-{EF7172D7-330F-47C9-B4CC-DD0E192AB8D2}" dt="2018-09-16T18:19:36.971" v="0" actId="1076"/>
          <ac:spMkLst>
            <pc:docMk/>
            <pc:sldMk cId="0" sldId="339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3AF63-92D0-49E6-A62A-F7903D1B8152}" type="datetimeFigureOut">
              <a:rPr lang="ru-RU" smtClean="0"/>
              <a:pPr/>
              <a:t>16.09.2018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9A2CA-6BE3-4CBF-9D4C-F9D7889ED1A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03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ЭЭ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A2CA-6BE3-4CBF-9D4C-F9D7889ED1AF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98C8-A27E-4026-8DF6-143E9FD97935}" type="datetimeFigureOut">
              <a:rPr lang="ru-RU" smtClean="0"/>
              <a:pPr/>
              <a:t>16.09.2018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7355-1B97-4594-816B-F15BBA21C4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98C8-A27E-4026-8DF6-143E9FD97935}" type="datetimeFigureOut">
              <a:rPr lang="ru-RU" smtClean="0"/>
              <a:pPr/>
              <a:t>16.09.2018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7355-1B97-4594-816B-F15BBA21C4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98C8-A27E-4026-8DF6-143E9FD97935}" type="datetimeFigureOut">
              <a:rPr lang="ru-RU" smtClean="0"/>
              <a:pPr/>
              <a:t>16.09.2018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7355-1B97-4594-816B-F15BBA21C4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8588E-2455-4933-83CE-C5063F8603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98C8-A27E-4026-8DF6-143E9FD97935}" type="datetimeFigureOut">
              <a:rPr lang="ru-RU" smtClean="0"/>
              <a:pPr/>
              <a:t>16.09.2018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7355-1B97-4594-816B-F15BBA21C4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98C8-A27E-4026-8DF6-143E9FD97935}" type="datetimeFigureOut">
              <a:rPr lang="ru-RU" smtClean="0"/>
              <a:pPr/>
              <a:t>16.09.2018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7355-1B97-4594-816B-F15BBA21C4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98C8-A27E-4026-8DF6-143E9FD97935}" type="datetimeFigureOut">
              <a:rPr lang="ru-RU" smtClean="0"/>
              <a:pPr/>
              <a:t>16.09.2018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7355-1B97-4594-816B-F15BBA21C4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98C8-A27E-4026-8DF6-143E9FD97935}" type="datetimeFigureOut">
              <a:rPr lang="ru-RU" smtClean="0"/>
              <a:pPr/>
              <a:t>16.09.2018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7355-1B97-4594-816B-F15BBA21C4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98C8-A27E-4026-8DF6-143E9FD97935}" type="datetimeFigureOut">
              <a:rPr lang="ru-RU" smtClean="0"/>
              <a:pPr/>
              <a:t>16.09.2018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7355-1B97-4594-816B-F15BBA21C4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98C8-A27E-4026-8DF6-143E9FD97935}" type="datetimeFigureOut">
              <a:rPr lang="ru-RU" smtClean="0"/>
              <a:pPr/>
              <a:t>16.09.2018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7355-1B97-4594-816B-F15BBA21C4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98C8-A27E-4026-8DF6-143E9FD97935}" type="datetimeFigureOut">
              <a:rPr lang="ru-RU" smtClean="0"/>
              <a:pPr/>
              <a:t>16.09.2018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7355-1B97-4594-816B-F15BBA21C4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98C8-A27E-4026-8DF6-143E9FD97935}" type="datetimeFigureOut">
              <a:rPr lang="ru-RU" smtClean="0"/>
              <a:pPr/>
              <a:t>16.09.2018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7355-1B97-4594-816B-F15BBA21C4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398C8-A27E-4026-8DF6-143E9FD97935}" type="datetimeFigureOut">
              <a:rPr lang="ru-RU" smtClean="0"/>
              <a:pPr/>
              <a:t>16.09.2018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E7355-1B97-4594-816B-F15BBA21C4F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oleovic@rambler.ru" TargetMode="External"/><Relationship Id="rId2" Type="http://schemas.openxmlformats.org/officeDocument/2006/relationships/hyperlink" Target="mailto:ovikenteva@hse.r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VikentyevaOL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Программирование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для направлений Бизнес-Информатика и Программная Инженерия НИУ ВШЭ Пермь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символов</a:t>
            </a: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539552" y="1340768"/>
            <a:ext cx="741682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Согласно ГОСТ размеры связаны с двумя величинами: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и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где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– величина, кратная 5, а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вычисляется по формуле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1,5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допускается 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2</a:t>
            </a:r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641" y="2377998"/>
            <a:ext cx="2222410" cy="1045840"/>
          </a:xfrm>
          <a:prstGeom prst="rect">
            <a:avLst/>
          </a:prstGeom>
          <a:noFill/>
        </p:spPr>
      </p:pic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699792" y="2564904"/>
            <a:ext cx="6048672" cy="80021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ru-RU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Данные. </a:t>
            </a:r>
            <a:r>
              <a:rPr lang="ru-RU" dirty="0">
                <a:latin typeface="Arial" pitchFamily="34" charset="0"/>
                <a:ea typeface="Times New Roman" pitchFamily="18" charset="0"/>
                <a:cs typeface="Arial" pitchFamily="34" charset="0"/>
              </a:rPr>
              <a:t>Символ отображает данные, носитель данных не определен.</a:t>
            </a:r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861048"/>
            <a:ext cx="1656184" cy="1160633"/>
          </a:xfrm>
          <a:prstGeom prst="rect">
            <a:avLst/>
          </a:prstGeom>
          <a:noFill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5157192"/>
            <a:ext cx="1873773" cy="1368152"/>
          </a:xfrm>
          <a:prstGeom prst="rect">
            <a:avLst/>
          </a:prstGeom>
          <a:noFill/>
        </p:spPr>
      </p:pic>
      <p:sp>
        <p:nvSpPr>
          <p:cNvPr id="22536" name="Rectangle 8"/>
          <p:cNvSpPr>
            <a:spLocks noChangeArrowheads="1"/>
          </p:cNvSpPr>
          <p:nvPr/>
        </p:nvSpPr>
        <p:spPr bwMode="auto">
          <a:xfrm rot="10800000" flipV="1">
            <a:off x="2519264" y="3506525"/>
            <a:ext cx="6373216" cy="163121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 algn="just" fontAlgn="base">
              <a:spcBef>
                <a:spcPct val="0"/>
              </a:spcBef>
              <a:spcAft>
                <a:spcPct val="0"/>
              </a:spcAft>
            </a:pP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ru-RU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Процесс. </a:t>
            </a:r>
            <a:r>
              <a:rPr lang="ru-RU" dirty="0">
                <a:latin typeface="Arial" pitchFamily="34" charset="0"/>
                <a:ea typeface="Times New Roman" pitchFamily="18" charset="0"/>
                <a:cs typeface="Arial" pitchFamily="34" charset="0"/>
              </a:rPr>
              <a:t>Символ отображает функцию обработки данных любого вида (выполнение определенной операции или группы операций, приводящее к изменению значения, формы или размещения информации).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5776" y="5229200"/>
            <a:ext cx="633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ru-RU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Предопределенный процесс</a:t>
            </a:r>
            <a:r>
              <a:rPr lang="ru-RU" dirty="0">
                <a:latin typeface="Arial" pitchFamily="34" charset="0"/>
                <a:ea typeface="Times New Roman" pitchFamily="18" charset="0"/>
                <a:cs typeface="Arial" pitchFamily="34" charset="0"/>
              </a:rPr>
              <a:t>. Символ отображает предопределенный процесс, состоящий из одной или нескольких операций или шагов программы, которые определены в другом месте (в подпрограмме, модуле).</a:t>
            </a:r>
            <a:endParaRPr lang="ru-RU" dirty="0"/>
          </a:p>
        </p:txBody>
      </p:sp>
      <p:sp>
        <p:nvSpPr>
          <p:cNvPr id="2" name="Блок-схема: данные 1">
            <a:extLst>
              <a:ext uri="{FF2B5EF4-FFF2-40B4-BE49-F238E27FC236}">
                <a16:creationId xmlns:a16="http://schemas.microsoft.com/office/drawing/2014/main" id="{516BD05B-C7AF-43BE-AED6-0D398B57B881}"/>
              </a:ext>
            </a:extLst>
          </p:cNvPr>
          <p:cNvSpPr/>
          <p:nvPr/>
        </p:nvSpPr>
        <p:spPr>
          <a:xfrm>
            <a:off x="3812876" y="1893412"/>
            <a:ext cx="1503871" cy="555139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символов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40768"/>
            <a:ext cx="2016224" cy="1478564"/>
          </a:xfrm>
          <a:prstGeom prst="rect">
            <a:avLst/>
          </a:prstGeom>
          <a:noFill/>
        </p:spPr>
      </p:pic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212976"/>
            <a:ext cx="1944216" cy="1465877"/>
          </a:xfrm>
          <a:prstGeom prst="rect">
            <a:avLst/>
          </a:prstGeom>
          <a:noFill/>
        </p:spPr>
      </p:pic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627784" y="3058508"/>
            <a:ext cx="6336704" cy="24622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ru-RU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Решение. </a:t>
            </a:r>
            <a:r>
              <a:rPr lang="ru-RU" dirty="0">
                <a:latin typeface="Arial" pitchFamily="34" charset="0"/>
                <a:ea typeface="Times New Roman" pitchFamily="18" charset="0"/>
                <a:cs typeface="Arial" pitchFamily="34" charset="0"/>
              </a:rPr>
              <a:t>Символ отображает решение или функцию переключательного типа, имеющую один вход и ряд альтернативных выходов, один и только один из которых может быть активизирован после вычисления условий, определенных внутри этого символа. Соответствующие результаты вычисления могут быть записаны по соседству с линиями, отображающими эти пути.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1800" y="1484784"/>
            <a:ext cx="5832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ru-RU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Подготовка. </a:t>
            </a:r>
            <a:r>
              <a:rPr lang="ru-RU" dirty="0">
                <a:latin typeface="Arial" pitchFamily="34" charset="0"/>
                <a:ea typeface="Times New Roman" pitchFamily="18" charset="0"/>
                <a:cs typeface="Arial" pitchFamily="34" charset="0"/>
              </a:rPr>
              <a:t>Символ отображает модификацию команды или группы команд с целью воздействия на некоторую последующую функцию.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символов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79512" y="1340768"/>
            <a:ext cx="871296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Линия. </a:t>
            </a:r>
            <a:r>
              <a:rPr lang="ru-RU" dirty="0">
                <a:latin typeface="Arial" pitchFamily="34" charset="0"/>
                <a:ea typeface="Times New Roman" pitchFamily="18" charset="0"/>
                <a:cs typeface="Arial" pitchFamily="34" charset="0"/>
              </a:rPr>
              <a:t>Символ отображает поток данных или управления. При необходимости или для повышения удобочитаемости могут быть добавлены стрелки-указатели.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420888"/>
            <a:ext cx="1812201" cy="1224136"/>
          </a:xfrm>
          <a:prstGeom prst="rect">
            <a:avLst/>
          </a:prstGeom>
          <a:noFill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933056"/>
            <a:ext cx="2442733" cy="1008112"/>
          </a:xfrm>
          <a:prstGeom prst="rect">
            <a:avLst/>
          </a:prstGeom>
          <a:noFill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5373216"/>
            <a:ext cx="1914123" cy="936104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411760" y="2204864"/>
            <a:ext cx="64087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Соединитель. </a:t>
            </a:r>
            <a:r>
              <a:rPr lang="ru-RU" dirty="0">
                <a:latin typeface="Arial" pitchFamily="34" charset="0"/>
                <a:ea typeface="Times New Roman" pitchFamily="18" charset="0"/>
                <a:cs typeface="Arial" pitchFamily="34" charset="0"/>
              </a:rPr>
              <a:t>Символ отображает выход в часть схемы и вход из другой части этой схемы и используется для обрыва линии и продолжения ее в другом месте. Соответствующие символы-соединители должны содержать одно и то же уникальное обозначение.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55776" y="3861048"/>
            <a:ext cx="640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Терминатор. </a:t>
            </a:r>
            <a:r>
              <a:rPr lang="ru-RU" dirty="0">
                <a:latin typeface="Arial" pitchFamily="34" charset="0"/>
                <a:ea typeface="Times New Roman" pitchFamily="18" charset="0"/>
                <a:cs typeface="Arial" pitchFamily="34" charset="0"/>
              </a:rPr>
              <a:t>Символ отображает выход во внешнюю среду и вход из внешней среды (начало или конец схемы программы, внешнее использование и источник или пункт назначения данных).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555776" y="5157192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Комментарий.</a:t>
            </a:r>
            <a:r>
              <a:rPr lang="ru-RU" dirty="0">
                <a:latin typeface="Arial" pitchFamily="34" charset="0"/>
                <a:ea typeface="Times New Roman" pitchFamily="18" charset="0"/>
                <a:cs typeface="Arial" pitchFamily="34" charset="0"/>
              </a:rPr>
              <a:t> Символ используют для добавления описательных комментариев или пояснительных записей в целях объяснения или примечаний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30"/>
          <p:cNvSpPr>
            <a:spLocks noChangeShapeType="1"/>
          </p:cNvSpPr>
          <p:nvPr/>
        </p:nvSpPr>
        <p:spPr bwMode="auto">
          <a:xfrm>
            <a:off x="8027988" y="4724400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3" name="Line 23"/>
          <p:cNvSpPr>
            <a:spLocks noChangeShapeType="1"/>
          </p:cNvSpPr>
          <p:nvPr/>
        </p:nvSpPr>
        <p:spPr bwMode="auto">
          <a:xfrm>
            <a:off x="3851275" y="479742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4" name="Line 24"/>
          <p:cNvSpPr>
            <a:spLocks noChangeShapeType="1"/>
          </p:cNvSpPr>
          <p:nvPr/>
        </p:nvSpPr>
        <p:spPr bwMode="auto">
          <a:xfrm>
            <a:off x="5508625" y="479742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5" name="Line 22"/>
          <p:cNvSpPr>
            <a:spLocks noChangeShapeType="1"/>
          </p:cNvSpPr>
          <p:nvPr/>
        </p:nvSpPr>
        <p:spPr bwMode="auto">
          <a:xfrm>
            <a:off x="3851275" y="47974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sz="3600" b="1"/>
              <a:t>Основные алгоритмические структуры</a:t>
            </a:r>
            <a:br>
              <a:rPr lang="ru-RU" sz="4000" b="1"/>
            </a:br>
            <a:endParaRPr lang="ru-RU" sz="4000" b="1"/>
          </a:p>
        </p:txBody>
      </p:sp>
      <p:sp>
        <p:nvSpPr>
          <p:cNvPr id="153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1052736"/>
            <a:ext cx="8229600" cy="2185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Любой алгоритм может быть построен из трех базовых структур</a:t>
            </a:r>
            <a:r>
              <a:rPr lang="en-US" sz="280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400" dirty="0"/>
              <a:t>следование (последовательность), 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ru-RU" sz="2400" dirty="0"/>
              <a:t>ветвление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ru-RU" sz="2400" dirty="0"/>
              <a:t>цикл.</a:t>
            </a:r>
          </a:p>
        </p:txBody>
      </p:sp>
      <p:graphicFrame>
        <p:nvGraphicFramePr>
          <p:cNvPr id="21518" name="Group 14"/>
          <p:cNvGraphicFramePr>
            <a:graphicFrameLocks noGrp="1"/>
          </p:cNvGraphicFramePr>
          <p:nvPr>
            <p:ph sz="half" idx="2"/>
          </p:nvPr>
        </p:nvGraphicFramePr>
        <p:xfrm>
          <a:off x="457200" y="3938588"/>
          <a:ext cx="8229600" cy="2187575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87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378" name="Line 15"/>
          <p:cNvSpPr>
            <a:spLocks noChangeShapeType="1"/>
          </p:cNvSpPr>
          <p:nvPr/>
        </p:nvSpPr>
        <p:spPr bwMode="auto">
          <a:xfrm>
            <a:off x="1692275" y="4149725"/>
            <a:ext cx="0" cy="187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79" name="Rectangle 16"/>
          <p:cNvSpPr>
            <a:spLocks noChangeArrowheads="1"/>
          </p:cNvSpPr>
          <p:nvPr/>
        </p:nvSpPr>
        <p:spPr bwMode="auto">
          <a:xfrm>
            <a:off x="1042988" y="4292600"/>
            <a:ext cx="129698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80" name="Rectangle 17"/>
          <p:cNvSpPr>
            <a:spLocks noChangeArrowheads="1"/>
          </p:cNvSpPr>
          <p:nvPr/>
        </p:nvSpPr>
        <p:spPr bwMode="auto">
          <a:xfrm>
            <a:off x="1042988" y="4868863"/>
            <a:ext cx="129698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81" name="Rectangle 18"/>
          <p:cNvSpPr>
            <a:spLocks noChangeArrowheads="1"/>
          </p:cNvSpPr>
          <p:nvPr/>
        </p:nvSpPr>
        <p:spPr bwMode="auto">
          <a:xfrm>
            <a:off x="1042988" y="5445125"/>
            <a:ext cx="129698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82" name="AutoShape 19"/>
          <p:cNvSpPr>
            <a:spLocks noChangeArrowheads="1"/>
          </p:cNvSpPr>
          <p:nvPr/>
        </p:nvSpPr>
        <p:spPr bwMode="auto">
          <a:xfrm>
            <a:off x="4284663" y="4437063"/>
            <a:ext cx="863600" cy="6477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83" name="Rectangle 20"/>
          <p:cNvSpPr>
            <a:spLocks noChangeArrowheads="1"/>
          </p:cNvSpPr>
          <p:nvPr/>
        </p:nvSpPr>
        <p:spPr bwMode="auto">
          <a:xfrm>
            <a:off x="5076825" y="5084763"/>
            <a:ext cx="792163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84" name="Rectangle 21"/>
          <p:cNvSpPr>
            <a:spLocks noChangeArrowheads="1"/>
          </p:cNvSpPr>
          <p:nvPr/>
        </p:nvSpPr>
        <p:spPr bwMode="auto">
          <a:xfrm>
            <a:off x="3419475" y="5084763"/>
            <a:ext cx="792163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>
            <a:off x="3851275" y="558958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86" name="Line 26"/>
          <p:cNvSpPr>
            <a:spLocks noChangeShapeType="1"/>
          </p:cNvSpPr>
          <p:nvPr/>
        </p:nvSpPr>
        <p:spPr bwMode="auto">
          <a:xfrm>
            <a:off x="4643438" y="55895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87" name="AutoShape 27"/>
          <p:cNvSpPr>
            <a:spLocks noChangeArrowheads="1"/>
          </p:cNvSpPr>
          <p:nvPr/>
        </p:nvSpPr>
        <p:spPr bwMode="auto">
          <a:xfrm>
            <a:off x="6443663" y="4365625"/>
            <a:ext cx="1152525" cy="719138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7524750" y="5084763"/>
            <a:ext cx="93503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89" name="Line 29"/>
          <p:cNvSpPr>
            <a:spLocks noChangeShapeType="1"/>
          </p:cNvSpPr>
          <p:nvPr/>
        </p:nvSpPr>
        <p:spPr bwMode="auto">
          <a:xfrm>
            <a:off x="7596188" y="47244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90" name="Line 31"/>
          <p:cNvSpPr>
            <a:spLocks noChangeShapeType="1"/>
          </p:cNvSpPr>
          <p:nvPr/>
        </p:nvSpPr>
        <p:spPr bwMode="auto">
          <a:xfrm>
            <a:off x="8027988" y="587692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91" name="Line 32"/>
          <p:cNvSpPr>
            <a:spLocks noChangeShapeType="1"/>
          </p:cNvSpPr>
          <p:nvPr/>
        </p:nvSpPr>
        <p:spPr bwMode="auto">
          <a:xfrm flipV="1">
            <a:off x="8532813" y="4221163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92" name="Line 33"/>
          <p:cNvSpPr>
            <a:spLocks noChangeShapeType="1"/>
          </p:cNvSpPr>
          <p:nvPr/>
        </p:nvSpPr>
        <p:spPr bwMode="auto">
          <a:xfrm flipV="1">
            <a:off x="7019925" y="40052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93" name="Line 34"/>
          <p:cNvSpPr>
            <a:spLocks noChangeShapeType="1"/>
          </p:cNvSpPr>
          <p:nvPr/>
        </p:nvSpPr>
        <p:spPr bwMode="auto">
          <a:xfrm flipH="1">
            <a:off x="6156325" y="4724400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94" name="Line 35"/>
          <p:cNvSpPr>
            <a:spLocks noChangeShapeType="1"/>
          </p:cNvSpPr>
          <p:nvPr/>
        </p:nvSpPr>
        <p:spPr bwMode="auto">
          <a:xfrm>
            <a:off x="6156325" y="472440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95" name="Line 36"/>
          <p:cNvSpPr>
            <a:spLocks noChangeShapeType="1"/>
          </p:cNvSpPr>
          <p:nvPr/>
        </p:nvSpPr>
        <p:spPr bwMode="auto">
          <a:xfrm flipH="1">
            <a:off x="7019925" y="4221163"/>
            <a:ext cx="1512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96" name="Line 38"/>
          <p:cNvSpPr>
            <a:spLocks noChangeShapeType="1"/>
          </p:cNvSpPr>
          <p:nvPr/>
        </p:nvSpPr>
        <p:spPr bwMode="auto">
          <a:xfrm flipV="1">
            <a:off x="4716463" y="40767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Основные алгоритмические структуры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Линейным</a:t>
            </a:r>
            <a:r>
              <a:rPr lang="ru-RU" dirty="0"/>
              <a:t> называется алгоритм, в котором отдельные предписания выполняются последовательно в порядке записи независимо от значений исходных данных и промежуточных результатов. </a:t>
            </a:r>
            <a:endParaRPr lang="ru-RU" sz="2800" dirty="0"/>
          </a:p>
          <a:p>
            <a:r>
              <a:rPr lang="ru-RU" b="1" dirty="0">
                <a:solidFill>
                  <a:srgbClr val="FF0000"/>
                </a:solidFill>
              </a:rPr>
              <a:t>В</a:t>
            </a:r>
            <a:r>
              <a:rPr lang="ru-RU" b="1" dirty="0"/>
              <a:t> </a:t>
            </a:r>
            <a:r>
              <a:rPr lang="ru-RU" b="1" dirty="0">
                <a:solidFill>
                  <a:srgbClr val="FF0000"/>
                </a:solidFill>
              </a:rPr>
              <a:t>разветвляющихся</a:t>
            </a:r>
            <a:r>
              <a:rPr lang="ru-RU" dirty="0"/>
              <a:t> алгоритмах вычислительный процесс проходит по одной из возможных ветвей.</a:t>
            </a:r>
            <a:endParaRPr lang="ru-RU" sz="2800" dirty="0"/>
          </a:p>
          <a:p>
            <a:r>
              <a:rPr lang="ru-RU" b="1" dirty="0">
                <a:solidFill>
                  <a:srgbClr val="FF0000"/>
                </a:solidFill>
              </a:rPr>
              <a:t>Циклическими</a:t>
            </a:r>
            <a:r>
              <a:rPr lang="ru-RU" dirty="0"/>
              <a:t> называются алгоритмы, у которых выполнение некоторых операторов осуществляется многократно с одними и теми же или модифицированными (изменяющимися) данными. Циклы бывают:</a:t>
            </a:r>
            <a:endParaRPr lang="ru-RU" sz="2800" dirty="0"/>
          </a:p>
          <a:p>
            <a:pPr lvl="1"/>
            <a:r>
              <a:rPr lang="ru-RU" dirty="0"/>
              <a:t>итерационные,</a:t>
            </a:r>
            <a:endParaRPr lang="ru-RU" sz="2400" dirty="0"/>
          </a:p>
          <a:p>
            <a:pPr lvl="1"/>
            <a:r>
              <a:rPr lang="ru-RU" dirty="0"/>
              <a:t>арифметические.</a:t>
            </a:r>
            <a:endParaRPr lang="ru-RU" sz="24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Языки програмирования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800" b="1"/>
              <a:t>Ранние языки программирования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800"/>
              <a:t>Время появления: 1940-е г.г.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800"/>
              <a:t>Краткая характеристика: линейная последовательность элементарных инструкций «низкого уровня»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800"/>
              <a:t>Преимущества:</a:t>
            </a:r>
          </a:p>
          <a:p>
            <a:pPr lvl="1">
              <a:lnSpc>
                <a:spcPct val="80000"/>
              </a:lnSpc>
            </a:pPr>
            <a:r>
              <a:rPr lang="ru-RU" sz="2400"/>
              <a:t>высокая вычислительная эффективность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800"/>
              <a:t>Недостатки:</a:t>
            </a:r>
          </a:p>
          <a:p>
            <a:pPr lvl="1">
              <a:lnSpc>
                <a:spcPct val="80000"/>
              </a:lnSpc>
            </a:pPr>
            <a:r>
              <a:rPr lang="ru-RU" sz="2400"/>
              <a:t>существенная зависимость от среды вычислений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800"/>
              <a:t>Примеры: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800"/>
              <a:t>• машинные коды, ассемблеры</a:t>
            </a:r>
          </a:p>
          <a:p>
            <a:pPr>
              <a:lnSpc>
                <a:spcPct val="80000"/>
              </a:lnSpc>
            </a:pPr>
            <a:endParaRPr lang="ru-RU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63373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400" b="1" dirty="0"/>
              <a:t>Императивные (процедурные) языки программирования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400" dirty="0"/>
              <a:t>Время появления: 1950-е г.г.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400" dirty="0"/>
              <a:t>Краткая характеристика: программа – последовательность инструкций-операторов, включающих блоки типичных действий – процедуры или функции.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400" dirty="0"/>
              <a:t>Преимущества:</a:t>
            </a:r>
          </a:p>
          <a:p>
            <a:pPr lvl="1">
              <a:lnSpc>
                <a:spcPct val="80000"/>
              </a:lnSpc>
            </a:pPr>
            <a:r>
              <a:rPr lang="ru-RU" sz="2000" dirty="0"/>
              <a:t>более высокий уровень абстракции;</a:t>
            </a:r>
          </a:p>
          <a:p>
            <a:pPr lvl="1">
              <a:lnSpc>
                <a:spcPct val="80000"/>
              </a:lnSpc>
            </a:pPr>
            <a:r>
              <a:rPr lang="ru-RU" sz="2000" dirty="0"/>
              <a:t>меньшая машинная зависимость;</a:t>
            </a:r>
          </a:p>
          <a:p>
            <a:pPr lvl="1">
              <a:lnSpc>
                <a:spcPct val="80000"/>
              </a:lnSpc>
            </a:pPr>
            <a:r>
              <a:rPr lang="ru-RU" sz="2000" dirty="0"/>
              <a:t>содержательная значимость текстов программ;</a:t>
            </a:r>
          </a:p>
          <a:p>
            <a:pPr lvl="1">
              <a:lnSpc>
                <a:spcPct val="80000"/>
              </a:lnSpc>
            </a:pPr>
            <a:r>
              <a:rPr lang="ru-RU" sz="2000" dirty="0"/>
              <a:t>унификация программного кода;</a:t>
            </a:r>
          </a:p>
          <a:p>
            <a:pPr lvl="1">
              <a:lnSpc>
                <a:spcPct val="80000"/>
              </a:lnSpc>
            </a:pPr>
            <a:r>
              <a:rPr lang="ru-RU" sz="2000" dirty="0"/>
              <a:t>повышение производительности труда программистов.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400" dirty="0"/>
              <a:t>Недостатки:</a:t>
            </a:r>
          </a:p>
          <a:p>
            <a:pPr lvl="1">
              <a:lnSpc>
                <a:spcPct val="80000"/>
              </a:lnSpc>
            </a:pPr>
            <a:r>
              <a:rPr lang="ru-RU" sz="2000" dirty="0"/>
              <a:t> меньшая эффективность программного кода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400" dirty="0"/>
              <a:t>Примеры:</a:t>
            </a:r>
          </a:p>
          <a:p>
            <a:pPr>
              <a:lnSpc>
                <a:spcPct val="80000"/>
              </a:lnSpc>
            </a:pPr>
            <a:r>
              <a:rPr lang="ru-RU" sz="2400" dirty="0" err="1"/>
              <a:t>Fortran</a:t>
            </a:r>
            <a:r>
              <a:rPr lang="ru-RU" sz="2400" dirty="0"/>
              <a:t>, ALGOL, PL/1, APL, BPL, COBOL, </a:t>
            </a:r>
            <a:r>
              <a:rPr lang="ru-RU" sz="2400" dirty="0" err="1"/>
              <a:t>Pascal</a:t>
            </a:r>
            <a:r>
              <a:rPr lang="ru-RU" sz="2400" dirty="0"/>
              <a:t>, C, </a:t>
            </a:r>
            <a:r>
              <a:rPr lang="ru-RU" sz="2400" dirty="0" err="1"/>
              <a:t>Basic</a:t>
            </a:r>
            <a:r>
              <a:rPr lang="ru-RU" sz="2400" dirty="0"/>
              <a:t>.</a:t>
            </a:r>
          </a:p>
          <a:p>
            <a:pPr lvl="1">
              <a:lnSpc>
                <a:spcPct val="80000"/>
              </a:lnSpc>
            </a:pPr>
            <a:endParaRPr lang="ru-RU" sz="2000" dirty="0"/>
          </a:p>
          <a:p>
            <a:pPr lvl="1">
              <a:lnSpc>
                <a:spcPct val="80000"/>
              </a:lnSpc>
            </a:pPr>
            <a:endParaRPr lang="ru-RU" sz="2000" dirty="0"/>
          </a:p>
          <a:p>
            <a:pPr>
              <a:lnSpc>
                <a:spcPct val="80000"/>
              </a:lnSpc>
            </a:pPr>
            <a:endParaRPr lang="ru-RU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76250"/>
            <a:ext cx="8229600" cy="56784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000" b="1"/>
              <a:t>Функциональные языки программирования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/>
              <a:t>Время появления: 1960-е г.г.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/>
              <a:t>Краткая характеристика:  программа – функция, аргументы которой, возможно, также являются функциями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/>
              <a:t>Преимущества:</a:t>
            </a:r>
          </a:p>
          <a:p>
            <a:pPr lvl="1">
              <a:lnSpc>
                <a:spcPct val="80000"/>
              </a:lnSpc>
            </a:pPr>
            <a:r>
              <a:rPr lang="ru-RU" sz="1800"/>
              <a:t>полностью автоматическое управление памятью компьютера («сборка мусора»);</a:t>
            </a:r>
          </a:p>
          <a:p>
            <a:pPr lvl="1">
              <a:lnSpc>
                <a:spcPct val="80000"/>
              </a:lnSpc>
            </a:pPr>
            <a:r>
              <a:rPr lang="ru-RU" sz="1800"/>
              <a:t>простота повторного использования фрагментов кода;</a:t>
            </a:r>
          </a:p>
          <a:p>
            <a:pPr lvl="1">
              <a:lnSpc>
                <a:spcPct val="80000"/>
              </a:lnSpc>
            </a:pPr>
            <a:r>
              <a:rPr lang="ru-RU" sz="1800"/>
              <a:t>расширенная поддержка функций с параметрическими аргументами (параметрический полиморфизм);</a:t>
            </a:r>
          </a:p>
          <a:p>
            <a:pPr lvl="1">
              <a:lnSpc>
                <a:spcPct val="80000"/>
              </a:lnSpc>
            </a:pPr>
            <a:r>
              <a:rPr lang="ru-RU" sz="1800"/>
              <a:t>абстрагирование от машинного представления данных;</a:t>
            </a:r>
          </a:p>
          <a:p>
            <a:pPr lvl="1">
              <a:lnSpc>
                <a:spcPct val="80000"/>
              </a:lnSpc>
            </a:pPr>
            <a:r>
              <a:rPr lang="ru-RU" sz="1800"/>
              <a:t>прозрачность реализации рекурсивных функций;</a:t>
            </a:r>
          </a:p>
          <a:p>
            <a:pPr lvl="1">
              <a:lnSpc>
                <a:spcPct val="80000"/>
              </a:lnSpc>
            </a:pPr>
            <a:r>
              <a:rPr lang="ru-RU" sz="1800"/>
              <a:t>удобство символьной обработки данных (списки, деревья)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/>
              <a:t>Недостатки:</a:t>
            </a:r>
          </a:p>
          <a:p>
            <a:pPr lvl="1">
              <a:lnSpc>
                <a:spcPct val="80000"/>
              </a:lnSpc>
            </a:pPr>
            <a:r>
              <a:rPr lang="ru-RU" sz="1800"/>
              <a:t>нелинейная структура программы;</a:t>
            </a:r>
          </a:p>
          <a:p>
            <a:pPr lvl="1">
              <a:lnSpc>
                <a:spcPct val="80000"/>
              </a:lnSpc>
            </a:pPr>
            <a:r>
              <a:rPr lang="ru-RU" sz="1800"/>
              <a:t>относительно низкая эффективность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/>
              <a:t>Примеры:</a:t>
            </a:r>
          </a:p>
          <a:p>
            <a:pPr>
              <a:lnSpc>
                <a:spcPct val="80000"/>
              </a:lnSpc>
            </a:pPr>
            <a:r>
              <a:rPr lang="ru-RU" sz="2000"/>
              <a:t>LISP, SML, CaML, Haskell, Miranda, Hope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ru-RU" sz="1800"/>
          </a:p>
          <a:p>
            <a:pPr lvl="1">
              <a:lnSpc>
                <a:spcPct val="80000"/>
              </a:lnSpc>
              <a:buFontTx/>
              <a:buNone/>
            </a:pPr>
            <a:endParaRPr lang="ru-RU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57213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400" b="1"/>
              <a:t>Логические языки программирования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400"/>
              <a:t>Время появления: 1970-е г.г.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400"/>
              <a:t>Краткая характеристика: программа – совокупность правил или логических высказываний с причиной и следствием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400"/>
              <a:t>Преимущества:</a:t>
            </a:r>
          </a:p>
          <a:p>
            <a:pPr lvl="1">
              <a:lnSpc>
                <a:spcPct val="80000"/>
              </a:lnSpc>
            </a:pPr>
            <a:r>
              <a:rPr lang="ru-RU" sz="2000"/>
              <a:t>высокий уровень абстракции;</a:t>
            </a:r>
          </a:p>
          <a:p>
            <a:pPr lvl="1">
              <a:lnSpc>
                <a:spcPct val="80000"/>
              </a:lnSpc>
            </a:pPr>
            <a:r>
              <a:rPr lang="ru-RU" sz="2000"/>
              <a:t>удобство программирования логики поведения;</a:t>
            </a:r>
          </a:p>
          <a:p>
            <a:pPr lvl="1">
              <a:lnSpc>
                <a:spcPct val="80000"/>
              </a:lnSpc>
            </a:pPr>
            <a:r>
              <a:rPr lang="ru-RU" sz="2000"/>
              <a:t>удобство применения для экспертных систем;</a:t>
            </a:r>
          </a:p>
          <a:p>
            <a:pPr lvl="1">
              <a:lnSpc>
                <a:spcPct val="80000"/>
              </a:lnSpc>
            </a:pPr>
            <a:r>
              <a:rPr lang="ru-RU" sz="2000"/>
              <a:t>механизм откатов (backtrack)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400"/>
              <a:t>Недостатки:</a:t>
            </a:r>
          </a:p>
          <a:p>
            <a:pPr lvl="1">
              <a:lnSpc>
                <a:spcPct val="80000"/>
              </a:lnSpc>
            </a:pPr>
            <a:r>
              <a:rPr lang="ru-RU" sz="2000"/>
              <a:t>ограниченный круг задач;</a:t>
            </a:r>
          </a:p>
          <a:p>
            <a:pPr lvl="1">
              <a:lnSpc>
                <a:spcPct val="80000"/>
              </a:lnSpc>
            </a:pPr>
            <a:r>
              <a:rPr lang="ru-RU" sz="2000"/>
              <a:t>нелинейная структура программы;</a:t>
            </a:r>
          </a:p>
          <a:p>
            <a:pPr lvl="1">
              <a:lnSpc>
                <a:spcPct val="80000"/>
              </a:lnSpc>
            </a:pPr>
            <a:r>
              <a:rPr lang="ru-RU" sz="2000"/>
              <a:t>недостаточно эффективная реализация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400"/>
              <a:t>Примеры:</a:t>
            </a:r>
          </a:p>
          <a:p>
            <a:pPr>
              <a:lnSpc>
                <a:spcPct val="80000"/>
              </a:lnSpc>
            </a:pPr>
            <a:r>
              <a:rPr lang="ru-RU" sz="2400"/>
              <a:t>Prolog, Mercury</a:t>
            </a:r>
          </a:p>
          <a:p>
            <a:pPr>
              <a:lnSpc>
                <a:spcPct val="80000"/>
              </a:lnSpc>
              <a:buFontTx/>
              <a:buNone/>
            </a:pPr>
            <a:endParaRPr lang="ru-RU" sz="2400"/>
          </a:p>
          <a:p>
            <a:pPr>
              <a:lnSpc>
                <a:spcPct val="80000"/>
              </a:lnSpc>
              <a:buFontTx/>
              <a:buNone/>
            </a:pPr>
            <a:endParaRPr lang="ru-RU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7927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000" b="1"/>
              <a:t>Объектно-ориентированные языки программирования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/>
              <a:t>Время появления: 1970-е г.г.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/>
              <a:t>Краткая характеристика: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/>
              <a:t>программа – описание объектов, их совокупностей,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/>
              <a:t>отношений между ними и способов их взаимодействия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/>
              <a:t>Преимущества:</a:t>
            </a:r>
          </a:p>
          <a:p>
            <a:pPr lvl="1">
              <a:lnSpc>
                <a:spcPct val="80000"/>
              </a:lnSpc>
            </a:pPr>
            <a:r>
              <a:rPr lang="ru-RU" sz="1800"/>
              <a:t>интуитивная близость к произвольной предметной области;</a:t>
            </a:r>
          </a:p>
          <a:p>
            <a:pPr lvl="1">
              <a:lnSpc>
                <a:spcPct val="80000"/>
              </a:lnSpc>
            </a:pPr>
            <a:r>
              <a:rPr lang="ru-RU" sz="1800"/>
              <a:t>моделирование сколь угодно сложных предметных</a:t>
            </a:r>
          </a:p>
          <a:p>
            <a:pPr lvl="1">
              <a:lnSpc>
                <a:spcPct val="80000"/>
              </a:lnSpc>
            </a:pPr>
            <a:r>
              <a:rPr lang="ru-RU" sz="1800"/>
              <a:t>областей;</a:t>
            </a:r>
          </a:p>
          <a:p>
            <a:pPr lvl="1">
              <a:lnSpc>
                <a:spcPct val="80000"/>
              </a:lnSpc>
            </a:pPr>
            <a:r>
              <a:rPr lang="ru-RU" sz="1800"/>
              <a:t>событийная ориентированность;</a:t>
            </a:r>
          </a:p>
          <a:p>
            <a:pPr lvl="1">
              <a:lnSpc>
                <a:spcPct val="80000"/>
              </a:lnSpc>
            </a:pPr>
            <a:r>
              <a:rPr lang="ru-RU" sz="1800"/>
              <a:t>высокий уровень абстракции;</a:t>
            </a:r>
          </a:p>
          <a:p>
            <a:pPr lvl="1">
              <a:lnSpc>
                <a:spcPct val="80000"/>
              </a:lnSpc>
            </a:pPr>
            <a:r>
              <a:rPr lang="ru-RU" sz="1800"/>
              <a:t> повторное использование описаний;</a:t>
            </a:r>
          </a:p>
          <a:p>
            <a:pPr lvl="1">
              <a:lnSpc>
                <a:spcPct val="80000"/>
              </a:lnSpc>
            </a:pPr>
            <a:r>
              <a:rPr lang="ru-RU" sz="1800"/>
              <a:t>параметризация методов обработки объектов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/>
              <a:t>Недостатки:</a:t>
            </a:r>
          </a:p>
          <a:p>
            <a:pPr lvl="1">
              <a:lnSpc>
                <a:spcPct val="80000"/>
              </a:lnSpc>
            </a:pPr>
            <a:r>
              <a:rPr lang="ru-RU" sz="1800"/>
              <a:t>сложность тестирования и верификации программ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/>
              <a:t>Примеры:</a:t>
            </a:r>
          </a:p>
          <a:p>
            <a:pPr>
              <a:lnSpc>
                <a:spcPct val="80000"/>
              </a:lnSpc>
            </a:pPr>
            <a:r>
              <a:rPr lang="ru-RU" sz="2000"/>
              <a:t>C++, Visual Basic, </a:t>
            </a:r>
            <a:r>
              <a:rPr lang="en-US" sz="2000"/>
              <a:t>Java,</a:t>
            </a:r>
            <a:r>
              <a:rPr lang="ru-RU" sz="2000"/>
              <a:t> C#, Eiffel, Oberon</a:t>
            </a:r>
          </a:p>
          <a:p>
            <a:pPr lvl="1">
              <a:lnSpc>
                <a:spcPct val="80000"/>
              </a:lnSpc>
            </a:pPr>
            <a:endParaRPr lang="ru-RU" sz="1800"/>
          </a:p>
          <a:p>
            <a:pPr>
              <a:lnSpc>
                <a:spcPct val="80000"/>
              </a:lnSpc>
            </a:pPr>
            <a:endParaRPr lang="ru-RU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Лектор – доцент каф. ИТБ, к.т.н. Викентьева Ольга Леонидовна (</a:t>
            </a:r>
            <a:r>
              <a:rPr lang="en-US" dirty="0">
                <a:hlinkClick r:id="rId2"/>
              </a:rPr>
              <a:t>ovikenteva@hse.ru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oleovic@rambler.ru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Практические занятия:</a:t>
            </a:r>
            <a:endParaRPr lang="en-US" dirty="0"/>
          </a:p>
          <a:p>
            <a:pPr lvl="1"/>
            <a:r>
              <a:rPr lang="ru-RU" dirty="0"/>
              <a:t>БИ-15 – доцент каф. ИТБ, к.т.н. Викентьева Ольга Леонидовна , преподаватель каф. ИТБ </a:t>
            </a:r>
            <a:r>
              <a:rPr lang="ru-RU" dirty="0" err="1"/>
              <a:t>Красилич</a:t>
            </a:r>
            <a:r>
              <a:rPr lang="ru-RU" dirty="0"/>
              <a:t> Надежда Владимировна,</a:t>
            </a:r>
          </a:p>
          <a:p>
            <a:pPr lvl="1"/>
            <a:r>
              <a:rPr lang="ru-RU" dirty="0"/>
              <a:t>ПИ-15 - доцент каф. ИТБ, к.т.н. Викентьева Ольга Леонидовна , преподаватель каф. ИТБ Селиванова Ольга Игоревна</a:t>
            </a:r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04813"/>
            <a:ext cx="8229600" cy="5749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400" b="1"/>
              <a:t>Языки сценариев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/>
              <a:t>Время появления: 1990-е г.г.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/>
              <a:t>Краткая характеристика:</a:t>
            </a:r>
            <a:r>
              <a:rPr lang="en-US" sz="2400"/>
              <a:t> </a:t>
            </a:r>
            <a:r>
              <a:rPr lang="ru-RU" sz="2400"/>
              <a:t>программа – совокупность описаний возможных сценариев</a:t>
            </a:r>
            <a:r>
              <a:rPr lang="en-US" sz="2400"/>
              <a:t>  </a:t>
            </a:r>
            <a:r>
              <a:rPr lang="ru-RU" sz="2400"/>
              <a:t>обработки данных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/>
              <a:t>Преимущества:</a:t>
            </a:r>
          </a:p>
          <a:p>
            <a:pPr lvl="1">
              <a:lnSpc>
                <a:spcPct val="90000"/>
              </a:lnSpc>
            </a:pPr>
            <a:r>
              <a:rPr lang="ru-RU" sz="2000"/>
              <a:t>интуитивная ясность;</a:t>
            </a:r>
          </a:p>
          <a:p>
            <a:pPr lvl="1">
              <a:lnSpc>
                <a:spcPct val="90000"/>
              </a:lnSpc>
            </a:pPr>
            <a:r>
              <a:rPr lang="ru-RU" sz="2000"/>
              <a:t>близость к предметной области;</a:t>
            </a:r>
          </a:p>
          <a:p>
            <a:pPr lvl="1">
              <a:lnSpc>
                <a:spcPct val="90000"/>
              </a:lnSpc>
            </a:pPr>
            <a:r>
              <a:rPr lang="ru-RU" sz="2000"/>
              <a:t>высокая степень абстракции;</a:t>
            </a:r>
          </a:p>
          <a:p>
            <a:pPr lvl="1">
              <a:lnSpc>
                <a:spcPct val="90000"/>
              </a:lnSpc>
            </a:pPr>
            <a:r>
              <a:rPr lang="ru-RU" sz="2000"/>
              <a:t>высокая переносимость;</a:t>
            </a:r>
            <a:endParaRPr lang="en-US" sz="2000"/>
          </a:p>
          <a:p>
            <a:pPr lvl="1">
              <a:lnSpc>
                <a:spcPct val="90000"/>
              </a:lnSpc>
            </a:pPr>
            <a:r>
              <a:rPr lang="ru-RU" sz="2000"/>
              <a:t>возможность повторного использования кода;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/>
              <a:t>Недостатки:</a:t>
            </a:r>
          </a:p>
          <a:p>
            <a:pPr lvl="1">
              <a:lnSpc>
                <a:spcPct val="90000"/>
              </a:lnSpc>
            </a:pPr>
            <a:r>
              <a:rPr lang="ru-RU" sz="2000"/>
              <a:t>сложность тестирования и верификации программ;</a:t>
            </a:r>
          </a:p>
          <a:p>
            <a:pPr lvl="1">
              <a:lnSpc>
                <a:spcPct val="90000"/>
              </a:lnSpc>
            </a:pPr>
            <a:r>
              <a:rPr lang="ru-RU" sz="2000"/>
              <a:t>множественные побочные эффекты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400"/>
              <a:t>Примеры:</a:t>
            </a:r>
          </a:p>
          <a:p>
            <a:pPr>
              <a:lnSpc>
                <a:spcPct val="90000"/>
              </a:lnSpc>
            </a:pPr>
            <a:r>
              <a:rPr lang="ru-RU" sz="2400"/>
              <a:t>VBScript, LotusScript, JavaScript</a:t>
            </a:r>
          </a:p>
          <a:p>
            <a:pPr>
              <a:lnSpc>
                <a:spcPct val="90000"/>
              </a:lnSpc>
              <a:buFontTx/>
              <a:buNone/>
            </a:pPr>
            <a:endParaRPr lang="ru-RU" sz="2400"/>
          </a:p>
          <a:p>
            <a:pPr>
              <a:lnSpc>
                <a:spcPct val="90000"/>
              </a:lnSpc>
            </a:pPr>
            <a:endParaRPr lang="ru-RU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/>
              <a:t>Жизненный цикл (ЖЦ) программного обеспечения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549525"/>
          </a:xfrm>
        </p:spPr>
        <p:txBody>
          <a:bodyPr/>
          <a:lstStyle/>
          <a:p>
            <a:r>
              <a:rPr lang="ru-RU"/>
              <a:t>ЖЦ ПО - совокупность процессов, связанных с последовательным изменением состояния ПО от формирования исходных требований к нему до окончания его эксплуатации. 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95288" y="4508500"/>
            <a:ext cx="8424862" cy="649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Международный стандарт ISO/IEC 12207 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95288" y="5661025"/>
            <a:ext cx="8497887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определяет структуру ЖЦ, содержащую процессы, действия и задачи, которые должны быть выполнены во время создания ПО. </a:t>
            </a:r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4140200" y="5229225"/>
            <a:ext cx="863600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Этапы ЖЦ ПП</a:t>
            </a:r>
          </a:p>
        </p:txBody>
      </p:sp>
      <p:pic>
        <p:nvPicPr>
          <p:cNvPr id="1536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71550" y="1557338"/>
            <a:ext cx="6192838" cy="5110162"/>
          </a:xfrm>
          <a:noFill/>
          <a:ln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ЖЦ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Жизненный цикл ПО определяет «что», но не «как» выполнять в процессе программной инженерии.</a:t>
            </a:r>
          </a:p>
          <a:p>
            <a:r>
              <a:rPr lang="ru-RU" dirty="0"/>
              <a:t>Подходы к жизненному циклу ПО могут быть грубо разделены на следующие категории:</a:t>
            </a:r>
          </a:p>
          <a:p>
            <a:pPr lvl="1"/>
            <a:r>
              <a:rPr lang="ru-RU" dirty="0"/>
              <a:t>Каскадная (водопадная) или последовательная.</a:t>
            </a:r>
          </a:p>
          <a:p>
            <a:pPr lvl="1"/>
            <a:r>
              <a:rPr lang="ru-RU" dirty="0"/>
              <a:t>Итеративная и инкрементальная – эволюционная (гибридная, смешанная).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Каскадная схема ЖЦ</a:t>
            </a:r>
          </a:p>
        </p:txBody>
      </p:sp>
      <p:pic>
        <p:nvPicPr>
          <p:cNvPr id="4" name="Рисунок 3" descr="image33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304" y="1535112"/>
            <a:ext cx="7190796" cy="421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Реальный процесс создания ПО</a:t>
            </a:r>
          </a:p>
        </p:txBody>
      </p:sp>
      <p:pic>
        <p:nvPicPr>
          <p:cNvPr id="6" name="Содержимое 5" descr="image337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0774" y="1939130"/>
            <a:ext cx="6829425" cy="4042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Итерационная схема ЖЦ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400" y="1668463"/>
            <a:ext cx="7936991" cy="318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863600" y="5445036"/>
            <a:ext cx="8115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Итеративный жизненный цикл предполагает шаги — улучшенные или расширенные версии изделия в конце каждой итерации.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/>
              <a:t>Основные участники процесса создания ПП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000" b="1" dirty="0"/>
              <a:t>Заказчик</a:t>
            </a:r>
            <a:r>
              <a:rPr lang="ru-RU" sz="2000" dirty="0"/>
              <a:t> – определяет требования к разрабатываемой программе (функциональные и нефункциональные).</a:t>
            </a:r>
          </a:p>
          <a:p>
            <a:pPr>
              <a:lnSpc>
                <a:spcPct val="80000"/>
              </a:lnSpc>
            </a:pPr>
            <a:r>
              <a:rPr lang="ru-RU" sz="2000" b="1" dirty="0"/>
              <a:t>Аналитик </a:t>
            </a:r>
            <a:r>
              <a:rPr lang="ru-RU" sz="2000" dirty="0"/>
              <a:t>– разрабатывает модель предметной области и определение спецификации программы. </a:t>
            </a:r>
          </a:p>
          <a:p>
            <a:pPr>
              <a:lnSpc>
                <a:spcPct val="80000"/>
              </a:lnSpc>
            </a:pPr>
            <a:r>
              <a:rPr lang="ru-RU" sz="2000" b="1" dirty="0"/>
              <a:t>Архитектор </a:t>
            </a:r>
            <a:r>
              <a:rPr lang="ru-RU" sz="2000" dirty="0"/>
              <a:t>– определяет структуру разрабатываемой программы, распределение функциональности между частями программы и их взаимодействие по управлению и обмену данными.</a:t>
            </a:r>
          </a:p>
          <a:p>
            <a:pPr>
              <a:lnSpc>
                <a:spcPct val="80000"/>
              </a:lnSpc>
            </a:pPr>
            <a:r>
              <a:rPr lang="ru-RU" sz="2000" b="1" dirty="0"/>
              <a:t>Разработчик</a:t>
            </a:r>
            <a:r>
              <a:rPr lang="ru-RU" sz="2000" dirty="0"/>
              <a:t> – определяет способ реализации требуемой функциональности в каждой из частей программы и разрабатывает код программы на языке, доступном исполнителю.</a:t>
            </a:r>
          </a:p>
          <a:p>
            <a:pPr>
              <a:lnSpc>
                <a:spcPct val="80000"/>
              </a:lnSpc>
            </a:pPr>
            <a:r>
              <a:rPr lang="ru-RU" sz="2000" b="1" dirty="0" err="1"/>
              <a:t>Тестировщик</a:t>
            </a:r>
            <a:r>
              <a:rPr lang="ru-RU" sz="2000" dirty="0"/>
              <a:t> – проверяет работу программы с целью найти существующие ошибки.</a:t>
            </a:r>
          </a:p>
          <a:p>
            <a:pPr>
              <a:lnSpc>
                <a:spcPct val="80000"/>
              </a:lnSpc>
            </a:pPr>
            <a:r>
              <a:rPr lang="ru-RU" sz="2000" b="1" dirty="0"/>
              <a:t>Пользователь</a:t>
            </a:r>
            <a:r>
              <a:rPr lang="ru-RU" sz="2000" dirty="0"/>
              <a:t> – применяет разработанную программу по назначению для получения результатов обработки данных.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Основные участники решения задачи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8800"/>
            <a:ext cx="5759524" cy="391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084168" y="2492896"/>
            <a:ext cx="165618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Спецификация требований к программе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5148064" y="2708920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67944" y="3861048"/>
            <a:ext cx="1904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  <a:p>
            <a:r>
              <a:rPr lang="ru-RU" dirty="0"/>
              <a:t> требования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76256" y="3861048"/>
            <a:ext cx="2146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Нефункциональные</a:t>
            </a:r>
          </a:p>
          <a:p>
            <a:r>
              <a:rPr lang="ru-RU" dirty="0"/>
              <a:t> требования</a:t>
            </a:r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5580112" y="3429000"/>
            <a:ext cx="57606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endCxn id="11" idx="0"/>
          </p:cNvCxnSpPr>
          <p:nvPr/>
        </p:nvCxnSpPr>
        <p:spPr>
          <a:xfrm>
            <a:off x="7524328" y="3429000"/>
            <a:ext cx="425427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68144" y="1484784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Логическая модель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ru-RU" dirty="0"/>
              <a:t>взгляд заказчика на программу)</a:t>
            </a:r>
          </a:p>
        </p:txBody>
      </p:sp>
      <p:sp>
        <p:nvSpPr>
          <p:cNvPr id="19" name="Овал 18"/>
          <p:cNvSpPr/>
          <p:nvPr/>
        </p:nvSpPr>
        <p:spPr>
          <a:xfrm>
            <a:off x="251520" y="4005064"/>
            <a:ext cx="201622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Предметная область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4797152"/>
            <a:ext cx="4608512" cy="163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Скругленная прямоугольная выноска 13"/>
          <p:cNvSpPr/>
          <p:nvPr/>
        </p:nvSpPr>
        <p:spPr>
          <a:xfrm>
            <a:off x="323528" y="5589240"/>
            <a:ext cx="2736304" cy="1080120"/>
          </a:xfrm>
          <a:prstGeom prst="wedgeRoundRectCallout">
            <a:avLst>
              <a:gd name="adj1" fmla="val -15758"/>
              <a:gd name="adj2" fmla="val -1308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sz="1400" dirty="0">
                <a:solidFill>
                  <a:schemeClr val="tx1"/>
                </a:solidFill>
              </a:rPr>
              <a:t>включает только те предметы и понятия, которые имеют отношение к решаемой задаче.</a:t>
            </a:r>
          </a:p>
        </p:txBody>
      </p:sp>
      <p:sp>
        <p:nvSpPr>
          <p:cNvPr id="16" name="Скругленная прямоугольная выноска 15"/>
          <p:cNvSpPr/>
          <p:nvPr/>
        </p:nvSpPr>
        <p:spPr>
          <a:xfrm>
            <a:off x="323528" y="1268760"/>
            <a:ext cx="4248472" cy="576064"/>
          </a:xfrm>
          <a:prstGeom prst="wedgeRoundRectCallout">
            <a:avLst>
              <a:gd name="adj1" fmla="val 81633"/>
              <a:gd name="adj2" fmla="val 250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Прагматика – представление о программе с точки зрения пользователя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76672"/>
            <a:ext cx="7945748" cy="25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293096"/>
            <a:ext cx="8451657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Куб 3"/>
          <p:cNvSpPr/>
          <p:nvPr/>
        </p:nvSpPr>
        <p:spPr>
          <a:xfrm>
            <a:off x="6804248" y="3068960"/>
            <a:ext cx="2016224" cy="12161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Среда исполнения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2160" y="4725144"/>
            <a:ext cx="165618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Физическая модель</a:t>
            </a:r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5076056" y="494116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7308304" y="429309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Скругленная прямоугольная выноска 14"/>
          <p:cNvSpPr/>
          <p:nvPr/>
        </p:nvSpPr>
        <p:spPr>
          <a:xfrm>
            <a:off x="2195736" y="3284984"/>
            <a:ext cx="3096344" cy="1044696"/>
          </a:xfrm>
          <a:prstGeom prst="wedgeRoundRectCallout">
            <a:avLst>
              <a:gd name="adj1" fmla="val 72879"/>
              <a:gd name="adj2" fmla="val 975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Семантика программы - это представление о программе с точки зрения ЭВМ, которая будет ее выполнять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ru-RU" dirty="0"/>
              <a:t>Основы программирования (1, 2</a:t>
            </a:r>
            <a:r>
              <a:rPr lang="en-US" dirty="0"/>
              <a:t> </a:t>
            </a:r>
            <a:r>
              <a:rPr lang="ru-RU" dirty="0"/>
              <a:t>модули)</a:t>
            </a:r>
            <a:r>
              <a:rPr lang="en-US" dirty="0"/>
              <a:t>: </a:t>
            </a:r>
            <a:r>
              <a:rPr lang="ru-RU" dirty="0"/>
              <a:t>структурное программирование.</a:t>
            </a:r>
          </a:p>
          <a:p>
            <a:pPr marL="514350" indent="-514350">
              <a:buAutoNum type="arabicPeriod"/>
            </a:pPr>
            <a:r>
              <a:rPr lang="ru-RU" dirty="0"/>
              <a:t>Объектно-ориентированное программирование (</a:t>
            </a:r>
            <a:r>
              <a:rPr lang="en-US" dirty="0"/>
              <a:t>3</a:t>
            </a:r>
            <a:r>
              <a:rPr lang="ru-RU" dirty="0"/>
              <a:t>-5 модули):</a:t>
            </a:r>
          </a:p>
          <a:p>
            <a:pPr marL="914400" lvl="1" indent="-514350"/>
            <a:r>
              <a:rPr lang="ru-RU" dirty="0"/>
              <a:t>использование классов стандартных библиотек и их методов для решения задач;</a:t>
            </a:r>
          </a:p>
          <a:p>
            <a:pPr marL="914400" lvl="1" indent="-514350"/>
            <a:r>
              <a:rPr lang="ru-RU" dirty="0"/>
              <a:t>разработка собственных классов и </a:t>
            </a:r>
            <a:r>
              <a:rPr lang="ru-RU" dirty="0" err="1"/>
              <a:t>иерерхий</a:t>
            </a:r>
            <a:r>
              <a:rPr lang="ru-RU" dirty="0"/>
              <a:t> классов для решения задач.</a:t>
            </a:r>
          </a:p>
          <a:p>
            <a:pPr marL="514350" indent="-514350">
              <a:buAutoNum type="arabicPeriod"/>
            </a:pPr>
            <a:r>
              <a:rPr lang="ru-RU" dirty="0"/>
              <a:t>Технология программирования (6 модуль)</a:t>
            </a:r>
          </a:p>
          <a:p>
            <a:pPr marL="514350" indent="-514350">
              <a:buAutoNum type="arabicPeriod"/>
            </a:pP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92500"/>
          </a:bodyPr>
          <a:lstStyle/>
          <a:p>
            <a:r>
              <a:rPr lang="ru-RU" b="1" dirty="0"/>
              <a:t>Тестирование</a:t>
            </a:r>
            <a:r>
              <a:rPr lang="ru-RU" dirty="0"/>
              <a:t> – выполнение программы с целью обнаружения в ней ошибок.</a:t>
            </a:r>
            <a:endParaRPr lang="ru-RU" b="1" dirty="0"/>
          </a:p>
          <a:p>
            <a:r>
              <a:rPr lang="ru-RU" b="1" dirty="0"/>
              <a:t>Внедрение </a:t>
            </a:r>
            <a:r>
              <a:rPr lang="ru-RU" dirty="0"/>
              <a:t>– конфигурирование программы под конкретную среду исполнения и проведение испытаний на соответствие программы требованиям заказчика.</a:t>
            </a:r>
          </a:p>
          <a:p>
            <a:r>
              <a:rPr lang="ru-RU" b="1" dirty="0"/>
              <a:t>Эксплуатация</a:t>
            </a:r>
            <a:r>
              <a:rPr lang="ru-RU" dirty="0"/>
              <a:t> – применение программы по назначению.</a:t>
            </a:r>
          </a:p>
          <a:p>
            <a:r>
              <a:rPr lang="ru-RU" b="1" dirty="0"/>
              <a:t>Сопровождение – </a:t>
            </a:r>
            <a:r>
              <a:rPr lang="ru-RU" dirty="0"/>
              <a:t>модификация программы с целью исправления ошибок, выявленных при эксплуатации.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Парадигма программирования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dirty="0"/>
              <a:t>Понятийный аппарат, используемый для разработки моделей предметной области, называют </a:t>
            </a:r>
            <a:r>
              <a:rPr lang="ru-RU" sz="2800" b="1" dirty="0"/>
              <a:t>парадигмой программирования.</a:t>
            </a:r>
          </a:p>
          <a:p>
            <a:r>
              <a:rPr lang="ru-RU" sz="2800" dirty="0"/>
              <a:t>Существуют:</a:t>
            </a:r>
          </a:p>
          <a:p>
            <a:pPr lvl="1"/>
            <a:r>
              <a:rPr lang="ru-RU" sz="2400" b="1" dirty="0"/>
              <a:t>процедурно-ориентированное программирование, </a:t>
            </a:r>
          </a:p>
          <a:p>
            <a:pPr lvl="1"/>
            <a:r>
              <a:rPr lang="ru-RU" sz="2400" b="1" dirty="0"/>
              <a:t>объектно-ориентированное программирование, </a:t>
            </a:r>
          </a:p>
          <a:p>
            <a:pPr lvl="1"/>
            <a:r>
              <a:rPr lang="ru-RU" sz="2400" dirty="0"/>
              <a:t>логическое программирование, </a:t>
            </a:r>
          </a:p>
          <a:p>
            <a:pPr lvl="1"/>
            <a:r>
              <a:rPr lang="ru-RU" sz="2400" dirty="0"/>
              <a:t>функциональное программирование.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b="1"/>
              <a:t>Процедурно-ориентированное программирование</a:t>
            </a:r>
            <a:endParaRPr lang="ru-RU" sz="400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000"/>
              <a:t>В основе парадигмы лежит понятийный аппарат, отражающий принципы логической организации ЭВМ классической архитектуры. </a:t>
            </a:r>
          </a:p>
          <a:p>
            <a:pPr>
              <a:lnSpc>
                <a:spcPct val="80000"/>
              </a:lnSpc>
            </a:pPr>
            <a:r>
              <a:rPr lang="ru-RU" sz="2000"/>
              <a:t>В логической модели определяются:</a:t>
            </a:r>
          </a:p>
          <a:p>
            <a:pPr lvl="1">
              <a:lnSpc>
                <a:spcPct val="80000"/>
              </a:lnSpc>
            </a:pPr>
            <a:r>
              <a:rPr lang="ru-RU" sz="1800"/>
              <a:t>входные данные,</a:t>
            </a:r>
          </a:p>
          <a:p>
            <a:pPr lvl="1">
              <a:lnSpc>
                <a:spcPct val="80000"/>
              </a:lnSpc>
            </a:pPr>
            <a:r>
              <a:rPr lang="ru-RU" sz="1800"/>
              <a:t> источники входных данных,</a:t>
            </a:r>
          </a:p>
          <a:p>
            <a:pPr lvl="1">
              <a:lnSpc>
                <a:spcPct val="80000"/>
              </a:lnSpc>
            </a:pPr>
            <a:r>
              <a:rPr lang="ru-RU" sz="1800"/>
              <a:t> выходные данные,</a:t>
            </a:r>
          </a:p>
          <a:p>
            <a:pPr lvl="1">
              <a:lnSpc>
                <a:spcPct val="80000"/>
              </a:lnSpc>
            </a:pPr>
            <a:r>
              <a:rPr lang="ru-RU" sz="1800"/>
              <a:t> потребители выходных данных,</a:t>
            </a:r>
          </a:p>
          <a:p>
            <a:pPr lvl="1">
              <a:lnSpc>
                <a:spcPct val="80000"/>
              </a:lnSpc>
            </a:pPr>
            <a:r>
              <a:rPr lang="ru-RU" sz="1800"/>
              <a:t> данные, подлежащие долговременному хранению (накопители данных),</a:t>
            </a:r>
          </a:p>
          <a:p>
            <a:pPr lvl="1">
              <a:lnSpc>
                <a:spcPct val="80000"/>
              </a:lnSpc>
            </a:pPr>
            <a:r>
              <a:rPr lang="ru-RU" sz="1800"/>
              <a:t> процессы преобразования входных данных в выходные данные.</a:t>
            </a:r>
          </a:p>
          <a:p>
            <a:pPr>
              <a:lnSpc>
                <a:spcPct val="80000"/>
              </a:lnSpc>
            </a:pPr>
            <a:r>
              <a:rPr lang="ru-RU" sz="2000"/>
              <a:t>Структура программы: набор подпрограмм. </a:t>
            </a:r>
          </a:p>
          <a:p>
            <a:pPr>
              <a:lnSpc>
                <a:spcPct val="80000"/>
              </a:lnSpc>
            </a:pPr>
            <a:r>
              <a:rPr lang="ru-RU" sz="2000"/>
              <a:t>Взаимодействие подпрограмм организовано по иерархическому принципу. Выполнение программы начинается с главной подпрограммы.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Объектно-ориентированное 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412776"/>
            <a:ext cx="8229600" cy="5256584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В основе парадигмы лежит представление предметной области в виде множества </a:t>
            </a:r>
            <a:r>
              <a:rPr lang="ru-RU" b="1" dirty="0"/>
              <a:t>объектов</a:t>
            </a:r>
            <a:r>
              <a:rPr lang="ru-RU" dirty="0"/>
              <a:t>, взаимодействующих между собой. </a:t>
            </a:r>
          </a:p>
          <a:p>
            <a:r>
              <a:rPr lang="ru-RU" b="1" dirty="0"/>
              <a:t>Объект</a:t>
            </a:r>
            <a:r>
              <a:rPr lang="ru-RU" i="1" dirty="0"/>
              <a:t>  - </a:t>
            </a:r>
            <a:r>
              <a:rPr lang="ru-RU" dirty="0"/>
              <a:t>мыслимая или реальная сущность, обладающая характерным поведением и отличительными характеристиками и являющаяся важной для данной предметной области.</a:t>
            </a:r>
          </a:p>
          <a:p>
            <a:r>
              <a:rPr lang="ru-RU" dirty="0"/>
              <a:t>Характеристики объекта называют </a:t>
            </a:r>
            <a:r>
              <a:rPr lang="ru-RU" b="1" i="1" dirty="0"/>
              <a:t>атрибутами. </a:t>
            </a:r>
            <a:r>
              <a:rPr lang="ru-RU" dirty="0"/>
              <a:t>Атрибуты определяют состояние объекта</a:t>
            </a:r>
            <a:r>
              <a:rPr lang="ru-RU" b="1" i="1" dirty="0"/>
              <a:t>.</a:t>
            </a:r>
          </a:p>
          <a:p>
            <a:r>
              <a:rPr lang="ru-RU" dirty="0"/>
              <a:t>Объект может иметь определенный набор действий (</a:t>
            </a:r>
            <a:r>
              <a:rPr lang="ru-RU" b="1" dirty="0"/>
              <a:t>операций</a:t>
            </a:r>
            <a:r>
              <a:rPr lang="ru-RU" dirty="0"/>
              <a:t>), которые можно произвести над атрибутами объекта. Набор операций определяет поведение объекта.</a:t>
            </a:r>
            <a:endParaRPr lang="ru-RU" b="1" i="1" dirty="0"/>
          </a:p>
          <a:p>
            <a:r>
              <a:rPr lang="ru-RU" dirty="0"/>
              <a:t>Множество объектов, которые имеют одинаковый набор атрибутов и операций, образуют </a:t>
            </a:r>
            <a:r>
              <a:rPr lang="ru-RU" b="1" dirty="0"/>
              <a:t>класс объектов</a:t>
            </a:r>
            <a:r>
              <a:rPr lang="ru-RU" i="1" dirty="0"/>
              <a:t>. </a:t>
            </a:r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3600" dirty="0">
                <a:solidFill>
                  <a:srgbClr val="FF0000"/>
                </a:solidFill>
              </a:rPr>
              <a:t>Тестирование</a:t>
            </a:r>
            <a:r>
              <a:rPr lang="ru-RU" sz="3600" dirty="0"/>
              <a:t> – выполнение программы с целью обнаружения в ней ошибок.</a:t>
            </a:r>
          </a:p>
          <a:p>
            <a:r>
              <a:rPr lang="ru-RU" sz="3600" dirty="0">
                <a:solidFill>
                  <a:srgbClr val="FF0000"/>
                </a:solidFill>
              </a:rPr>
              <a:t>Отладка</a:t>
            </a:r>
            <a:r>
              <a:rPr lang="ru-RU" sz="3600" dirty="0"/>
              <a:t> – определение места возникновения ошибки и ее исправление.</a:t>
            </a:r>
          </a:p>
          <a:p>
            <a:r>
              <a:rPr lang="ru-RU" sz="3600" dirty="0"/>
              <a:t>Ошибки в программе бывают трех типов:</a:t>
            </a:r>
          </a:p>
          <a:p>
            <a:pPr lvl="1"/>
            <a:r>
              <a:rPr lang="ru-RU" dirty="0"/>
              <a:t>Синтаксические,</a:t>
            </a:r>
          </a:p>
          <a:p>
            <a:pPr lvl="1"/>
            <a:r>
              <a:rPr lang="ru-RU" dirty="0"/>
              <a:t>Ошибки выполнения программы,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Семантические</a:t>
            </a:r>
            <a:r>
              <a:rPr lang="ru-RU" dirty="0"/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Тест</a:t>
            </a:r>
            <a:r>
              <a:rPr lang="ru-RU" dirty="0"/>
              <a:t> – набор исходных данных, для которых заранее известен результат.</a:t>
            </a:r>
          </a:p>
          <a:p>
            <a:r>
              <a:rPr lang="ru-RU" dirty="0"/>
              <a:t>Если результаты работы теста не совпадают известными значениями, следовательно в программе имеются ошибки.</a:t>
            </a:r>
          </a:p>
          <a:p>
            <a:r>
              <a:rPr lang="ru-RU" dirty="0">
                <a:solidFill>
                  <a:srgbClr val="FF0000"/>
                </a:solidFill>
              </a:rPr>
              <a:t>Успешный тест </a:t>
            </a:r>
            <a:r>
              <a:rPr lang="ru-RU" dirty="0"/>
              <a:t>– </a:t>
            </a:r>
            <a:r>
              <a:rPr lang="ru-RU" dirty="0" err="1"/>
              <a:t>тест</a:t>
            </a:r>
            <a:r>
              <a:rPr lang="ru-RU" dirty="0"/>
              <a:t>, который выявил ошибку</a:t>
            </a:r>
            <a:r>
              <a:rPr lang="en-US" dirty="0"/>
              <a:t>, </a:t>
            </a:r>
            <a:r>
              <a:rPr lang="ru-RU" dirty="0"/>
              <a:t>т.е. цель тестирования – найти ошибку.</a:t>
            </a:r>
          </a:p>
          <a:p>
            <a:r>
              <a:rPr lang="ru-RU" dirty="0"/>
              <a:t>Отладка заканчивается, когда достаточное количество тестов закончилось </a:t>
            </a:r>
            <a:r>
              <a:rPr lang="ru-RU" dirty="0">
                <a:solidFill>
                  <a:srgbClr val="FF0000"/>
                </a:solidFill>
              </a:rPr>
              <a:t>неуспешно</a:t>
            </a:r>
            <a:r>
              <a:rPr lang="ru-RU" dirty="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Тестирование по стратегии «черного ящика»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93900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"Чёрный ящик"</a:t>
            </a:r>
            <a:r>
              <a:rPr lang="ru-RU" dirty="0"/>
              <a:t> - тестирование функционального поведения программы с точки зрения внешнего мира (текст программы не используется).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111500" y="4292600"/>
            <a:ext cx="2628900" cy="166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Программа</a:t>
            </a:r>
          </a:p>
        </p:txBody>
      </p:sp>
      <p:sp>
        <p:nvSpPr>
          <p:cNvPr id="5" name="Стрелка вправо 4"/>
          <p:cNvSpPr/>
          <p:nvPr/>
        </p:nvSpPr>
        <p:spPr>
          <a:xfrm>
            <a:off x="1651000" y="4686300"/>
            <a:ext cx="1282700" cy="889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</p:txBody>
      </p:sp>
      <p:sp>
        <p:nvSpPr>
          <p:cNvPr id="6" name="Стрелка вправо 5"/>
          <p:cNvSpPr/>
          <p:nvPr/>
        </p:nvSpPr>
        <p:spPr>
          <a:xfrm>
            <a:off x="6019800" y="4610100"/>
            <a:ext cx="1498600" cy="889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Результаты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Тестирование по стратегии «черного ящика»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solidFill>
                  <a:srgbClr val="FF0000"/>
                </a:solidFill>
              </a:rPr>
              <a:t>Тестирование функций</a:t>
            </a:r>
            <a:r>
              <a:rPr lang="ru-RU" dirty="0"/>
              <a:t>: проверка всех функций, выполняемых программой.</a:t>
            </a:r>
          </a:p>
          <a:p>
            <a:r>
              <a:rPr lang="ru-RU" dirty="0">
                <a:solidFill>
                  <a:srgbClr val="FF0000"/>
                </a:solidFill>
              </a:rPr>
              <a:t>Тестирование классов входных данных</a:t>
            </a:r>
            <a:r>
              <a:rPr lang="ru-RU" dirty="0"/>
              <a:t>: делим данные на классы и считаем, что если программа работает правильно на одном наборе входных данных из этого класса, то она будет работать правильно и на других наборах данных из этого же класса.</a:t>
            </a:r>
          </a:p>
          <a:p>
            <a:r>
              <a:rPr lang="ru-RU" dirty="0">
                <a:solidFill>
                  <a:srgbClr val="FF0000"/>
                </a:solidFill>
              </a:rPr>
              <a:t>Тестирование классов выходных данных.</a:t>
            </a:r>
          </a:p>
          <a:p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742950" lvl="2" indent="-342900"/>
            <a:r>
              <a:rPr lang="ru-RU" dirty="0">
                <a:solidFill>
                  <a:srgbClr val="FF0000"/>
                </a:solidFill>
              </a:rPr>
              <a:t>Тестировании области допустимых значений (границ класса):</a:t>
            </a:r>
          </a:p>
          <a:p>
            <a:pPr marL="1200150" lvl="3" indent="-342900"/>
            <a:r>
              <a:rPr lang="ru-RU" dirty="0"/>
              <a:t>Нормальные условия (середина класса).</a:t>
            </a:r>
          </a:p>
          <a:p>
            <a:pPr marL="1200150" lvl="3" indent="-342900"/>
            <a:r>
              <a:rPr lang="ru-RU" dirty="0"/>
              <a:t>Граничные условия.</a:t>
            </a:r>
          </a:p>
          <a:p>
            <a:pPr marL="1200150" lvl="3" indent="-342900"/>
            <a:r>
              <a:rPr lang="ru-RU" dirty="0"/>
              <a:t>Исключительные условия (выход за границу класса).</a:t>
            </a:r>
          </a:p>
          <a:p>
            <a:pPr marL="742950" lvl="2" indent="-342900"/>
            <a:r>
              <a:rPr lang="ru-RU" dirty="0">
                <a:solidFill>
                  <a:srgbClr val="FF0000"/>
                </a:solidFill>
              </a:rPr>
              <a:t>Тестирование длины набора данных: </a:t>
            </a:r>
          </a:p>
          <a:p>
            <a:pPr marL="1200150" lvl="3" indent="-342900"/>
            <a:r>
              <a:rPr lang="ru-RU" dirty="0"/>
              <a:t>Пустой набор.</a:t>
            </a:r>
          </a:p>
          <a:p>
            <a:pPr marL="1200150" lvl="3" indent="-342900"/>
            <a:r>
              <a:rPr lang="ru-RU" dirty="0"/>
              <a:t>Единичный набор.</a:t>
            </a:r>
          </a:p>
          <a:p>
            <a:pPr marL="1200150" lvl="3" indent="-342900"/>
            <a:r>
              <a:rPr lang="ru-RU" dirty="0"/>
              <a:t>Слишком короткий набор.</a:t>
            </a:r>
          </a:p>
          <a:p>
            <a:pPr marL="1200150" lvl="3" indent="-342900"/>
            <a:r>
              <a:rPr lang="ru-RU" dirty="0"/>
              <a:t>Набор минимально короткой длины.</a:t>
            </a:r>
          </a:p>
          <a:p>
            <a:pPr marL="1200150" lvl="3" indent="-342900"/>
            <a:r>
              <a:rPr lang="ru-RU" dirty="0"/>
              <a:t>Нормальный набор.</a:t>
            </a:r>
          </a:p>
          <a:p>
            <a:pPr marL="1200150" lvl="3" indent="-342900"/>
            <a:r>
              <a:rPr lang="ru-RU" dirty="0"/>
              <a:t>Набор из нескольких частей.</a:t>
            </a:r>
          </a:p>
          <a:p>
            <a:pPr marL="1200150" lvl="3" indent="-342900"/>
            <a:r>
              <a:rPr lang="ru-RU" dirty="0"/>
              <a:t>Набор максимально возможной длины.</a:t>
            </a:r>
          </a:p>
          <a:p>
            <a:pPr marL="1200150" lvl="3" indent="-342900"/>
            <a:r>
              <a:rPr lang="ru-RU" dirty="0"/>
              <a:t>Слишком длинный набор.</a:t>
            </a:r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Тестирование упорядоченности </a:t>
            </a:r>
            <a:r>
              <a:rPr lang="ru-RU" dirty="0"/>
              <a:t>(для сортировок и поиска экстремумов):</a:t>
            </a:r>
          </a:p>
          <a:p>
            <a:pPr lvl="1">
              <a:buFont typeface="Calibri" pitchFamily="34" charset="0"/>
              <a:buChar char="–"/>
            </a:pPr>
            <a:r>
              <a:rPr lang="ru-RU" dirty="0"/>
              <a:t>Данные неупорядочены.</a:t>
            </a:r>
          </a:p>
          <a:p>
            <a:pPr lvl="1">
              <a:buFont typeface="Calibri" pitchFamily="34" charset="0"/>
              <a:buChar char="–"/>
            </a:pPr>
            <a:r>
              <a:rPr lang="ru-RU" dirty="0"/>
              <a:t>Данные упорядочены в прямом порядке.</a:t>
            </a:r>
          </a:p>
          <a:p>
            <a:pPr lvl="1">
              <a:buFont typeface="Calibri" pitchFamily="34" charset="0"/>
              <a:buChar char="–"/>
            </a:pPr>
            <a:r>
              <a:rPr lang="ru-RU" dirty="0"/>
              <a:t>Данные упорядочены в обратном порядке.</a:t>
            </a:r>
          </a:p>
          <a:p>
            <a:pPr lvl="1">
              <a:buFont typeface="Calibri" pitchFamily="34" charset="0"/>
              <a:buChar char="–"/>
            </a:pPr>
            <a:r>
              <a:rPr lang="ru-RU" dirty="0"/>
              <a:t>В наборе имеются повторяющиеся значения.</a:t>
            </a:r>
          </a:p>
          <a:p>
            <a:pPr lvl="1">
              <a:buFont typeface="Calibri" pitchFamily="34" charset="0"/>
              <a:buChar char="–"/>
            </a:pPr>
            <a:r>
              <a:rPr lang="ru-RU" dirty="0"/>
              <a:t>Экстремальное значение находится в середине набора.</a:t>
            </a:r>
          </a:p>
          <a:p>
            <a:pPr lvl="1">
              <a:buFont typeface="Calibri" pitchFamily="34" charset="0"/>
              <a:buChar char="–"/>
            </a:pPr>
            <a:r>
              <a:rPr lang="ru-RU" dirty="0"/>
              <a:t>Экстремальное значение находится в начале набора.</a:t>
            </a:r>
          </a:p>
          <a:p>
            <a:pPr lvl="1">
              <a:buFont typeface="Calibri" pitchFamily="34" charset="0"/>
              <a:buChar char="–"/>
            </a:pPr>
            <a:r>
              <a:rPr lang="ru-RU" dirty="0"/>
              <a:t>Экстремальное значение находится в конце набора.</a:t>
            </a:r>
          </a:p>
          <a:p>
            <a:pPr lvl="1">
              <a:buFont typeface="Calibri" pitchFamily="34" charset="0"/>
              <a:buChar char="–"/>
            </a:pPr>
            <a:r>
              <a:rPr lang="ru-RU" dirty="0"/>
              <a:t>В наборе имеются совпадающие экстремальные значения.</a:t>
            </a:r>
          </a:p>
          <a:p>
            <a:pPr lvl="2"/>
            <a:endParaRPr lang="ru-RU" dirty="0"/>
          </a:p>
          <a:p>
            <a:pPr lvl="2"/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err="1"/>
              <a:t>Подбельский</a:t>
            </a:r>
            <a:r>
              <a:rPr lang="ru-RU" dirty="0"/>
              <a:t> В.В. Язык С</a:t>
            </a:r>
            <a:r>
              <a:rPr lang="en-US" dirty="0"/>
              <a:t>#</a:t>
            </a:r>
            <a:r>
              <a:rPr lang="ru-RU" dirty="0"/>
              <a:t>. Базовый курс.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Павловская Т. А. С</a:t>
            </a:r>
            <a:r>
              <a:rPr lang="en-US" dirty="0"/>
              <a:t>#</a:t>
            </a:r>
            <a:r>
              <a:rPr lang="ru-RU" dirty="0"/>
              <a:t>. Программирование на языке высокого уровня.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/>
              <a:t>Троелсен</a:t>
            </a:r>
            <a:r>
              <a:rPr lang="en-US" dirty="0"/>
              <a:t> </a:t>
            </a:r>
            <a:r>
              <a:rPr lang="ru-RU" dirty="0"/>
              <a:t>Э.  Язык программирования C# 2010 и платформа .NET 4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 err="1"/>
              <a:t>Шилдт</a:t>
            </a:r>
            <a:r>
              <a:rPr lang="ru-RU" dirty="0"/>
              <a:t> Г. Полный справочник по С#</a:t>
            </a:r>
            <a:r>
              <a:rPr lang="en-US" dirty="0"/>
              <a:t>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Лекции по программированию: </a:t>
            </a:r>
            <a:r>
              <a:rPr lang="en-US" dirty="0"/>
              <a:t>LMS</a:t>
            </a:r>
            <a:r>
              <a:rPr lang="ru-RU" dirty="0"/>
              <a:t>, </a:t>
            </a:r>
            <a:r>
              <a:rPr lang="en-US" dirty="0"/>
              <a:t>Google-</a:t>
            </a:r>
            <a:r>
              <a:rPr lang="ru-RU" dirty="0"/>
              <a:t>диск: </a:t>
            </a:r>
            <a:r>
              <a:rPr lang="en-US" dirty="0">
                <a:hlinkClick r:id="rId3"/>
              </a:rPr>
              <a:t>VikentyevaOL@gmail.com</a:t>
            </a:r>
            <a:r>
              <a:rPr lang="en-US" dirty="0"/>
              <a:t>, </a:t>
            </a:r>
            <a:r>
              <a:rPr lang="ru-RU" dirty="0"/>
              <a:t>пароль </a:t>
            </a:r>
            <a:r>
              <a:rPr lang="en-US" dirty="0" err="1"/>
              <a:t>pstu_itas</a:t>
            </a:r>
            <a:r>
              <a:rPr lang="en-US" dirty="0"/>
              <a:t>, </a:t>
            </a:r>
            <a:r>
              <a:rPr lang="ru-RU" dirty="0"/>
              <a:t>Диск: Программирование </a:t>
            </a:r>
            <a:r>
              <a:rPr lang="en-US" dirty="0"/>
              <a:t>C#</a:t>
            </a:r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Тестирование по стратегии «белого ящика»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89039"/>
          </a:xfrm>
        </p:spPr>
        <p:txBody>
          <a:bodyPr/>
          <a:lstStyle/>
          <a:p>
            <a:r>
              <a:rPr lang="ru-RU" dirty="0"/>
              <a:t>Тестовые данные получаются путем анализа логики работы программы.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Покрытие операторов</a:t>
            </a:r>
            <a:r>
              <a:rPr lang="ru-RU" dirty="0"/>
              <a:t>: каждый оператор должен быть выполнен хотя бы один раз.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Покрытие ветвей</a:t>
            </a:r>
            <a:r>
              <a:rPr lang="ru-RU" dirty="0"/>
              <a:t>: каждая ветвь в программе выполняется хотя бы один раз</a:t>
            </a:r>
            <a:r>
              <a:rPr lang="en-US" dirty="0"/>
              <a:t>.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Покрытие путей</a:t>
            </a:r>
            <a:r>
              <a:rPr lang="ru-RU" dirty="0"/>
              <a:t>: каждый путь должен быть пройден хотя бы один раз. </a:t>
            </a:r>
            <a:endParaRPr lang="en-US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Тестирование по стратегии «белого ящика»</a:t>
            </a:r>
          </a:p>
        </p:txBody>
      </p:sp>
      <p:sp>
        <p:nvSpPr>
          <p:cNvPr id="16" name="Содержимое 1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Покрытие операторов:</a:t>
            </a:r>
          </a:p>
          <a:p>
            <a:pPr>
              <a:buNone/>
            </a:pPr>
            <a:r>
              <a:rPr lang="en-US" dirty="0"/>
              <a:t>a</a:t>
            </a:r>
            <a:r>
              <a:rPr lang="ru-RU" dirty="0"/>
              <a:t>=0;</a:t>
            </a:r>
          </a:p>
          <a:p>
            <a:pPr>
              <a:buNone/>
            </a:pPr>
            <a:r>
              <a:rPr lang="en-US" dirty="0"/>
              <a:t>if</a:t>
            </a:r>
            <a:r>
              <a:rPr lang="ru-RU" dirty="0"/>
              <a:t>(</a:t>
            </a:r>
            <a:r>
              <a:rPr lang="en-US" dirty="0"/>
              <a:t>x</a:t>
            </a:r>
            <a:r>
              <a:rPr lang="ru-RU" dirty="0"/>
              <a:t>&gt;5) </a:t>
            </a:r>
            <a:r>
              <a:rPr lang="en-US" dirty="0"/>
              <a:t>a</a:t>
            </a:r>
            <a:r>
              <a:rPr lang="ru-RU" dirty="0"/>
              <a:t>=10;</a:t>
            </a:r>
          </a:p>
          <a:p>
            <a:pPr>
              <a:buNone/>
            </a:pPr>
            <a:r>
              <a:rPr lang="en-US" dirty="0"/>
              <a:t>b</a:t>
            </a:r>
            <a:r>
              <a:rPr lang="ru-RU" dirty="0"/>
              <a:t>=</a:t>
            </a:r>
            <a:r>
              <a:rPr lang="en-US" dirty="0"/>
              <a:t>x</a:t>
            </a:r>
            <a:r>
              <a:rPr lang="ru-RU" dirty="0"/>
              <a:t>/</a:t>
            </a:r>
            <a:r>
              <a:rPr lang="en-US" dirty="0"/>
              <a:t>a</a:t>
            </a:r>
            <a:r>
              <a:rPr lang="ru-RU" dirty="0"/>
              <a:t>;</a:t>
            </a:r>
          </a:p>
          <a:p>
            <a:r>
              <a:rPr lang="ru-RU" dirty="0"/>
              <a:t>Покрытие ветвей (решений):</a:t>
            </a:r>
          </a:p>
          <a:p>
            <a:pPr>
              <a:buNone/>
            </a:pPr>
            <a:r>
              <a:rPr lang="en-US" dirty="0"/>
              <a:t>a=5;</a:t>
            </a:r>
            <a:endParaRPr lang="ru-RU" dirty="0"/>
          </a:p>
          <a:p>
            <a:pPr>
              <a:buNone/>
            </a:pPr>
            <a:r>
              <a:rPr lang="en-US" dirty="0"/>
              <a:t>while</a:t>
            </a:r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&gt;</a:t>
            </a:r>
            <a:r>
              <a:rPr lang="en-US" dirty="0"/>
              <a:t>x</a:t>
            </a:r>
            <a:r>
              <a:rPr lang="ru-RU" dirty="0"/>
              <a:t>) </a:t>
            </a:r>
            <a:r>
              <a:rPr lang="en-US" dirty="0"/>
              <a:t>a</a:t>
            </a:r>
            <a:r>
              <a:rPr lang="ru-RU" dirty="0"/>
              <a:t>=</a:t>
            </a:r>
            <a:r>
              <a:rPr lang="en-US" dirty="0"/>
              <a:t>a</a:t>
            </a:r>
            <a:r>
              <a:rPr lang="ru-RU" dirty="0"/>
              <a:t>-1;</a:t>
            </a:r>
          </a:p>
          <a:p>
            <a:pPr>
              <a:buNone/>
            </a:pPr>
            <a:r>
              <a:rPr lang="en-US" dirty="0"/>
              <a:t>b</a:t>
            </a:r>
            <a:r>
              <a:rPr lang="ru-RU" dirty="0"/>
              <a:t>=1/</a:t>
            </a:r>
            <a:r>
              <a:rPr lang="en-US" dirty="0"/>
              <a:t>a</a:t>
            </a:r>
            <a:r>
              <a:rPr lang="ru-RU" dirty="0"/>
              <a:t>;</a:t>
            </a:r>
          </a:p>
          <a:p>
            <a:r>
              <a:rPr lang="ru-RU" dirty="0"/>
              <a:t>Покрытие путей: </a:t>
            </a:r>
          </a:p>
          <a:p>
            <a:pPr lvl="0">
              <a:buNone/>
            </a:pPr>
            <a:r>
              <a:rPr lang="ru-RU" dirty="0"/>
              <a:t>Каждый путь должен быть пройден хотя бы один раз..</a:t>
            </a:r>
          </a:p>
          <a:p>
            <a:pPr>
              <a:buNone/>
            </a:pP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сложных условий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Критерий покрытия условий</a:t>
            </a:r>
            <a:r>
              <a:rPr lang="ru-RU" dirty="0"/>
              <a:t>: каждое простое условие получает значение истина.</a:t>
            </a:r>
          </a:p>
          <a:p>
            <a:pPr>
              <a:buNone/>
            </a:pPr>
            <a:r>
              <a:rPr lang="en-US" dirty="0"/>
              <a:t>if</a:t>
            </a:r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&lt;</a:t>
            </a:r>
            <a:r>
              <a:rPr lang="en-US" dirty="0"/>
              <a:t>b</a:t>
            </a:r>
            <a:r>
              <a:rPr lang="ru-RU" dirty="0"/>
              <a:t>)||(</a:t>
            </a:r>
            <a:r>
              <a:rPr lang="en-US" dirty="0"/>
              <a:t>c</a:t>
            </a:r>
            <a:r>
              <a:rPr lang="ru-RU" dirty="0"/>
              <a:t>==0) </a:t>
            </a:r>
            <a:r>
              <a:rPr lang="en-US" dirty="0"/>
              <a:t>d</a:t>
            </a:r>
            <a:r>
              <a:rPr lang="ru-RU" dirty="0"/>
              <a:t>=1; </a:t>
            </a:r>
            <a:r>
              <a:rPr lang="en-US" dirty="0"/>
              <a:t>else d</a:t>
            </a:r>
            <a:r>
              <a:rPr lang="ru-RU" dirty="0"/>
              <a:t>=1/</a:t>
            </a:r>
            <a:r>
              <a:rPr lang="en-US" dirty="0"/>
              <a:t>c</a:t>
            </a:r>
            <a:r>
              <a:rPr lang="ru-RU" dirty="0"/>
              <a:t>;</a:t>
            </a:r>
          </a:p>
          <a:p>
            <a:r>
              <a:rPr lang="ru-RU" dirty="0">
                <a:solidFill>
                  <a:srgbClr val="FF0000"/>
                </a:solidFill>
              </a:rPr>
              <a:t>Критерий покрытия решений/условий </a:t>
            </a:r>
            <a:r>
              <a:rPr lang="ru-RU" dirty="0"/>
              <a:t>объединяет вместе критерий покрытия ветвей и критерий покрытия условий.</a:t>
            </a:r>
          </a:p>
          <a:p>
            <a:pPr>
              <a:buNone/>
            </a:pPr>
            <a:r>
              <a:rPr lang="en-US" dirty="0"/>
              <a:t>if(a==0)||(b==0)||(c==0) d=1; else d=1/(</a:t>
            </a:r>
            <a:r>
              <a:rPr lang="en-US" dirty="0" err="1"/>
              <a:t>a+b</a:t>
            </a:r>
            <a:r>
              <a:rPr lang="en-US" dirty="0"/>
              <a:t>);</a:t>
            </a:r>
            <a:endParaRPr lang="ru-RU" dirty="0"/>
          </a:p>
          <a:p>
            <a:r>
              <a:rPr lang="ru-RU" dirty="0">
                <a:solidFill>
                  <a:srgbClr val="FF0000"/>
                </a:solidFill>
              </a:rPr>
              <a:t>Критерий комбинаторного покрытия условий</a:t>
            </a:r>
            <a:r>
              <a:rPr lang="ru-RU" dirty="0"/>
              <a:t>: хотя бы один раз должна выполняться любая комбинация простых условий.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Минимальное грубое тестирование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МГТ – критерий покрытия решений/условий + дополнительные требования по проверке циклов:</a:t>
            </a:r>
          </a:p>
          <a:p>
            <a:pPr lvl="1"/>
            <a:r>
              <a:rPr lang="ru-RU" dirty="0"/>
              <a:t>Каждая ветвь в программе выполняется хотя бы один раз.</a:t>
            </a:r>
          </a:p>
          <a:p>
            <a:pPr lvl="1"/>
            <a:r>
              <a:rPr lang="ru-RU" dirty="0"/>
              <a:t>Каждое простое условие получает значение истина.</a:t>
            </a:r>
          </a:p>
          <a:p>
            <a:pPr lvl="1"/>
            <a:r>
              <a:rPr lang="ru-RU" dirty="0"/>
              <a:t>Каждый цикл проверяется при </a:t>
            </a:r>
            <a:r>
              <a:rPr lang="ru-RU" dirty="0" err="1"/>
              <a:t>нулькратном</a:t>
            </a:r>
            <a:r>
              <a:rPr lang="ru-RU" dirty="0"/>
              <a:t>, однократном и многократном повторении.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Даны 3 целых числа. Найти максимальное из этих чисел.</a:t>
            </a:r>
          </a:p>
          <a:p>
            <a:pPr marL="514350" indent="-514350">
              <a:buAutoNum type="arabicPeriod"/>
            </a:pPr>
            <a:r>
              <a:rPr lang="ru-RU" dirty="0"/>
              <a:t>Анализ.</a:t>
            </a:r>
          </a:p>
          <a:p>
            <a:pPr marL="514350" indent="-514350">
              <a:buNone/>
            </a:pPr>
            <a:r>
              <a:rPr lang="ru-RU" dirty="0"/>
              <a:t>Исходные данные: </a:t>
            </a:r>
            <a:r>
              <a:rPr lang="en-US" dirty="0"/>
              <a:t>a, b, c – </a:t>
            </a:r>
            <a:r>
              <a:rPr lang="ru-RU" dirty="0"/>
              <a:t>целые числа</a:t>
            </a:r>
          </a:p>
          <a:p>
            <a:pPr marL="514350" indent="-514350">
              <a:buNone/>
            </a:pPr>
            <a:r>
              <a:rPr lang="ru-RU" dirty="0"/>
              <a:t>Результаты: </a:t>
            </a:r>
            <a:r>
              <a:rPr lang="en-US" dirty="0"/>
              <a:t>max – </a:t>
            </a:r>
            <a:r>
              <a:rPr lang="ru-RU" dirty="0"/>
              <a:t>целое число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u="sng" dirty="0"/>
              <a:t>Классы входных данных</a:t>
            </a:r>
          </a:p>
          <a:p>
            <a:pPr marL="514350" indent="-514350">
              <a:buAutoNum type="arabicPeriod"/>
            </a:pPr>
            <a:r>
              <a:rPr lang="en-US" dirty="0"/>
              <a:t>a, b, c </a:t>
            </a:r>
            <a:r>
              <a:rPr lang="ru-RU" dirty="0"/>
              <a:t>– целые числа =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max</a:t>
            </a:r>
            <a:r>
              <a:rPr lang="ru-RU" dirty="0"/>
              <a:t>.</a:t>
            </a:r>
          </a:p>
          <a:p>
            <a:pPr marL="514350" indent="-514350">
              <a:buAutoNum type="arabicPeriod"/>
            </a:pPr>
            <a:r>
              <a:rPr lang="ru-RU" dirty="0"/>
              <a:t>а – вещественное число, символ или строка =</a:t>
            </a:r>
            <a:r>
              <a:rPr lang="en-US" dirty="0"/>
              <a:t>&gt; </a:t>
            </a:r>
            <a:r>
              <a:rPr lang="ru-RU" dirty="0"/>
              <a:t>сообщение об ошибке, повторный ввод.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b </a:t>
            </a:r>
            <a:r>
              <a:rPr lang="ru-RU" dirty="0"/>
              <a:t>– вещественное число, символ или строка =</a:t>
            </a:r>
            <a:r>
              <a:rPr lang="en-US" dirty="0"/>
              <a:t>&gt; </a:t>
            </a:r>
            <a:r>
              <a:rPr lang="ru-RU" dirty="0"/>
              <a:t>сообщение об ошибке, повторный ввод.</a:t>
            </a:r>
            <a:endParaRPr lang="en-US" dirty="0"/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c</a:t>
            </a:r>
            <a:r>
              <a:rPr lang="ru-RU" dirty="0"/>
              <a:t> – вещественное число, символ или строка =</a:t>
            </a:r>
            <a:r>
              <a:rPr lang="en-US" dirty="0"/>
              <a:t>&gt; </a:t>
            </a:r>
            <a:r>
              <a:rPr lang="ru-RU" dirty="0"/>
              <a:t>сообщение об ошибке, повторный ввод.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a=b=c =&gt;</a:t>
            </a:r>
            <a:r>
              <a:rPr lang="ru-RU" dirty="0"/>
              <a:t> сообщение о том, что нельзя найти </a:t>
            </a:r>
            <a:r>
              <a:rPr lang="en-US" dirty="0"/>
              <a:t>max</a:t>
            </a:r>
            <a:r>
              <a:rPr lang="ru-RU" dirty="0"/>
              <a:t>, т.к. все числа равны.</a:t>
            </a:r>
          </a:p>
          <a:p>
            <a:pPr marL="514350" indent="-514350">
              <a:buAutoNum type="arabicPeriod"/>
            </a:pPr>
            <a:endParaRPr lang="ru-RU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4075" y="568325"/>
            <a:ext cx="1543050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3650" y="942975"/>
            <a:ext cx="481965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49500" y="266700"/>
            <a:ext cx="462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2. </a:t>
            </a:r>
            <a:r>
              <a:rPr lang="ru-RU" sz="3200" u="sng" dirty="0"/>
              <a:t>Проектирование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3. Разработка программы</a:t>
            </a:r>
          </a:p>
          <a:p>
            <a:pPr>
              <a:buNone/>
            </a:pPr>
            <a:r>
              <a:rPr lang="ru-RU" u="sng" dirty="0"/>
              <a:t>Пример 1_1.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Решение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35000"/>
          </a:xfrm>
        </p:spPr>
        <p:txBody>
          <a:bodyPr/>
          <a:lstStyle/>
          <a:p>
            <a:r>
              <a:rPr lang="ru-RU" dirty="0"/>
              <a:t>Тесты</a:t>
            </a:r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97520"/>
              </p:ext>
            </p:extLst>
          </p:nvPr>
        </p:nvGraphicFramePr>
        <p:xfrm>
          <a:off x="460423" y="2201405"/>
          <a:ext cx="3803551" cy="4156990"/>
        </p:xfrm>
        <a:graphic>
          <a:graphicData uri="http://schemas.openxmlformats.org/drawingml/2006/table">
            <a:tbl>
              <a:tblPr/>
              <a:tblGrid>
                <a:gridCol w="535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312">
                <a:tc>
                  <a:txBody>
                    <a:bodyPr/>
                    <a:lstStyle/>
                    <a:p>
                      <a:pPr algn="l" fontAlgn="b"/>
                      <a:endParaRPr lang="ru-RU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Ожидаемый результат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Полученный результат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T1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a=1,2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ошибка, повторный ввод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T2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a="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qwe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"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ошибка, повторный ввод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T3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a=a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ошибка, повторный ввод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T4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b=1,2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ошибка, повторный ввод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T5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b="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qwe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"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ошибка, повторный ввод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T6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b=a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ошибка, повторный ввод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T7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c=1,2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ошибка, повторный ввод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T8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c="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qwe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"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ошибка, повторный ввод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T9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c=a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ошибка, повторный ввод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T10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a=1,b=2,c=3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T11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a=3,b=1,c=2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7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T12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a=1,b=3,c=2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7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T13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a=1,b=1,c=1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Все три числа равны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7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T14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a=1,b=1,c=2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7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T15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a=2,b=1,c=2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7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T16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a=2,b=2,c=1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8366" marR="8366" marT="8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7630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Проверка достаточности по критерию черного ящика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120556"/>
              </p:ext>
            </p:extLst>
          </p:nvPr>
        </p:nvGraphicFramePr>
        <p:xfrm>
          <a:off x="730250" y="2546350"/>
          <a:ext cx="5194300" cy="4000500"/>
        </p:xfrm>
        <a:graphic>
          <a:graphicData uri="http://schemas.openxmlformats.org/drawingml/2006/table">
            <a:tbl>
              <a:tblPr/>
              <a:tblGrid>
                <a:gridCol w="149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а-целое число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а- вещественное число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а - символ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а - строка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b-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целое число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b- 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вещественное число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 - 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символ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 - 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строка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c-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целое число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c- 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вещественное число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 - 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символ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 - 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строка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max - 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первое число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max - 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последнее число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max - 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в середине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все числа равны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два числа равны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Темы 1 модуль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Жизненный цикл программы. </a:t>
            </a:r>
          </a:p>
          <a:p>
            <a:r>
              <a:rPr lang="ru-RU" dirty="0"/>
              <a:t>Общая характеристика</a:t>
            </a:r>
            <a:r>
              <a:rPr lang="en-US" dirty="0"/>
              <a:t> </a:t>
            </a:r>
            <a:r>
              <a:rPr lang="ru-RU" dirty="0"/>
              <a:t>системы </a:t>
            </a:r>
            <a:r>
              <a:rPr lang="en-US" dirty="0"/>
              <a:t>MSDN</a:t>
            </a:r>
            <a:r>
              <a:rPr lang="ru-RU" dirty="0"/>
              <a:t>.</a:t>
            </a:r>
          </a:p>
          <a:p>
            <a:r>
              <a:rPr lang="ru-RU" dirty="0"/>
              <a:t>Состав языка С</a:t>
            </a:r>
            <a:r>
              <a:rPr lang="en-US" dirty="0"/>
              <a:t>#.</a:t>
            </a:r>
            <a:endParaRPr lang="ru-RU" dirty="0"/>
          </a:p>
          <a:p>
            <a:r>
              <a:rPr lang="ru-RU" dirty="0"/>
              <a:t>Стандартные простые типы данных. </a:t>
            </a:r>
          </a:p>
          <a:p>
            <a:r>
              <a:rPr lang="ru-RU" dirty="0"/>
              <a:t>Основные операторы. Решение задач с использованием основных операторов.</a:t>
            </a:r>
          </a:p>
          <a:p>
            <a:r>
              <a:rPr lang="ru-RU" dirty="0"/>
              <a:t>Подпрограммы (функции). Использование подпрограмм при решении задач. </a:t>
            </a:r>
            <a:endParaRPr lang="en-US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2827" y="340265"/>
            <a:ext cx="8229600" cy="1143000"/>
          </a:xfrm>
        </p:spPr>
        <p:txBody>
          <a:bodyPr/>
          <a:lstStyle/>
          <a:p>
            <a:r>
              <a:rPr lang="ru-RU" dirty="0"/>
              <a:t>Решение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7630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Проверка достаточности по критерию белого ящика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722531"/>
              </p:ext>
            </p:extLst>
          </p:nvPr>
        </p:nvGraphicFramePr>
        <p:xfrm>
          <a:off x="914400" y="2559050"/>
          <a:ext cx="6934198" cy="3702049"/>
        </p:xfrm>
        <a:graphic>
          <a:graphicData uri="http://schemas.openxmlformats.org/drawingml/2006/table">
            <a:tbl>
              <a:tblPr/>
              <a:tblGrid>
                <a:gridCol w="164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6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6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06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06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06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06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06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1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51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51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516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516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516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516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84773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Т16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77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do{}while(!ok) //a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77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77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do{}while(!ok) //b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77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77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do{}while(!ok) //c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77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77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if (a == b &amp;&amp; b == c)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да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77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нет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77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if (a &gt; b)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да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77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нет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477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(max &lt; c)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да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477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нет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Жизненный цикл программы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Тема 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82441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ru-RU" sz="2800" dirty="0">
                <a:solidFill>
                  <a:srgbClr val="FF0000"/>
                </a:solidFill>
              </a:rPr>
              <a:t>Алгоритм </a:t>
            </a:r>
            <a:r>
              <a:rPr lang="ru-RU" sz="2800" dirty="0"/>
              <a:t>– точное предписание, определяющее вычислительный процесс, идущий от изменяемых начальных  данных к конечному результату.</a:t>
            </a:r>
          </a:p>
          <a:p>
            <a:pPr>
              <a:lnSpc>
                <a:spcPct val="90000"/>
              </a:lnSpc>
            </a:pPr>
            <a:r>
              <a:rPr lang="ru-RU" sz="2800" dirty="0">
                <a:solidFill>
                  <a:srgbClr val="FF0000"/>
                </a:solidFill>
              </a:rPr>
              <a:t>Язык программирования</a:t>
            </a:r>
            <a:r>
              <a:rPr lang="ru-RU" sz="2800" dirty="0"/>
              <a:t> (ЯП) - совокупность средств и правил для представления алгоритма в виде пригодном для выполнения вычислительной машиной.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ЯП – это искусственные языки, которые имеют очень жесткие правила записи команд. Совокупность этих правил образует </a:t>
            </a:r>
            <a:r>
              <a:rPr lang="ru-RU" sz="2800" dirty="0">
                <a:solidFill>
                  <a:srgbClr val="FF0000"/>
                </a:solidFill>
              </a:rPr>
              <a:t>синтаксис</a:t>
            </a:r>
            <a:r>
              <a:rPr lang="ru-RU" sz="2800" dirty="0"/>
              <a:t> ЯП, смысл конструкций – его </a:t>
            </a:r>
            <a:r>
              <a:rPr lang="ru-RU" sz="2800" dirty="0">
                <a:solidFill>
                  <a:srgbClr val="FF0000"/>
                </a:solidFill>
              </a:rPr>
              <a:t>семантику</a:t>
            </a:r>
            <a:r>
              <a:rPr lang="ru-RU" sz="2800" b="1" dirty="0"/>
              <a:t>.</a:t>
            </a:r>
            <a:endParaRPr lang="ru-RU" sz="2800" dirty="0"/>
          </a:p>
          <a:p>
            <a:pPr>
              <a:lnSpc>
                <a:spcPct val="90000"/>
              </a:lnSpc>
            </a:pPr>
            <a:r>
              <a:rPr lang="ru-RU" sz="2800" dirty="0">
                <a:solidFill>
                  <a:srgbClr val="FF0000"/>
                </a:solidFill>
              </a:rPr>
              <a:t>Программа</a:t>
            </a:r>
            <a:r>
              <a:rPr lang="ru-RU" sz="2800" dirty="0"/>
              <a:t> – алгоритм, записанный на ЯП. </a:t>
            </a:r>
          </a:p>
          <a:p>
            <a:pPr>
              <a:lnSpc>
                <a:spcPct val="90000"/>
              </a:lnSpc>
            </a:pPr>
            <a:r>
              <a:rPr lang="ru-RU" sz="2800" dirty="0">
                <a:solidFill>
                  <a:srgbClr val="FF0000"/>
                </a:solidFill>
              </a:rPr>
              <a:t>Программирование</a:t>
            </a:r>
            <a:r>
              <a:rPr lang="ru-RU" sz="2800" dirty="0"/>
              <a:t> – процесс создания компьютерных программ.</a:t>
            </a:r>
          </a:p>
          <a:p>
            <a:pPr>
              <a:lnSpc>
                <a:spcPct val="90000"/>
              </a:lnSpc>
            </a:pPr>
            <a:r>
              <a:rPr lang="ru-RU" sz="2800" dirty="0">
                <a:solidFill>
                  <a:srgbClr val="FF0000"/>
                </a:solidFill>
              </a:rPr>
              <a:t>Программное обеспечение </a:t>
            </a:r>
            <a:r>
              <a:rPr lang="ru-RU" sz="2800" dirty="0"/>
              <a:t>– набор компьютерных программ, процедур и связанной с ними документации и данных (ISO/IEC 12207).</a:t>
            </a:r>
          </a:p>
          <a:p>
            <a:pPr>
              <a:lnSpc>
                <a:spcPct val="90000"/>
              </a:lnSpc>
            </a:pPr>
            <a:endParaRPr lang="ru-RU" sz="2800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понятия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Свойства алгоритма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Массовость.</a:t>
            </a:r>
          </a:p>
          <a:p>
            <a:r>
              <a:rPr lang="ru-RU" dirty="0"/>
              <a:t>Результативность.</a:t>
            </a:r>
          </a:p>
          <a:p>
            <a:r>
              <a:rPr lang="ru-RU" dirty="0"/>
              <a:t>Понятность.</a:t>
            </a:r>
          </a:p>
          <a:p>
            <a:r>
              <a:rPr lang="ru-RU" dirty="0"/>
              <a:t>Определенность.</a:t>
            </a:r>
          </a:p>
          <a:p>
            <a:r>
              <a:rPr lang="ru-RU" dirty="0"/>
              <a:t>Дискретность.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Способы представления алгоритма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ru-RU" dirty="0"/>
              <a:t>Словесное описание.</a:t>
            </a:r>
          </a:p>
          <a:p>
            <a:pPr lvl="0"/>
            <a:r>
              <a:rPr lang="ru-RU" dirty="0"/>
              <a:t>Графическое описание (блок-схема).</a:t>
            </a:r>
          </a:p>
          <a:p>
            <a:pPr lvl="0"/>
            <a:r>
              <a:rPr lang="ru-RU" dirty="0"/>
              <a:t>Язык программирования высокого уровня.</a:t>
            </a:r>
          </a:p>
          <a:p>
            <a:endParaRPr lang="ru-RU" dirty="0"/>
          </a:p>
          <a:p>
            <a:r>
              <a:rPr lang="ru-RU" b="1" dirty="0">
                <a:solidFill>
                  <a:srgbClr val="FF0000"/>
                </a:solidFill>
              </a:rPr>
              <a:t>Блок-схема</a:t>
            </a:r>
            <a:r>
              <a:rPr lang="ru-RU" dirty="0"/>
              <a:t> – это последовательность блоков, предписывающих выполнение определенных операций, и связей между этими блоками.</a:t>
            </a:r>
          </a:p>
          <a:p>
            <a:r>
              <a:rPr lang="ru-RU" dirty="0"/>
              <a:t>Конфигурация и размеры блоков, а также порядок графического оформления блок-схем регламентированы </a:t>
            </a:r>
            <a:r>
              <a:rPr lang="ru-RU" b="1" dirty="0">
                <a:solidFill>
                  <a:srgbClr val="FF0000"/>
                </a:solidFill>
              </a:rPr>
              <a:t>ГОСТ 19002-80 и ГОСТ 19003-80 </a:t>
            </a:r>
            <a:r>
              <a:rPr lang="ru-RU" dirty="0"/>
              <a:t>"Схемы алгоритмов и программ". В январе 1992 года введен новый </a:t>
            </a:r>
            <a:r>
              <a:rPr lang="ru-RU" b="1" dirty="0">
                <a:solidFill>
                  <a:srgbClr val="FF0000"/>
                </a:solidFill>
              </a:rPr>
              <a:t>ГОСТ 19–701–90</a:t>
            </a:r>
            <a:r>
              <a:rPr lang="ru-RU" dirty="0"/>
              <a:t>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2636</Words>
  <Application>Microsoft Office PowerPoint</Application>
  <PresentationFormat>Экран (4:3)</PresentationFormat>
  <Paragraphs>528</Paragraphs>
  <Slides>50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1" baseType="lpstr">
      <vt:lpstr>Тема Office</vt:lpstr>
      <vt:lpstr>Программирование</vt:lpstr>
      <vt:lpstr>Программирование</vt:lpstr>
      <vt:lpstr>Программирование</vt:lpstr>
      <vt:lpstr>Литература</vt:lpstr>
      <vt:lpstr>Темы 1 модуль</vt:lpstr>
      <vt:lpstr>Жизненный цикл программы</vt:lpstr>
      <vt:lpstr>Базовые понятия</vt:lpstr>
      <vt:lpstr>Свойства алгоритма</vt:lpstr>
      <vt:lpstr>Способы представления алгоритма </vt:lpstr>
      <vt:lpstr>Описание символов</vt:lpstr>
      <vt:lpstr>Описание символов</vt:lpstr>
      <vt:lpstr>Описание символов</vt:lpstr>
      <vt:lpstr>Основные алгоритмические структуры </vt:lpstr>
      <vt:lpstr>Основные алгоритмические структуры</vt:lpstr>
      <vt:lpstr>Языки програмирования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Жизненный цикл (ЖЦ) программного обеспечения</vt:lpstr>
      <vt:lpstr>Этапы ЖЦ ПП</vt:lpstr>
      <vt:lpstr>Модели ЖЦ</vt:lpstr>
      <vt:lpstr>Каскадная схема ЖЦ</vt:lpstr>
      <vt:lpstr>Реальный процесс создания ПО</vt:lpstr>
      <vt:lpstr>Итерационная схема ЖЦ</vt:lpstr>
      <vt:lpstr>Основные участники процесса создания ПП</vt:lpstr>
      <vt:lpstr>Основные участники решения задачи</vt:lpstr>
      <vt:lpstr>Презентация PowerPoint</vt:lpstr>
      <vt:lpstr>Презентация PowerPoint</vt:lpstr>
      <vt:lpstr>Парадигма программирования</vt:lpstr>
      <vt:lpstr>Процедурно-ориентированное программирование</vt:lpstr>
      <vt:lpstr>Объектно-ориентированное программирование</vt:lpstr>
      <vt:lpstr>Тестирование</vt:lpstr>
      <vt:lpstr>Презентация PowerPoint</vt:lpstr>
      <vt:lpstr>Тестирование по стратегии «черного ящика»</vt:lpstr>
      <vt:lpstr>Тестирование по стратегии «черного ящика»</vt:lpstr>
      <vt:lpstr>Презентация PowerPoint</vt:lpstr>
      <vt:lpstr>Презентация PowerPoint</vt:lpstr>
      <vt:lpstr>Тестирование по стратегии «белого ящика»</vt:lpstr>
      <vt:lpstr>Тестирование по стратегии «белого ящика»</vt:lpstr>
      <vt:lpstr>Проверка сложных условий</vt:lpstr>
      <vt:lpstr>Минимальное грубое тестирование</vt:lpstr>
      <vt:lpstr>Решение задачи</vt:lpstr>
      <vt:lpstr>Решение задачи</vt:lpstr>
      <vt:lpstr>Презентация PowerPoint</vt:lpstr>
      <vt:lpstr>Решение задачи</vt:lpstr>
      <vt:lpstr>Решение задачи</vt:lpstr>
      <vt:lpstr>Решение задачи</vt:lpstr>
      <vt:lpstr>Решение задачи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VikentyevaOL</dc:creator>
  <cp:lastModifiedBy>Ольга</cp:lastModifiedBy>
  <cp:revision>16</cp:revision>
  <dcterms:created xsi:type="dcterms:W3CDTF">2012-08-29T12:23:11Z</dcterms:created>
  <dcterms:modified xsi:type="dcterms:W3CDTF">2018-09-16T18:20:04Z</dcterms:modified>
</cp:coreProperties>
</file>