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35" r:id="rId3"/>
    <p:sldId id="272" r:id="rId4"/>
    <p:sldId id="273" r:id="rId5"/>
    <p:sldId id="280" r:id="rId6"/>
    <p:sldId id="336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276" r:id="rId16"/>
    <p:sldId id="277" r:id="rId17"/>
    <p:sldId id="278" r:id="rId18"/>
    <p:sldId id="279" r:id="rId19"/>
    <p:sldId id="334" r:id="rId20"/>
    <p:sldId id="274" r:id="rId21"/>
    <p:sldId id="325" r:id="rId22"/>
    <p:sldId id="275" r:id="rId2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1B491-FE18-40A8-BC34-1A7486469A82}" type="datetimeFigureOut">
              <a:rPr lang="th-TH" smtClean="0"/>
              <a:t>02/11/61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EBAB9-0314-45A6-924D-AB69D8C333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1062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B82D9-0F1E-410A-8596-6FED456FA5A6}" type="slidenum">
              <a:rPr lang="id-ID" smtClean="0"/>
              <a:pPr>
                <a:defRPr/>
              </a:pPr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803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pitchFamily="1" charset="0"/>
                <a:ea typeface="ヒラギノ角ゴ Pro W3" pitchFamily="1" charset="-128"/>
                <a:sym typeface="Gill Sans" pitchFamily="1" charset="0"/>
              </a:defRPr>
            </a:lvl9pPr>
          </a:lstStyle>
          <a:p>
            <a:pPr eaLnBrk="1" hangingPunct="1"/>
            <a:fld id="{DB61F3E0-F79A-41DE-B510-D9D193C2AA95}" type="slidenum">
              <a:rPr lang="en-US" altLang="th-TH" sz="1200"/>
              <a:pPr eaLnBrk="1" hangingPunct="1"/>
              <a:t>3</a:t>
            </a:fld>
            <a:endParaRPr lang="en-US" altLang="th-TH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latin typeface="Gill Sans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627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B82D9-0F1E-410A-8596-6FED456FA5A6}" type="slidenum">
              <a:rPr lang="id-ID" smtClean="0"/>
              <a:pPr>
                <a:defRPr/>
              </a:pPr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063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EF5-C3C9-461E-B84C-F8E8DDA6BDEB}" type="datetimeFigureOut">
              <a:rPr lang="th-TH" smtClean="0"/>
              <a:t>02/11/61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1DF5-7674-4E19-8157-7793CB192A4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025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EF5-C3C9-461E-B84C-F8E8DDA6BDEB}" type="datetimeFigureOut">
              <a:rPr lang="th-TH" smtClean="0"/>
              <a:t>02/11/61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1DF5-7674-4E19-8157-7793CB192A4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892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EF5-C3C9-461E-B84C-F8E8DDA6BDEB}" type="datetimeFigureOut">
              <a:rPr lang="th-TH" smtClean="0"/>
              <a:t>02/11/61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1DF5-7674-4E19-8157-7793CB192A4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64831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54"/>
          <p:cNvSpPr/>
          <p:nvPr userDrawn="1"/>
        </p:nvSpPr>
        <p:spPr>
          <a:xfrm>
            <a:off x="5276989" y="590887"/>
            <a:ext cx="1660308" cy="4616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3000" b="1" dirty="0">
              <a:solidFill>
                <a:schemeClr val="dk2"/>
              </a:solidFill>
              <a:latin typeface="Roboto" pitchFamily="2" charset="0"/>
              <a:ea typeface="Roboto" pitchFamily="2" charset="0"/>
              <a:cs typeface="Oswald"/>
              <a:sym typeface="Oswald"/>
            </a:endParaRPr>
          </a:p>
        </p:txBody>
      </p:sp>
      <p:sp>
        <p:nvSpPr>
          <p:cNvPr id="4" name="Shape 73"/>
          <p:cNvSpPr/>
          <p:nvPr userDrawn="1"/>
        </p:nvSpPr>
        <p:spPr>
          <a:xfrm>
            <a:off x="5601134" y="1169315"/>
            <a:ext cx="961846" cy="42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Roboto" pitchFamily="2" charset="0"/>
              <a:ea typeface="Roboto" pitchFamily="2" charset="0"/>
              <a:cs typeface="Lato"/>
              <a:sym typeface="Lato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8419" y="2133600"/>
            <a:ext cx="514325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10587" y="2133600"/>
            <a:ext cx="514325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8817" y="389925"/>
            <a:ext cx="6134367" cy="687423"/>
          </a:xfrm>
        </p:spPr>
        <p:txBody>
          <a:bodyPr/>
          <a:lstStyle>
            <a:lvl1pPr algn="ctr">
              <a:defRPr sz="27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4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EF5-C3C9-461E-B84C-F8E8DDA6BDEB}" type="datetimeFigureOut">
              <a:rPr lang="th-TH" smtClean="0"/>
              <a:t>02/11/61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1DF5-7674-4E19-8157-7793CB192A4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151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EF5-C3C9-461E-B84C-F8E8DDA6BDEB}" type="datetimeFigureOut">
              <a:rPr lang="th-TH" smtClean="0"/>
              <a:t>02/11/61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1DF5-7674-4E19-8157-7793CB192A4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299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EF5-C3C9-461E-B84C-F8E8DDA6BDEB}" type="datetimeFigureOut">
              <a:rPr lang="th-TH" smtClean="0"/>
              <a:t>02/11/61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1DF5-7674-4E19-8157-7793CB192A4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508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EF5-C3C9-461E-B84C-F8E8DDA6BDEB}" type="datetimeFigureOut">
              <a:rPr lang="th-TH" smtClean="0"/>
              <a:t>02/11/61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1DF5-7674-4E19-8157-7793CB192A4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540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EF5-C3C9-461E-B84C-F8E8DDA6BDEB}" type="datetimeFigureOut">
              <a:rPr lang="th-TH" smtClean="0"/>
              <a:t>02/11/61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1DF5-7674-4E19-8157-7793CB192A4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8365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EF5-C3C9-461E-B84C-F8E8DDA6BDEB}" type="datetimeFigureOut">
              <a:rPr lang="th-TH" smtClean="0"/>
              <a:t>02/11/61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1DF5-7674-4E19-8157-7793CB192A4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208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EF5-C3C9-461E-B84C-F8E8DDA6BDEB}" type="datetimeFigureOut">
              <a:rPr lang="th-TH" smtClean="0"/>
              <a:t>02/11/61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1DF5-7674-4E19-8157-7793CB192A4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538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DEF5-C3C9-461E-B84C-F8E8DDA6BDEB}" type="datetimeFigureOut">
              <a:rPr lang="th-TH" smtClean="0"/>
              <a:t>02/11/61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1DF5-7674-4E19-8157-7793CB192A4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041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8DEF5-C3C9-461E-B84C-F8E8DDA6BDEB}" type="datetimeFigureOut">
              <a:rPr lang="th-TH" smtClean="0"/>
              <a:t>02/11/61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41DF5-7674-4E19-8157-7793CB192A4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964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ountaingoatsoftware.com/scrum" TargetMode="External"/><Relationship Id="rId3" Type="http://schemas.openxmlformats.org/officeDocument/2006/relationships/hyperlink" Target="http://www.agilemanifesto.org/" TargetMode="External"/><Relationship Id="rId7" Type="http://schemas.openxmlformats.org/officeDocument/2006/relationships/hyperlink" Target="http://www.scaledagileframework.com/" TargetMode="External"/><Relationship Id="rId2" Type="http://schemas.openxmlformats.org/officeDocument/2006/relationships/hyperlink" Target="https://www.scrumallianc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agile/kanban/" TargetMode="External"/><Relationship Id="rId11" Type="http://schemas.openxmlformats.org/officeDocument/2006/relationships/hyperlink" Target="https://www.scrum.org/resources/scaling-scrum" TargetMode="External"/><Relationship Id="rId5" Type="http://schemas.openxmlformats.org/officeDocument/2006/relationships/hyperlink" Target="https://www.mountaingoatsoftware.com/" TargetMode="External"/><Relationship Id="rId10" Type="http://schemas.openxmlformats.org/officeDocument/2006/relationships/hyperlink" Target="https://www.scrum.org/resources/nexus-guide" TargetMode="External"/><Relationship Id="rId4" Type="http://schemas.openxmlformats.org/officeDocument/2006/relationships/hyperlink" Target="http://disciplinedagiledelivery.com/" TargetMode="External"/><Relationship Id="rId9" Type="http://schemas.openxmlformats.org/officeDocument/2006/relationships/hyperlink" Target="http://www.controlchaos.com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agileforall.com/new-to-agile-invest-in-good-user-stories/" TargetMode="External"/><Relationship Id="rId13" Type="http://schemas.openxmlformats.org/officeDocument/2006/relationships/hyperlink" Target="http://www.agilemodeling.com/artifacts/userStory.htm" TargetMode="External"/><Relationship Id="rId18" Type="http://schemas.openxmlformats.org/officeDocument/2006/relationships/hyperlink" Target="https://www.mountaingoatsoftware.com/agile/user-stories" TargetMode="External"/><Relationship Id="rId3" Type="http://schemas.openxmlformats.org/officeDocument/2006/relationships/hyperlink" Target="https://www.scrumalliance.org/community/articles/2012/august/story-points-versus-task-hours" TargetMode="External"/><Relationship Id="rId7" Type="http://schemas.openxmlformats.org/officeDocument/2006/relationships/hyperlink" Target="http://searchsoftwarequality.techtarget.com/definition/user-story" TargetMode="External"/><Relationship Id="rId12" Type="http://schemas.openxmlformats.org/officeDocument/2006/relationships/hyperlink" Target="https://help.rallydev.com/writing-great-user-story" TargetMode="External"/><Relationship Id="rId17" Type="http://schemas.openxmlformats.org/officeDocument/2006/relationships/hyperlink" Target="http://www.seguetech.com/blog/2013/03/25/characteristics-good-agile-acceptance-criteria" TargetMode="External"/><Relationship Id="rId2" Type="http://schemas.openxmlformats.org/officeDocument/2006/relationships/hyperlink" Target="https://agilefaq.wordpress.com/2007/11/13/what-is-a-story-point/" TargetMode="External"/><Relationship Id="rId16" Type="http://schemas.openxmlformats.org/officeDocument/2006/relationships/hyperlink" Target="http://nomad8.com/acceptance_criteri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rumalliance.org/community/articles/2014/march/stories-versus-themes-versus-epics" TargetMode="External"/><Relationship Id="rId11" Type="http://schemas.openxmlformats.org/officeDocument/2006/relationships/hyperlink" Target="http://www.romanpichler.com/blog/epics-and-ready-stories/" TargetMode="External"/><Relationship Id="rId5" Type="http://schemas.openxmlformats.org/officeDocument/2006/relationships/hyperlink" Target="http://www.romanpichler.com/blog/10-tips-writing-good-user-stories/" TargetMode="External"/><Relationship Id="rId15" Type="http://schemas.openxmlformats.org/officeDocument/2006/relationships/hyperlink" Target="http://www.boost.co.nz/blog/2010/09/acceptance-criteria/" TargetMode="External"/><Relationship Id="rId10" Type="http://schemas.openxmlformats.org/officeDocument/2006/relationships/hyperlink" Target="https://www.mountaingoatsoftware.com/uploads/articles/User-Stories-Applied-Mike-Cohn.pdf" TargetMode="External"/><Relationship Id="rId4" Type="http://schemas.openxmlformats.org/officeDocument/2006/relationships/hyperlink" Target="https://www.scrumalliance.org/community/spotlight/mike-cohn/june-2014/how-many-hours-is-a-story-point-worth" TargetMode="External"/><Relationship Id="rId9" Type="http://schemas.openxmlformats.org/officeDocument/2006/relationships/hyperlink" Target="http://ronjeffries.com/xprog/articles/expcardconversationconfirmation/" TargetMode="External"/><Relationship Id="rId14" Type="http://schemas.openxmlformats.org/officeDocument/2006/relationships/hyperlink" Target="https://www.scrumalliance.org/community/articles/2013/september/agile-user-storie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Scaling Agile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Agile Nexus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4949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Changes – Nexus Sprint Review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9263" indent="-449263">
              <a:buNone/>
            </a:pPr>
            <a:r>
              <a:rPr lang="en-US" dirty="0" smtClean="0"/>
              <a:t>4-5.	The Nexus Sprint Review replaces the regular sprint review</a:t>
            </a:r>
          </a:p>
          <a:p>
            <a:pPr lvl="1"/>
            <a:r>
              <a:rPr lang="en-US" dirty="0" smtClean="0"/>
              <a:t>The various teams present the different components they have added to the product</a:t>
            </a:r>
          </a:p>
          <a:p>
            <a:pPr lvl="1"/>
            <a:r>
              <a:rPr lang="en-US" dirty="0" smtClean="0"/>
              <a:t>The only product being presented is the integrated product increment, not individual team’s product increments, this must be on the final consolidated build.</a:t>
            </a:r>
          </a:p>
          <a:p>
            <a:pPr lvl="1"/>
            <a:r>
              <a:rPr lang="en-US" dirty="0" smtClean="0"/>
              <a:t>The outcome of the sprint is the output of all teams</a:t>
            </a:r>
          </a:p>
          <a:p>
            <a:pPr lvl="1"/>
            <a:r>
              <a:rPr lang="en-US" dirty="0" smtClean="0"/>
              <a:t>The company / customer looks at the integrated increment</a:t>
            </a:r>
          </a:p>
          <a:p>
            <a:pPr lvl="2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4899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Changes – Nexus Sprint Retrospective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9263" indent="-449263">
              <a:buNone/>
            </a:pPr>
            <a:r>
              <a:rPr lang="en-US" dirty="0" smtClean="0"/>
              <a:t>6-7. 	The Nexus Sprint Retrospective is split up into 3 pieces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Before holding a team retrospective:</a:t>
            </a:r>
          </a:p>
          <a:p>
            <a:pPr lvl="2"/>
            <a:r>
              <a:rPr lang="en-US" dirty="0" smtClean="0"/>
              <a:t>Representatives of each team get together</a:t>
            </a:r>
          </a:p>
          <a:p>
            <a:pPr lvl="2"/>
            <a:r>
              <a:rPr lang="en-US" dirty="0" smtClean="0"/>
              <a:t>Discuss big ticket items (well / improve / puzzles)</a:t>
            </a:r>
          </a:p>
          <a:p>
            <a:pPr lvl="2"/>
            <a:r>
              <a:rPr lang="en-US" dirty="0" smtClean="0"/>
              <a:t>Discuss coordination between teams during sprints</a:t>
            </a:r>
          </a:p>
          <a:p>
            <a:pPr lvl="2"/>
            <a:r>
              <a:rPr lang="en-US" dirty="0" smtClean="0"/>
              <a:t>Discuss integration issues during sprints</a:t>
            </a:r>
          </a:p>
          <a:p>
            <a:pPr lvl="2"/>
            <a:r>
              <a:rPr lang="en-US" dirty="0" smtClean="0"/>
              <a:t>Discuss other issues teams are having</a:t>
            </a:r>
          </a:p>
          <a:p>
            <a:pPr lvl="2"/>
            <a:r>
              <a:rPr lang="en-US" dirty="0" smtClean="0"/>
              <a:t>Forms one of the feedback mechanisms for the individual retrospectives</a:t>
            </a:r>
          </a:p>
          <a:p>
            <a:pPr lvl="2"/>
            <a:r>
              <a:rPr lang="en-US" dirty="0" smtClean="0"/>
              <a:t>Product owner participates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Regular, individual, team retrospective</a:t>
            </a:r>
          </a:p>
          <a:p>
            <a:pPr lvl="2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6897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Changes – Nexus Sprint Retrospective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9263" indent="-449263">
              <a:buNone/>
            </a:pPr>
            <a:r>
              <a:rPr lang="en-US" dirty="0" smtClean="0"/>
              <a:t>6-7. 	The Nexus Sprint Retrospective is split up into 3 pieces</a:t>
            </a:r>
          </a:p>
          <a:p>
            <a:pPr marL="896938" indent="-447675">
              <a:buNone/>
            </a:pPr>
            <a:r>
              <a:rPr lang="en-US" dirty="0" smtClean="0"/>
              <a:t>c) 	Follow up coordination meeting based on outcome of team retrospectives</a:t>
            </a:r>
            <a:endParaRPr lang="en-US" dirty="0"/>
          </a:p>
          <a:p>
            <a:pPr lvl="2"/>
            <a:r>
              <a:rPr lang="en-US" dirty="0" smtClean="0"/>
              <a:t>Representatives of each team participates</a:t>
            </a:r>
          </a:p>
          <a:p>
            <a:pPr lvl="2"/>
            <a:r>
              <a:rPr lang="en-US" dirty="0" smtClean="0"/>
              <a:t>Product owner participates</a:t>
            </a:r>
          </a:p>
          <a:p>
            <a:pPr lvl="2"/>
            <a:r>
              <a:rPr lang="en-US" dirty="0" smtClean="0"/>
              <a:t>Discuss the outcomes of individual retrospectives that pertain to big picture (do not discuss team internal issues)</a:t>
            </a:r>
          </a:p>
          <a:p>
            <a:pPr lvl="2"/>
            <a:r>
              <a:rPr lang="en-US" dirty="0" smtClean="0"/>
              <a:t>Discuss outcomes pertaining to coordination raised in individual teams</a:t>
            </a:r>
          </a:p>
          <a:p>
            <a:pPr lvl="2"/>
            <a:r>
              <a:rPr lang="en-US" dirty="0" smtClean="0"/>
              <a:t>Discuss outcomes pertaining to knowledge sharing raised in individual teams</a:t>
            </a:r>
          </a:p>
          <a:p>
            <a:pPr lvl="2"/>
            <a:r>
              <a:rPr lang="en-US" dirty="0" smtClean="0"/>
              <a:t>Discuss outcomes pertaining to understanding of the product raised in individual teams</a:t>
            </a:r>
          </a:p>
          <a:p>
            <a:pPr lvl="2"/>
            <a:r>
              <a:rPr lang="en-US" dirty="0" smtClean="0"/>
              <a:t>Agree on learnings based on what was shared in each team</a:t>
            </a:r>
          </a:p>
          <a:p>
            <a:pPr lvl="2"/>
            <a:r>
              <a:rPr lang="en-US" dirty="0" smtClean="0"/>
              <a:t>Use learnings in individual teams in next sprint</a:t>
            </a:r>
          </a:p>
        </p:txBody>
      </p:sp>
    </p:spTree>
    <p:extLst>
      <p:ext uri="{BB962C8B-B14F-4D97-AF65-F5344CB8AC3E}">
        <p14:creationId xmlns:p14="http://schemas.microsoft.com/office/powerpoint/2010/main" val="4280509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Changes – Nexus Integration Team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 startAt="8"/>
            </a:pPr>
            <a:r>
              <a:rPr lang="en-US" dirty="0" smtClean="0"/>
              <a:t>The Nexus Integration team consists of a separate scrum team</a:t>
            </a:r>
          </a:p>
          <a:p>
            <a:pPr lvl="1"/>
            <a:r>
              <a:rPr lang="en-US" dirty="0" smtClean="0"/>
              <a:t>Consists of:</a:t>
            </a:r>
          </a:p>
          <a:p>
            <a:pPr lvl="2"/>
            <a:r>
              <a:rPr lang="en-US" dirty="0" smtClean="0"/>
              <a:t>Scrum team</a:t>
            </a:r>
          </a:p>
          <a:p>
            <a:pPr lvl="2"/>
            <a:r>
              <a:rPr lang="en-US" dirty="0" smtClean="0"/>
              <a:t>Scrum master</a:t>
            </a:r>
          </a:p>
          <a:p>
            <a:pPr lvl="2"/>
            <a:r>
              <a:rPr lang="en-US" dirty="0" smtClean="0"/>
              <a:t>Product owner</a:t>
            </a:r>
          </a:p>
          <a:p>
            <a:pPr lvl="1"/>
            <a:r>
              <a:rPr lang="en-US" dirty="0" smtClean="0"/>
              <a:t>Accountable for:</a:t>
            </a:r>
          </a:p>
          <a:p>
            <a:pPr lvl="2"/>
            <a:r>
              <a:rPr lang="en-US" dirty="0" smtClean="0"/>
              <a:t>All other teams successfully integrating their product increments</a:t>
            </a:r>
          </a:p>
          <a:p>
            <a:pPr lvl="2"/>
            <a:r>
              <a:rPr lang="en-US" dirty="0" smtClean="0"/>
              <a:t>They do not do the integration but manage the integration from a</a:t>
            </a:r>
          </a:p>
          <a:p>
            <a:pPr lvl="3"/>
            <a:r>
              <a:rPr lang="en-US" dirty="0" smtClean="0"/>
              <a:t>Technical viewpoint</a:t>
            </a:r>
          </a:p>
          <a:p>
            <a:pPr lvl="3"/>
            <a:r>
              <a:rPr lang="en-US" dirty="0" smtClean="0"/>
              <a:t>Communications viewpoint</a:t>
            </a:r>
          </a:p>
          <a:p>
            <a:pPr lvl="3"/>
            <a:r>
              <a:rPr lang="en-US" dirty="0" smtClean="0"/>
              <a:t>Effectiveness of process and process improvement viewpoint</a:t>
            </a:r>
          </a:p>
          <a:p>
            <a:pPr lvl="2"/>
            <a:r>
              <a:rPr lang="en-US" dirty="0" smtClean="0"/>
              <a:t>Facilitation of integration through coaching and consulting with the teams during sprints</a:t>
            </a:r>
          </a:p>
          <a:p>
            <a:pPr lvl="2"/>
            <a:r>
              <a:rPr lang="en-US" dirty="0" smtClean="0"/>
              <a:t>Primary responsible for ensuring integration works well</a:t>
            </a:r>
          </a:p>
          <a:p>
            <a:pPr lvl="2"/>
            <a:r>
              <a:rPr lang="en-US" dirty="0" smtClean="0"/>
              <a:t>Accountable for dealing with integration challenges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9294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Unchanged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Since Nexus only has one product backlog there is only one product owner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roles of scrum masters in teams remains the same</a:t>
            </a:r>
          </a:p>
          <a:p>
            <a:pPr marL="514350" indent="-514350">
              <a:buAutoNum type="arabicPeriod"/>
            </a:pPr>
            <a:r>
              <a:rPr lang="en-US" dirty="0" smtClean="0"/>
              <a:t>For all Nexus meetings, representatives of all teams participate (including NIT)</a:t>
            </a:r>
          </a:p>
          <a:p>
            <a:pPr marL="514350" indent="-514350">
              <a:buAutoNum type="arabicPeriod"/>
            </a:pPr>
            <a:r>
              <a:rPr lang="en-US" dirty="0" smtClean="0"/>
              <a:t>For Nexus meetings, product owner participation is mandatory</a:t>
            </a:r>
          </a:p>
          <a:p>
            <a:pPr marL="514350" indent="-514350">
              <a:buAutoNum type="arabicPeriod"/>
            </a:pPr>
            <a:r>
              <a:rPr lang="en-US" dirty="0" smtClean="0"/>
              <a:t>Velocity is tracked by team, not consolidated</a:t>
            </a:r>
          </a:p>
          <a:p>
            <a:pPr marL="514350" indent="-514350">
              <a:buAutoNum type="arabicPeriod"/>
            </a:pPr>
            <a:r>
              <a:rPr lang="en-US" dirty="0" smtClean="0"/>
              <a:t>NIT works as any other agile team (but usually works in Kanban rather than scrum)</a:t>
            </a:r>
          </a:p>
          <a:p>
            <a:pPr marL="514350" indent="-51435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6838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Scaling Methods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Agile Scrum at Scale with multiple teams</a:t>
            </a:r>
          </a:p>
          <a:p>
            <a:r>
              <a:rPr lang="en-US" dirty="0" smtClean="0"/>
              <a:t>Or geographically distributed teams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8380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Disciplined Agile</a:t>
            </a:r>
            <a:endParaRPr lang="th-T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252" y="1471493"/>
            <a:ext cx="6939495" cy="521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55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Disciplined Agile</a:t>
            </a:r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83" y="1723787"/>
            <a:ext cx="9202434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88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Scaled Agile Framework (</a:t>
            </a:r>
            <a:r>
              <a:rPr lang="en-US" dirty="0" err="1" smtClean="0"/>
              <a:t>SAFe</a:t>
            </a:r>
            <a:r>
              <a:rPr lang="en-US" dirty="0" smtClean="0"/>
              <a:t>)</a:t>
            </a:r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564" y="1303890"/>
            <a:ext cx="7298872" cy="564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8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/>
          <p:cNvPicPr preferRelativeResize="0"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5" y="1742249"/>
            <a:ext cx="8433175" cy="4577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Straight Connector 217"/>
          <p:cNvCxnSpPr/>
          <p:nvPr/>
        </p:nvCxnSpPr>
        <p:spPr>
          <a:xfrm>
            <a:off x="8834917" y="1628855"/>
            <a:ext cx="0" cy="492434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8933196" y="1628855"/>
            <a:ext cx="3162506" cy="1340260"/>
            <a:chOff x="8933935" y="739476"/>
            <a:chExt cx="3163330" cy="1340609"/>
          </a:xfrm>
        </p:grpSpPr>
        <p:sp>
          <p:nvSpPr>
            <p:cNvPr id="221" name="TextBox 220"/>
            <p:cNvSpPr txBox="1"/>
            <p:nvPr/>
          </p:nvSpPr>
          <p:spPr>
            <a:xfrm>
              <a:off x="9285298" y="739476"/>
              <a:ext cx="1879531" cy="5233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0C0"/>
                  </a:solidFill>
                  <a:latin typeface="+mj-lt"/>
                  <a:ea typeface="Roboto Light" panose="02000000000000000000" pitchFamily="2" charset="0"/>
                </a:rPr>
                <a:t>Agile Scrum</a:t>
              </a:r>
              <a:endParaRPr lang="id-ID" dirty="0">
                <a:solidFill>
                  <a:srgbClr val="0070C0"/>
                </a:solidFill>
                <a:latin typeface="+mj-lt"/>
                <a:ea typeface="Roboto Light" panose="02000000000000000000" pitchFamily="2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8933935" y="2080085"/>
              <a:ext cx="31633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Shape 211"/>
          <p:cNvSpPr/>
          <p:nvPr/>
        </p:nvSpPr>
        <p:spPr>
          <a:xfrm>
            <a:off x="3581344" y="609600"/>
            <a:ext cx="4724456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US" sz="3000" b="1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Roboto" pitchFamily="2" charset="0"/>
                <a:cs typeface="Oswald"/>
                <a:sym typeface="Lato"/>
              </a:rPr>
              <a:t>Additional Information</a:t>
            </a:r>
            <a:endParaRPr lang="en-US" sz="3000" b="1" dirty="0">
              <a:solidFill>
                <a:schemeClr val="tx1">
                  <a:lumMod val="50000"/>
                </a:schemeClr>
              </a:solidFill>
              <a:latin typeface="+mj-lt"/>
              <a:ea typeface="Roboto" pitchFamily="2" charset="0"/>
              <a:cs typeface="Oswald"/>
              <a:sym typeface="Lato"/>
            </a:endParaRPr>
          </a:p>
        </p:txBody>
      </p:sp>
      <p:sp>
        <p:nvSpPr>
          <p:cNvPr id="52" name="TextBox 23"/>
          <p:cNvSpPr txBox="1"/>
          <p:nvPr/>
        </p:nvSpPr>
        <p:spPr>
          <a:xfrm>
            <a:off x="9270232" y="3135690"/>
            <a:ext cx="2488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d-ID"/>
            </a:defPPr>
            <a:lvl1pPr marL="0" defTabSz="914400" eaLnBrk="1" fontAlgn="auto" latinLnBrk="0" hangingPunct="1">
              <a:spcBef>
                <a:spcPts val="0"/>
              </a:spcBef>
              <a:spcAft>
                <a:spcPts val="0"/>
              </a:spcAft>
              <a:defRPr sz="1400">
                <a:latin typeface="Roboto Black" panose="02000000000000000000" pitchFamily="2" charset="0"/>
                <a:ea typeface="Roboto Black" panose="02000000000000000000" pitchFamily="2" charset="0"/>
              </a:defRPr>
            </a:lvl1pPr>
            <a:lvl2pPr defTabSz="914400" eaLnBrk="1" latinLnBrk="0" hangingPunct="1">
              <a:defRPr sz="1800">
                <a:latin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pPr marL="228600" lvl="2" indent="-22860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Roboto Light" panose="02000000000000000000" pitchFamily="2" charset="0"/>
              </a:rPr>
              <a:t>More Information</a:t>
            </a:r>
          </a:p>
          <a:p>
            <a:pPr marL="228600" lvl="2" indent="-22860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Roboto Light" panose="02000000000000000000" pitchFamily="2" charset="0"/>
              </a:rPr>
              <a:t>Suggested Reading</a:t>
            </a:r>
            <a:endParaRPr lang="en-GB" sz="1200" dirty="0">
              <a:solidFill>
                <a:schemeClr val="tx1">
                  <a:lumMod val="50000"/>
                </a:schemeClr>
              </a:solidFill>
              <a:latin typeface="+mj-lt"/>
              <a:ea typeface="Roboto Light" panose="02000000000000000000" pitchFamily="2" charset="0"/>
            </a:endParaRPr>
          </a:p>
          <a:p>
            <a:pPr marL="228600" lvl="2" indent="-228600">
              <a:buFont typeface="Arial" panose="020B0604020202020204" pitchFamily="34" charset="0"/>
              <a:buChar char="•"/>
            </a:pPr>
            <a:endParaRPr lang="id-ID" sz="1200" dirty="0">
              <a:solidFill>
                <a:schemeClr val="tx1">
                  <a:lumMod val="50000"/>
                </a:schemeClr>
              </a:solidFill>
              <a:latin typeface="+mj-lt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0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/>
          <p:cNvPicPr preferRelativeResize="0"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5" y="1742249"/>
            <a:ext cx="8433175" cy="4577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Straight Connector 217"/>
          <p:cNvCxnSpPr/>
          <p:nvPr/>
        </p:nvCxnSpPr>
        <p:spPr>
          <a:xfrm>
            <a:off x="8834917" y="1628855"/>
            <a:ext cx="0" cy="492434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8933196" y="1628855"/>
            <a:ext cx="3162506" cy="1340260"/>
            <a:chOff x="8933935" y="739476"/>
            <a:chExt cx="3163330" cy="1340609"/>
          </a:xfrm>
        </p:grpSpPr>
        <p:sp>
          <p:nvSpPr>
            <p:cNvPr id="221" name="TextBox 220"/>
            <p:cNvSpPr txBox="1"/>
            <p:nvPr/>
          </p:nvSpPr>
          <p:spPr>
            <a:xfrm>
              <a:off x="9285298" y="739476"/>
              <a:ext cx="1879531" cy="5233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0C0"/>
                  </a:solidFill>
                  <a:latin typeface="+mj-lt"/>
                  <a:ea typeface="Roboto Light" panose="02000000000000000000" pitchFamily="2" charset="0"/>
                </a:rPr>
                <a:t>Agile Scrum</a:t>
              </a:r>
              <a:endParaRPr lang="id-ID" dirty="0">
                <a:solidFill>
                  <a:srgbClr val="0070C0"/>
                </a:solidFill>
                <a:latin typeface="+mj-lt"/>
                <a:ea typeface="Roboto Light" panose="02000000000000000000" pitchFamily="2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8933935" y="2080085"/>
              <a:ext cx="31633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Shape 211"/>
          <p:cNvSpPr/>
          <p:nvPr/>
        </p:nvSpPr>
        <p:spPr>
          <a:xfrm>
            <a:off x="3581344" y="609600"/>
            <a:ext cx="4724456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US" sz="3000" b="1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Roboto" pitchFamily="2" charset="0"/>
                <a:cs typeface="Oswald"/>
                <a:sym typeface="Lato"/>
              </a:rPr>
              <a:t>Scaling Agile</a:t>
            </a:r>
            <a:endParaRPr lang="en-US" sz="3000" b="1" dirty="0">
              <a:solidFill>
                <a:schemeClr val="tx1">
                  <a:lumMod val="50000"/>
                </a:schemeClr>
              </a:solidFill>
              <a:latin typeface="+mj-lt"/>
              <a:ea typeface="Roboto" pitchFamily="2" charset="0"/>
              <a:cs typeface="Oswald"/>
              <a:sym typeface="Lato"/>
            </a:endParaRPr>
          </a:p>
        </p:txBody>
      </p:sp>
      <p:sp>
        <p:nvSpPr>
          <p:cNvPr id="52" name="TextBox 23"/>
          <p:cNvSpPr txBox="1"/>
          <p:nvPr/>
        </p:nvSpPr>
        <p:spPr>
          <a:xfrm>
            <a:off x="9270232" y="3135690"/>
            <a:ext cx="24884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d-ID"/>
            </a:defPPr>
            <a:lvl1pPr marL="0" defTabSz="914400" eaLnBrk="1" fontAlgn="auto" latinLnBrk="0" hangingPunct="1">
              <a:spcBef>
                <a:spcPts val="0"/>
              </a:spcBef>
              <a:spcAft>
                <a:spcPts val="0"/>
              </a:spcAft>
              <a:defRPr sz="1400">
                <a:latin typeface="Roboto Black" panose="02000000000000000000" pitchFamily="2" charset="0"/>
                <a:ea typeface="Roboto Black" panose="02000000000000000000" pitchFamily="2" charset="0"/>
              </a:defRPr>
            </a:lvl1pPr>
            <a:lvl2pPr defTabSz="914400" eaLnBrk="1" latinLnBrk="0" hangingPunct="1">
              <a:defRPr sz="1800">
                <a:latin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pPr marL="228600" lvl="2" indent="-22860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Roboto Light" panose="02000000000000000000" pitchFamily="2" charset="0"/>
              </a:rPr>
              <a:t>Scalability</a:t>
            </a:r>
          </a:p>
          <a:p>
            <a:pPr marL="228600" lvl="2" indent="-22860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Roboto Light" panose="02000000000000000000" pitchFamily="2" charset="0"/>
              </a:rPr>
              <a:t>Agile Nexus</a:t>
            </a:r>
          </a:p>
          <a:p>
            <a:pPr marL="228600" lvl="2" indent="-22860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Roboto Light" panose="02000000000000000000" pitchFamily="2" charset="0"/>
              </a:rPr>
              <a:t>Other Scaling Methods</a:t>
            </a:r>
          </a:p>
          <a:p>
            <a:pPr marL="685800" lvl="3" indent="-22860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Roboto Light" panose="02000000000000000000" pitchFamily="2" charset="0"/>
              </a:rPr>
              <a:t>DAD</a:t>
            </a:r>
          </a:p>
          <a:p>
            <a:pPr marL="685800" lvl="3" indent="-228600">
              <a:buFont typeface="Arial" panose="020B0604020202020204" pitchFamily="34" charset="0"/>
              <a:buChar char="•"/>
            </a:pPr>
            <a:r>
              <a:rPr lang="en-GB" sz="120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Roboto Light" panose="02000000000000000000" pitchFamily="2" charset="0"/>
              </a:rPr>
              <a:t>SAFe</a:t>
            </a:r>
            <a:endParaRPr lang="en-GB" sz="1200" dirty="0">
              <a:solidFill>
                <a:schemeClr val="tx1">
                  <a:lumMod val="50000"/>
                </a:schemeClr>
              </a:solidFill>
              <a:latin typeface="+mj-lt"/>
              <a:ea typeface="Roboto Light" panose="02000000000000000000" pitchFamily="2" charset="0"/>
            </a:endParaRPr>
          </a:p>
          <a:p>
            <a:pPr marL="228600" lvl="2" indent="-228600">
              <a:buFont typeface="Arial" panose="020B0604020202020204" pitchFamily="34" charset="0"/>
              <a:buChar char="•"/>
            </a:pPr>
            <a:endParaRPr lang="id-ID" sz="1200" dirty="0">
              <a:solidFill>
                <a:schemeClr val="tx1">
                  <a:lumMod val="50000"/>
                </a:schemeClr>
              </a:solidFill>
              <a:latin typeface="+mj-lt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082405" indent="-1082405">
              <a:buNone/>
            </a:pPr>
            <a:r>
              <a:rPr lang="en-GB" sz="2799" dirty="0" smtClean="0"/>
              <a:t>Agile:</a:t>
            </a:r>
          </a:p>
          <a:p>
            <a:r>
              <a:rPr lang="en-GB" sz="2799" dirty="0" smtClean="0">
                <a:hlinkClick r:id="rId2"/>
              </a:rPr>
              <a:t>https://www.scrumalliance.org/</a:t>
            </a:r>
            <a:r>
              <a:rPr lang="en-GB" sz="2799" dirty="0" smtClean="0"/>
              <a:t>  - Agile Scrum</a:t>
            </a:r>
          </a:p>
          <a:p>
            <a:r>
              <a:rPr lang="en-GB" sz="2799" dirty="0" smtClean="0">
                <a:hlinkClick r:id="rId3"/>
              </a:rPr>
              <a:t>www.agilemanifesto.org/</a:t>
            </a:r>
            <a:r>
              <a:rPr lang="en-GB" sz="2799" dirty="0" smtClean="0"/>
              <a:t>  - The Agile Manifesto</a:t>
            </a:r>
          </a:p>
          <a:p>
            <a:r>
              <a:rPr lang="en-GB" sz="2799" dirty="0" smtClean="0">
                <a:hlinkClick r:id="rId4"/>
              </a:rPr>
              <a:t>http://agilemethodology.org/</a:t>
            </a:r>
            <a:r>
              <a:rPr lang="en-GB" sz="2799" dirty="0" smtClean="0"/>
              <a:t> - Agile Scrum</a:t>
            </a:r>
            <a:endParaRPr lang="en-GB" sz="2799" dirty="0" smtClean="0">
              <a:hlinkClick r:id="rId4"/>
            </a:endParaRPr>
          </a:p>
          <a:p>
            <a:r>
              <a:rPr lang="en-GB" sz="2799" dirty="0" smtClean="0">
                <a:hlinkClick r:id="rId4"/>
              </a:rPr>
              <a:t>https://www.agilealliance.org/</a:t>
            </a:r>
            <a:r>
              <a:rPr lang="en-GB" sz="2799" dirty="0" smtClean="0"/>
              <a:t> - Agile Scrum</a:t>
            </a:r>
            <a:endParaRPr lang="en-GB" sz="2799" dirty="0" smtClean="0">
              <a:hlinkClick r:id=""/>
            </a:endParaRPr>
          </a:p>
          <a:p>
            <a:r>
              <a:rPr lang="en-GB" sz="2799" dirty="0" smtClean="0">
                <a:hlinkClick r:id=""/>
              </a:rPr>
              <a:t>http</a:t>
            </a:r>
            <a:r>
              <a:rPr lang="en-GB" sz="2799" dirty="0" smtClean="0">
                <a:hlinkClick r:id="rId4"/>
              </a:rPr>
              <a:t>://disciplinedagiledelivery.com/</a:t>
            </a:r>
            <a:r>
              <a:rPr lang="en-GB" sz="2799" dirty="0" smtClean="0"/>
              <a:t> - D.A. 2.0</a:t>
            </a:r>
          </a:p>
          <a:p>
            <a:r>
              <a:rPr lang="en-GB" sz="2799" dirty="0" smtClean="0">
                <a:hlinkClick r:id="rId5"/>
              </a:rPr>
              <a:t>https://www.mountaingoatsoftware.com//</a:t>
            </a:r>
            <a:r>
              <a:rPr lang="en-GB" sz="2799" dirty="0" smtClean="0"/>
              <a:t> - Agile Scrum</a:t>
            </a:r>
          </a:p>
          <a:p>
            <a:r>
              <a:rPr lang="en-GB" sz="2799" dirty="0" smtClean="0">
                <a:hlinkClick r:id="rId6"/>
              </a:rPr>
              <a:t>https://www.atlassian.com/agile/kanban/</a:t>
            </a:r>
            <a:r>
              <a:rPr lang="en-GB" sz="2799" dirty="0" smtClean="0"/>
              <a:t> - Agile Kanban</a:t>
            </a:r>
          </a:p>
          <a:p>
            <a:r>
              <a:rPr lang="en-GB" sz="2799" dirty="0" smtClean="0">
                <a:hlinkClick r:id="rId7"/>
              </a:rPr>
              <a:t>http://www.scaledagileframework.com/</a:t>
            </a:r>
            <a:r>
              <a:rPr lang="en-GB" sz="2799" dirty="0" smtClean="0"/>
              <a:t> - </a:t>
            </a:r>
            <a:r>
              <a:rPr lang="en-GB" sz="2799" dirty="0" err="1" smtClean="0"/>
              <a:t>SAFe</a:t>
            </a:r>
            <a:endParaRPr lang="en-GB" sz="2799" dirty="0" smtClean="0"/>
          </a:p>
          <a:p>
            <a:r>
              <a:rPr lang="en-US" dirty="0" smtClean="0">
                <a:sym typeface="Gill Sans" charset="0"/>
                <a:hlinkClick r:id="rId8"/>
              </a:rPr>
              <a:t>www.mountaingoatsoftware.com/scrum</a:t>
            </a:r>
            <a:r>
              <a:rPr lang="en-US" dirty="0" smtClean="0">
                <a:sym typeface="Gill Sans" charset="0"/>
              </a:rPr>
              <a:t> - Agile Scrum</a:t>
            </a:r>
          </a:p>
          <a:p>
            <a:r>
              <a:rPr lang="en-US" dirty="0" smtClean="0">
                <a:sym typeface="Gill Sans" charset="0"/>
                <a:hlinkClick r:id="rId9"/>
              </a:rPr>
              <a:t>www.controlchaos.com</a:t>
            </a:r>
            <a:endParaRPr lang="en-US" dirty="0" smtClean="0">
              <a:sym typeface="Gill Sans" charset="0"/>
            </a:endParaRPr>
          </a:p>
          <a:p>
            <a:r>
              <a:rPr lang="en-US" dirty="0" smtClean="0">
                <a:sym typeface="Gill Sans" charset="0"/>
                <a:hlinkClick r:id="rId10"/>
              </a:rPr>
              <a:t>https://www.scrum.org/resources/nexus-guide</a:t>
            </a:r>
            <a:r>
              <a:rPr lang="en-US" dirty="0" smtClean="0">
                <a:sym typeface="Gill Sans" charset="0"/>
              </a:rPr>
              <a:t> - Agile Nexus</a:t>
            </a:r>
          </a:p>
          <a:p>
            <a:r>
              <a:rPr lang="en-GB" dirty="0" smtClean="0">
                <a:hlinkClick r:id="rId11"/>
              </a:rPr>
              <a:t>https://www.scrum.org/resources/scaling-scrum</a:t>
            </a:r>
            <a:r>
              <a:rPr lang="en-GB" dirty="0" smtClean="0"/>
              <a:t> - Agile Nexus</a:t>
            </a:r>
          </a:p>
        </p:txBody>
      </p:sp>
    </p:spTree>
    <p:extLst>
      <p:ext uri="{BB962C8B-B14F-4D97-AF65-F5344CB8AC3E}">
        <p14:creationId xmlns:p14="http://schemas.microsoft.com/office/powerpoint/2010/main" val="9672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1082405" indent="-1082405">
              <a:buNone/>
            </a:pPr>
            <a:r>
              <a:rPr lang="en-GB" sz="2799" dirty="0" smtClean="0"/>
              <a:t>User Stories:</a:t>
            </a:r>
          </a:p>
          <a:p>
            <a:r>
              <a:rPr lang="en-GB" sz="2799" dirty="0" smtClean="0">
                <a:hlinkClick r:id="rId2"/>
              </a:rPr>
              <a:t>https://agilefaq.wordpress.com/2007/11/13/what-is-a-story-point/</a:t>
            </a:r>
            <a:r>
              <a:rPr lang="en-GB" sz="2799" dirty="0" smtClean="0"/>
              <a:t> </a:t>
            </a:r>
          </a:p>
          <a:p>
            <a:r>
              <a:rPr lang="en-GB" sz="2799" dirty="0" smtClean="0">
                <a:hlinkClick r:id="rId3"/>
              </a:rPr>
              <a:t>https://www.scrumalliance.org/community/articles/2012/august/story-points-versus-task-hours</a:t>
            </a:r>
            <a:r>
              <a:rPr lang="en-GB" sz="2799" dirty="0" smtClean="0"/>
              <a:t> </a:t>
            </a:r>
          </a:p>
          <a:p>
            <a:r>
              <a:rPr lang="en-GB" sz="2799" dirty="0" smtClean="0">
                <a:hlinkClick r:id="rId4"/>
              </a:rPr>
              <a:t>https://www.scrumalliance.org/community/spotlight/mike-cohn</a:t>
            </a:r>
          </a:p>
          <a:p>
            <a:r>
              <a:rPr lang="en-US" u="sng" dirty="0" smtClean="0">
                <a:hlinkClick r:id="rId5"/>
              </a:rPr>
              <a:t>http://www.romanpichler.com/blog/10-tips-writing-good-user-stories/</a:t>
            </a:r>
            <a:endParaRPr lang="en-GB" dirty="0" smtClean="0"/>
          </a:p>
          <a:p>
            <a:r>
              <a:rPr lang="en-US" u="sng" dirty="0" smtClean="0">
                <a:hlinkClick r:id="rId6"/>
              </a:rPr>
              <a:t>https://www.scrumalliance.org/community/articles/2014/march/stories-versus-themes-versus-epics</a:t>
            </a:r>
            <a:endParaRPr lang="en-GB" dirty="0" smtClean="0"/>
          </a:p>
          <a:p>
            <a:r>
              <a:rPr lang="en-US" u="sng" dirty="0" smtClean="0">
                <a:hlinkClick r:id="rId7"/>
              </a:rPr>
              <a:t>http://searchsoftwarequality.techtarget.com/definition/user-story</a:t>
            </a:r>
            <a:endParaRPr lang="en-GB" dirty="0" smtClean="0"/>
          </a:p>
          <a:p>
            <a:r>
              <a:rPr lang="en-US" u="sng" dirty="0" smtClean="0">
                <a:hlinkClick r:id="rId8"/>
              </a:rPr>
              <a:t>http://agileforall.com/new-to-agile-invest-in-good-user-stories/</a:t>
            </a:r>
            <a:endParaRPr lang="en-GB" dirty="0" smtClean="0"/>
          </a:p>
          <a:p>
            <a:r>
              <a:rPr lang="en-US" u="sng" dirty="0" smtClean="0">
                <a:hlinkClick r:id="rId9"/>
              </a:rPr>
              <a:t>http://ronjeffries.com/xprog/articles/expcardconversationconfirmation/</a:t>
            </a:r>
            <a:endParaRPr lang="en-GB" dirty="0" smtClean="0"/>
          </a:p>
          <a:p>
            <a:r>
              <a:rPr lang="en-US" u="sng" dirty="0" smtClean="0">
                <a:hlinkClick r:id="rId10"/>
              </a:rPr>
              <a:t>https://www.mountaingoatsoftware.com/uploads/articles/User-Stories-Applied-Mike-Cohn.pdf</a:t>
            </a:r>
            <a:endParaRPr lang="en-GB" dirty="0" smtClean="0"/>
          </a:p>
          <a:p>
            <a:r>
              <a:rPr lang="en-US" u="sng" dirty="0" smtClean="0">
                <a:hlinkClick r:id="rId11"/>
              </a:rPr>
              <a:t>http://www.romanpichler.com/blog/epics-and-ready-stories/</a:t>
            </a:r>
            <a:endParaRPr lang="en-GB" dirty="0" smtClean="0"/>
          </a:p>
          <a:p>
            <a:r>
              <a:rPr lang="en-US" u="sng" dirty="0" smtClean="0">
                <a:hlinkClick r:id="rId12"/>
              </a:rPr>
              <a:t>https://help.rallydev.com/writing-great-user-story</a:t>
            </a:r>
            <a:endParaRPr lang="en-GB" dirty="0" smtClean="0"/>
          </a:p>
          <a:p>
            <a:r>
              <a:rPr lang="en-US" u="sng" dirty="0" smtClean="0">
                <a:hlinkClick r:id="rId13"/>
              </a:rPr>
              <a:t>http://www.agilemodeling.com/artifacts/userStory.htm</a:t>
            </a:r>
            <a:endParaRPr lang="en-GB" dirty="0" smtClean="0"/>
          </a:p>
          <a:p>
            <a:r>
              <a:rPr lang="en-US" u="sng" dirty="0" smtClean="0">
                <a:hlinkClick r:id="rId14"/>
              </a:rPr>
              <a:t>https://www.scrumalliance.org/community/articles/2013/september/agile-user-stories</a:t>
            </a:r>
            <a:endParaRPr lang="en-GB" dirty="0" smtClean="0"/>
          </a:p>
          <a:p>
            <a:r>
              <a:rPr lang="en-US" u="sng" dirty="0" smtClean="0">
                <a:hlinkClick r:id="rId15"/>
              </a:rPr>
              <a:t>http://www.boost.co.nz/blog/2010/09/acceptance-criteria/</a:t>
            </a:r>
            <a:endParaRPr lang="en-GB" dirty="0" smtClean="0"/>
          </a:p>
          <a:p>
            <a:r>
              <a:rPr lang="en-US" u="sng" dirty="0" smtClean="0">
                <a:hlinkClick r:id="rId16"/>
              </a:rPr>
              <a:t>http://nomad8.com/acceptance_criteria/</a:t>
            </a:r>
            <a:endParaRPr lang="en-GB" dirty="0" smtClean="0"/>
          </a:p>
          <a:p>
            <a:r>
              <a:rPr lang="en-US" u="sng" dirty="0" smtClean="0">
                <a:hlinkClick r:id="rId17"/>
              </a:rPr>
              <a:t>http://www.seguetech.com/blog/2013/03/25/characteristics-good-agile-acceptance-criteria</a:t>
            </a:r>
            <a:endParaRPr lang="en-GB" dirty="0" smtClean="0"/>
          </a:p>
          <a:p>
            <a:r>
              <a:rPr lang="en-US" u="sng" dirty="0" smtClean="0">
                <a:hlinkClick r:id="rId18"/>
              </a:rPr>
              <a:t>https://www.mountaingoatsoftware.com/agile/user-stories</a:t>
            </a:r>
            <a:endParaRPr lang="en-GB" dirty="0" smtClean="0"/>
          </a:p>
          <a:p>
            <a:r>
              <a:rPr lang="en-GB" sz="2799" dirty="0" smtClean="0">
                <a:hlinkClick r:id="rId4"/>
              </a:rPr>
              <a:t>/june-2014/how-many-hours-is-a-story-point-worth</a:t>
            </a:r>
            <a:r>
              <a:rPr lang="en-GB" sz="2799" dirty="0" smtClean="0"/>
              <a:t> </a:t>
            </a:r>
            <a:endParaRPr lang="en-GB" sz="2799" dirty="0"/>
          </a:p>
        </p:txBody>
      </p:sp>
    </p:spTree>
    <p:extLst>
      <p:ext uri="{BB962C8B-B14F-4D97-AF65-F5344CB8AC3E}">
        <p14:creationId xmlns:p14="http://schemas.microsoft.com/office/powerpoint/2010/main" val="10977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List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98500"/>
            <a:r>
              <a:rPr lang="en-US" altLang="th-TH" sz="2000" i="1" dirty="0" smtClean="0"/>
              <a:t>Agile and Iterative Development: A Manager</a:t>
            </a:r>
            <a:r>
              <a:rPr lang="ja-JP" altLang="en-US" sz="2000" i="1" dirty="0" smtClean="0"/>
              <a:t>’</a:t>
            </a:r>
            <a:r>
              <a:rPr lang="en-US" altLang="ja-JP" sz="2000" i="1" dirty="0" smtClean="0"/>
              <a:t>s Guide</a:t>
            </a:r>
            <a:r>
              <a:rPr lang="en-US" altLang="ja-JP" sz="2000" dirty="0" smtClean="0"/>
              <a:t> by Craig </a:t>
            </a:r>
            <a:r>
              <a:rPr lang="en-US" altLang="ja-JP" sz="2000" dirty="0" err="1" smtClean="0"/>
              <a:t>Larman</a:t>
            </a:r>
            <a:endParaRPr lang="en-US" altLang="ja-JP" sz="2000" i="1" dirty="0" smtClean="0"/>
          </a:p>
          <a:p>
            <a:pPr marL="698500">
              <a:spcBef>
                <a:spcPts val="1300"/>
              </a:spcBef>
            </a:pPr>
            <a:r>
              <a:rPr lang="en-US" altLang="th-TH" sz="2000" i="1" dirty="0" smtClean="0"/>
              <a:t>Agile Estimating and Planning</a:t>
            </a:r>
            <a:r>
              <a:rPr lang="en-US" altLang="th-TH" sz="2000" dirty="0" smtClean="0"/>
              <a:t> by Mike Cohn</a:t>
            </a:r>
          </a:p>
          <a:p>
            <a:pPr marL="698500">
              <a:spcBef>
                <a:spcPts val="1300"/>
              </a:spcBef>
            </a:pPr>
            <a:r>
              <a:rPr lang="en-US" altLang="th-TH" sz="2000" i="1" dirty="0" smtClean="0"/>
              <a:t>Agile Project Management</a:t>
            </a:r>
            <a:r>
              <a:rPr lang="en-US" altLang="th-TH" sz="2000" dirty="0" smtClean="0"/>
              <a:t> </a:t>
            </a:r>
            <a:r>
              <a:rPr lang="en-US" altLang="th-TH" sz="2000" i="1" dirty="0" smtClean="0"/>
              <a:t>with Scrum </a:t>
            </a:r>
            <a:r>
              <a:rPr lang="en-US" altLang="th-TH" sz="2000" dirty="0" smtClean="0"/>
              <a:t>by Ken </a:t>
            </a:r>
            <a:r>
              <a:rPr lang="en-US" altLang="th-TH" sz="2000" dirty="0" err="1" smtClean="0"/>
              <a:t>Schwaber</a:t>
            </a:r>
            <a:endParaRPr lang="en-US" altLang="th-TH" sz="2000" dirty="0" smtClean="0"/>
          </a:p>
          <a:p>
            <a:pPr marL="698500">
              <a:spcBef>
                <a:spcPts val="1300"/>
              </a:spcBef>
            </a:pPr>
            <a:r>
              <a:rPr lang="en-US" altLang="th-TH" sz="2000" i="1" dirty="0" smtClean="0"/>
              <a:t>Agile Retrospectives</a:t>
            </a:r>
            <a:r>
              <a:rPr lang="en-US" altLang="th-TH" sz="2000" dirty="0" smtClean="0"/>
              <a:t> by Esther Derby and Diana Larsen</a:t>
            </a:r>
          </a:p>
          <a:p>
            <a:pPr marL="698500">
              <a:spcBef>
                <a:spcPts val="1300"/>
              </a:spcBef>
              <a:buFont typeface="Lucida Grande" charset="0"/>
              <a:buChar char="•"/>
              <a:defRPr/>
            </a:pPr>
            <a:r>
              <a:rPr lang="en-US" sz="2000" i="1" dirty="0">
                <a:sym typeface="Gill Sans" charset="0"/>
              </a:rPr>
              <a:t>Agile Software Development Ecosystems</a:t>
            </a:r>
            <a:r>
              <a:rPr lang="en-US" sz="2000" dirty="0">
                <a:sym typeface="Gill Sans" charset="0"/>
              </a:rPr>
              <a:t> by Jim Highsmith</a:t>
            </a:r>
          </a:p>
          <a:p>
            <a:pPr marL="698500">
              <a:spcBef>
                <a:spcPts val="1300"/>
              </a:spcBef>
              <a:buFont typeface="Lucida Grande" charset="0"/>
              <a:buChar char="•"/>
              <a:defRPr/>
            </a:pPr>
            <a:r>
              <a:rPr lang="en-US" sz="2000" i="1" dirty="0">
                <a:sym typeface="Gill Sans" charset="0"/>
              </a:rPr>
              <a:t>Agile Software Development with Scrum</a:t>
            </a:r>
            <a:r>
              <a:rPr lang="en-US" sz="2000" dirty="0">
                <a:sym typeface="Gill Sans" charset="0"/>
              </a:rPr>
              <a:t> by Ken </a:t>
            </a:r>
            <a:r>
              <a:rPr lang="en-US" sz="2000" dirty="0" err="1">
                <a:sym typeface="Gill Sans" charset="0"/>
              </a:rPr>
              <a:t>Schwaber</a:t>
            </a:r>
            <a:r>
              <a:rPr lang="en-US" sz="2000" dirty="0">
                <a:sym typeface="Gill Sans" charset="0"/>
              </a:rPr>
              <a:t> and </a:t>
            </a:r>
            <a:r>
              <a:rPr lang="en-US" sz="2000" dirty="0" smtClean="0">
                <a:sym typeface="Gill Sans" charset="0"/>
              </a:rPr>
              <a:t>Mike </a:t>
            </a:r>
            <a:r>
              <a:rPr lang="en-US" sz="2000" dirty="0" err="1">
                <a:sym typeface="Gill Sans" charset="0"/>
              </a:rPr>
              <a:t>Beedle</a:t>
            </a:r>
            <a:endParaRPr lang="en-US" sz="2000" dirty="0">
              <a:sym typeface="Gill Sans" charset="0"/>
            </a:endParaRPr>
          </a:p>
          <a:p>
            <a:pPr marL="698500">
              <a:spcBef>
                <a:spcPts val="1300"/>
              </a:spcBef>
              <a:buFont typeface="Lucida Grande" charset="0"/>
              <a:buChar char="•"/>
              <a:defRPr/>
            </a:pPr>
            <a:r>
              <a:rPr lang="en-US" sz="2000" i="1" dirty="0">
                <a:sym typeface="Gill Sans" charset="0"/>
              </a:rPr>
              <a:t>Scrum and The Enterprise</a:t>
            </a:r>
            <a:r>
              <a:rPr lang="en-US" sz="2000" dirty="0">
                <a:sym typeface="Gill Sans" charset="0"/>
              </a:rPr>
              <a:t> by Ken </a:t>
            </a:r>
            <a:r>
              <a:rPr lang="en-US" sz="2000" dirty="0" err="1">
                <a:sym typeface="Gill Sans" charset="0"/>
              </a:rPr>
              <a:t>Schwaber</a:t>
            </a:r>
            <a:endParaRPr lang="en-US" sz="2000" dirty="0">
              <a:sym typeface="Gill Sans" charset="0"/>
            </a:endParaRPr>
          </a:p>
          <a:p>
            <a:pPr marL="698500">
              <a:spcBef>
                <a:spcPts val="1300"/>
              </a:spcBef>
              <a:buFont typeface="Lucida Grande" charset="0"/>
              <a:buChar char="•"/>
              <a:defRPr/>
            </a:pPr>
            <a:r>
              <a:rPr lang="en-US" sz="2000" i="1" dirty="0">
                <a:sym typeface="Gill Sans" charset="0"/>
              </a:rPr>
              <a:t>Succeeding with Agile </a:t>
            </a:r>
            <a:r>
              <a:rPr lang="en-US" sz="2000" dirty="0">
                <a:sym typeface="Gill Sans" charset="0"/>
              </a:rPr>
              <a:t>by Mike Cohn</a:t>
            </a:r>
          </a:p>
          <a:p>
            <a:pPr marL="698500">
              <a:spcBef>
                <a:spcPts val="1300"/>
              </a:spcBef>
              <a:buFont typeface="Lucida Grande" charset="0"/>
              <a:buChar char="•"/>
              <a:defRPr/>
            </a:pPr>
            <a:r>
              <a:rPr lang="en-US" sz="2000" i="1" dirty="0">
                <a:sym typeface="Gill Sans" charset="0"/>
              </a:rPr>
              <a:t>User Stories Applied for Agile Software Development</a:t>
            </a:r>
            <a:r>
              <a:rPr lang="en-US" sz="2000" dirty="0">
                <a:sym typeface="Gill Sans" charset="0"/>
              </a:rPr>
              <a:t> by Mike Cohn</a:t>
            </a:r>
          </a:p>
          <a:p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131900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Scalability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8650"/>
            <a:r>
              <a:rPr lang="en-US" altLang="th-TH" sz="3060"/>
              <a:t>Typical individual team is 7 ± 2 people</a:t>
            </a:r>
          </a:p>
          <a:p>
            <a:pPr marL="937260" lvl="1">
              <a:spcBef>
                <a:spcPts val="1170"/>
              </a:spcBef>
            </a:pPr>
            <a:r>
              <a:rPr lang="en-US" altLang="th-TH" sz="2700"/>
              <a:t>Scalability comes from teams of teams</a:t>
            </a:r>
          </a:p>
          <a:p>
            <a:pPr marL="628650">
              <a:spcBef>
                <a:spcPts val="1170"/>
              </a:spcBef>
            </a:pPr>
            <a:r>
              <a:rPr lang="en-US" altLang="th-TH" sz="3060"/>
              <a:t>Factors in scaling</a:t>
            </a:r>
          </a:p>
          <a:p>
            <a:pPr marL="937260" lvl="1">
              <a:spcBef>
                <a:spcPts val="1170"/>
              </a:spcBef>
            </a:pPr>
            <a:r>
              <a:rPr lang="en-US" altLang="th-TH" sz="2700"/>
              <a:t>Type of application</a:t>
            </a:r>
          </a:p>
          <a:p>
            <a:pPr marL="937260" lvl="1">
              <a:spcBef>
                <a:spcPts val="1170"/>
              </a:spcBef>
            </a:pPr>
            <a:r>
              <a:rPr lang="en-US" altLang="th-TH" sz="2700"/>
              <a:t>Team size</a:t>
            </a:r>
          </a:p>
          <a:p>
            <a:pPr marL="937260" lvl="1">
              <a:spcBef>
                <a:spcPts val="1170"/>
              </a:spcBef>
            </a:pPr>
            <a:r>
              <a:rPr lang="en-US" altLang="th-TH" sz="2700"/>
              <a:t>Team dispersion</a:t>
            </a:r>
          </a:p>
          <a:p>
            <a:pPr marL="937260" lvl="1">
              <a:spcBef>
                <a:spcPts val="1170"/>
              </a:spcBef>
            </a:pPr>
            <a:r>
              <a:rPr lang="en-US" altLang="th-TH" sz="2700"/>
              <a:t>Project duration</a:t>
            </a:r>
          </a:p>
          <a:p>
            <a:pPr marL="628650">
              <a:spcBef>
                <a:spcPts val="1170"/>
              </a:spcBef>
            </a:pPr>
            <a:r>
              <a:rPr lang="en-US" altLang="th-TH" sz="3060"/>
              <a:t>Scrum has been used on multiple 500+ person projects</a:t>
            </a:r>
          </a:p>
          <a:p>
            <a:pPr marL="628650">
              <a:spcBef>
                <a:spcPts val="1170"/>
              </a:spcBef>
            </a:pPr>
            <a:endParaRPr lang="en-US" altLang="th-TH" smtClean="0"/>
          </a:p>
        </p:txBody>
      </p:sp>
    </p:spTree>
    <p:extLst>
      <p:ext uri="{BB962C8B-B14F-4D97-AF65-F5344CB8AC3E}">
        <p14:creationId xmlns:p14="http://schemas.microsoft.com/office/powerpoint/2010/main" val="1745649670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Nexus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Agile Scrum at Scale with multiple teams</a:t>
            </a:r>
          </a:p>
          <a:p>
            <a:r>
              <a:rPr lang="en-US" dirty="0" smtClean="0"/>
              <a:t>Or geographically distributed teams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146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Nexus Expands on Scrum</a:t>
            </a:r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10058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9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Nexus Expands on Scrum</a:t>
            </a:r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10058400" cy="4572000"/>
          </a:xfrm>
          <a:prstGeom prst="rect">
            <a:avLst/>
          </a:prstGeom>
        </p:spPr>
      </p:pic>
      <p:sp>
        <p:nvSpPr>
          <p:cNvPr id="3" name="8-Point Star 2"/>
          <p:cNvSpPr/>
          <p:nvPr/>
        </p:nvSpPr>
        <p:spPr>
          <a:xfrm>
            <a:off x="3156858" y="5459638"/>
            <a:ext cx="457200" cy="483961"/>
          </a:xfrm>
          <a:prstGeom prst="star8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th-TH" sz="2000" b="1" dirty="0"/>
          </a:p>
        </p:txBody>
      </p:sp>
      <p:sp>
        <p:nvSpPr>
          <p:cNvPr id="5" name="8-Point Star 4"/>
          <p:cNvSpPr/>
          <p:nvPr/>
        </p:nvSpPr>
        <p:spPr>
          <a:xfrm>
            <a:off x="4419602" y="5459638"/>
            <a:ext cx="457200" cy="483961"/>
          </a:xfrm>
          <a:prstGeom prst="star8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</a:t>
            </a:r>
            <a:endParaRPr lang="th-TH" sz="2000" b="1" dirty="0"/>
          </a:p>
        </p:txBody>
      </p:sp>
      <p:sp>
        <p:nvSpPr>
          <p:cNvPr id="6" name="8-Point Star 5"/>
          <p:cNvSpPr/>
          <p:nvPr/>
        </p:nvSpPr>
        <p:spPr>
          <a:xfrm>
            <a:off x="6934201" y="4262210"/>
            <a:ext cx="457200" cy="483961"/>
          </a:xfrm>
          <a:prstGeom prst="star8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</a:t>
            </a:r>
            <a:endParaRPr lang="th-TH" sz="2000" b="1" dirty="0"/>
          </a:p>
        </p:txBody>
      </p:sp>
      <p:sp>
        <p:nvSpPr>
          <p:cNvPr id="7" name="8-Point Star 6"/>
          <p:cNvSpPr/>
          <p:nvPr/>
        </p:nvSpPr>
        <p:spPr>
          <a:xfrm>
            <a:off x="8882744" y="4975677"/>
            <a:ext cx="457200" cy="483961"/>
          </a:xfrm>
          <a:prstGeom prst="star8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</a:t>
            </a:r>
            <a:endParaRPr lang="th-TH" sz="2000" b="1" dirty="0"/>
          </a:p>
        </p:txBody>
      </p:sp>
      <p:sp>
        <p:nvSpPr>
          <p:cNvPr id="8" name="8-Point Star 7"/>
          <p:cNvSpPr/>
          <p:nvPr/>
        </p:nvSpPr>
        <p:spPr>
          <a:xfrm>
            <a:off x="10199916" y="5477325"/>
            <a:ext cx="457200" cy="483961"/>
          </a:xfrm>
          <a:prstGeom prst="star8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th-TH" sz="2000" b="1" dirty="0"/>
          </a:p>
        </p:txBody>
      </p:sp>
      <p:sp>
        <p:nvSpPr>
          <p:cNvPr id="9" name="8-Point Star 8"/>
          <p:cNvSpPr/>
          <p:nvPr/>
        </p:nvSpPr>
        <p:spPr>
          <a:xfrm>
            <a:off x="5987144" y="1448707"/>
            <a:ext cx="457200" cy="483961"/>
          </a:xfrm>
          <a:prstGeom prst="star8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</a:t>
            </a:r>
            <a:endParaRPr lang="th-TH" sz="2000" b="1" dirty="0"/>
          </a:p>
        </p:txBody>
      </p:sp>
      <p:sp>
        <p:nvSpPr>
          <p:cNvPr id="10" name="8-Point Star 9"/>
          <p:cNvSpPr/>
          <p:nvPr/>
        </p:nvSpPr>
        <p:spPr>
          <a:xfrm>
            <a:off x="7086601" y="1448706"/>
            <a:ext cx="457200" cy="483961"/>
          </a:xfrm>
          <a:prstGeom prst="star8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7</a:t>
            </a:r>
            <a:endParaRPr lang="th-TH" sz="2000" b="1" dirty="0"/>
          </a:p>
        </p:txBody>
      </p:sp>
      <p:sp>
        <p:nvSpPr>
          <p:cNvPr id="11" name="8-Point Star 10"/>
          <p:cNvSpPr/>
          <p:nvPr/>
        </p:nvSpPr>
        <p:spPr>
          <a:xfrm>
            <a:off x="4463146" y="2774270"/>
            <a:ext cx="457200" cy="483961"/>
          </a:xfrm>
          <a:prstGeom prst="star8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8</a:t>
            </a:r>
            <a:endParaRPr lang="th-TH" sz="2000" b="1" dirty="0"/>
          </a:p>
        </p:txBody>
      </p:sp>
    </p:spTree>
    <p:extLst>
      <p:ext uri="{BB962C8B-B14F-4D97-AF65-F5344CB8AC3E}">
        <p14:creationId xmlns:p14="http://schemas.microsoft.com/office/powerpoint/2010/main" val="47520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Changes – Nexus Sprint Planning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Sprint planning is split into two sections: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A coordination meeting</a:t>
            </a:r>
          </a:p>
          <a:p>
            <a:pPr lvl="2"/>
            <a:r>
              <a:rPr lang="en-US" dirty="0" smtClean="0"/>
              <a:t>Big picture discussion, and</a:t>
            </a:r>
          </a:p>
          <a:p>
            <a:pPr lvl="2"/>
            <a:r>
              <a:rPr lang="en-US" dirty="0" smtClean="0"/>
              <a:t>Discussion of dependencies between different teams</a:t>
            </a:r>
          </a:p>
          <a:p>
            <a:pPr lvl="2"/>
            <a:r>
              <a:rPr lang="en-US" dirty="0" smtClean="0"/>
              <a:t>Includes:</a:t>
            </a:r>
          </a:p>
          <a:p>
            <a:pPr lvl="3"/>
            <a:r>
              <a:rPr lang="en-US" dirty="0" smtClean="0"/>
              <a:t>At least one representative of each team (scrum teams and NIT)</a:t>
            </a:r>
          </a:p>
          <a:p>
            <a:pPr lvl="3"/>
            <a:r>
              <a:rPr lang="en-US" dirty="0" smtClean="0"/>
              <a:t>Product owner</a:t>
            </a:r>
          </a:p>
          <a:p>
            <a:pPr lvl="2"/>
            <a:r>
              <a:rPr lang="en-US" dirty="0" smtClean="0"/>
              <a:t>Meeting takes place right before the actual sprint planning or on the last day of the previous sprint</a:t>
            </a:r>
          </a:p>
          <a:p>
            <a:pPr lvl="2"/>
            <a:r>
              <a:rPr lang="en-US" dirty="0" smtClean="0"/>
              <a:t>Goal: coordinate understanding of the product, understanding of interdependencies and understanding of the likely work each team will pick up in the next sprint</a:t>
            </a: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Regular sprint planning meeting</a:t>
            </a:r>
          </a:p>
          <a:p>
            <a:pPr lvl="2"/>
            <a:r>
              <a:rPr lang="en-US" dirty="0" smtClean="0"/>
              <a:t>Conducted by each team individually</a:t>
            </a:r>
          </a:p>
          <a:p>
            <a:pPr lvl="2"/>
            <a:r>
              <a:rPr lang="en-US" dirty="0" smtClean="0"/>
              <a:t>Based on stories selected during the coordination meeting</a:t>
            </a:r>
          </a:p>
          <a:p>
            <a:pPr lvl="2"/>
            <a:r>
              <a:rPr lang="en-US" dirty="0" smtClean="0"/>
              <a:t>Stories are still agreed upon within the team</a:t>
            </a:r>
          </a:p>
          <a:p>
            <a:pPr lvl="2"/>
            <a:r>
              <a:rPr lang="en-US" dirty="0" smtClean="0"/>
              <a:t>Stories are still sized by the team</a:t>
            </a:r>
          </a:p>
          <a:p>
            <a:pPr lvl="2"/>
            <a:r>
              <a:rPr lang="en-US" dirty="0" smtClean="0"/>
              <a:t>Stories can still be rejected by the team</a:t>
            </a:r>
          </a:p>
          <a:p>
            <a:pPr lvl="2"/>
            <a:r>
              <a:rPr lang="en-US" dirty="0" smtClean="0"/>
              <a:t>Goal: create a sprint backlog, with full team understanding of the big picture and the goal of the current sprint</a:t>
            </a:r>
          </a:p>
          <a:p>
            <a:pPr lvl="2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80158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Changes – Nexus Sprint Backlog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9263" indent="-449263">
              <a:buNone/>
            </a:pPr>
            <a:r>
              <a:rPr lang="en-US" dirty="0" smtClean="0"/>
              <a:t>2. 	The backlog is consolidated across all teams: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Sprint backlog that shows the work of all teams in the current sprint</a:t>
            </a:r>
          </a:p>
          <a:p>
            <a:pPr lvl="2"/>
            <a:r>
              <a:rPr lang="en-US" dirty="0" smtClean="0"/>
              <a:t>Very similar to the sprint backlog now used in PS, split by teams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The backlog highlights dependencies between teams</a:t>
            </a:r>
          </a:p>
          <a:p>
            <a:pPr lvl="2"/>
            <a:r>
              <a:rPr lang="en-US" dirty="0" smtClean="0"/>
              <a:t>The backlog items clearly demonstrate dependencies between different stories or tasks that cross over onto other teams:</a:t>
            </a:r>
          </a:p>
          <a:p>
            <a:pPr lvl="3"/>
            <a:r>
              <a:rPr lang="en-US" dirty="0" smtClean="0"/>
              <a:t>Issues that block / are blocked by</a:t>
            </a:r>
          </a:p>
          <a:p>
            <a:pPr lvl="3"/>
            <a:r>
              <a:rPr lang="en-US" dirty="0" smtClean="0"/>
              <a:t>Issues that clone / are cloned by</a:t>
            </a:r>
          </a:p>
          <a:p>
            <a:pPr lvl="3"/>
            <a:r>
              <a:rPr lang="en-US" dirty="0" smtClean="0"/>
              <a:t>Issues that duplicate / are duplicated by</a:t>
            </a:r>
          </a:p>
          <a:p>
            <a:pPr lvl="3"/>
            <a:r>
              <a:rPr lang="en-US" dirty="0" smtClean="0"/>
              <a:t>Issues that relate to one another</a:t>
            </a:r>
          </a:p>
          <a:p>
            <a:pPr lvl="2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0815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Changes – Nexus Daily Scrum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3"/>
            </a:pPr>
            <a:r>
              <a:rPr lang="en-US" dirty="0" smtClean="0"/>
              <a:t>The daily scrum meeting is preceded by a Nexus daily scrum</a:t>
            </a:r>
          </a:p>
          <a:p>
            <a:pPr lvl="1"/>
            <a:r>
              <a:rPr lang="en-US" dirty="0" smtClean="0"/>
              <a:t>This takes place before the regular stand up meeting</a:t>
            </a:r>
          </a:p>
          <a:p>
            <a:pPr lvl="1"/>
            <a:r>
              <a:rPr lang="en-US" dirty="0" smtClean="0"/>
              <a:t>Representatives of each team participate</a:t>
            </a:r>
          </a:p>
          <a:p>
            <a:pPr lvl="1"/>
            <a:r>
              <a:rPr lang="en-US" dirty="0" smtClean="0"/>
              <a:t>Product owner participates</a:t>
            </a:r>
          </a:p>
          <a:p>
            <a:pPr lvl="1"/>
            <a:r>
              <a:rPr lang="en-US" dirty="0" smtClean="0"/>
              <a:t>Discussion topics:</a:t>
            </a:r>
          </a:p>
          <a:p>
            <a:pPr lvl="2"/>
            <a:r>
              <a:rPr lang="en-US" dirty="0" smtClean="0"/>
              <a:t>Looking at the bigger picture</a:t>
            </a:r>
          </a:p>
          <a:p>
            <a:pPr lvl="2"/>
            <a:r>
              <a:rPr lang="en-US" dirty="0" smtClean="0"/>
              <a:t>Are teams integrating well?  (this refers to product integration, not people)</a:t>
            </a:r>
          </a:p>
          <a:p>
            <a:pPr lvl="2"/>
            <a:r>
              <a:rPr lang="en-US" dirty="0" smtClean="0"/>
              <a:t>Is the product integrating correctly?</a:t>
            </a:r>
          </a:p>
          <a:p>
            <a:pPr lvl="2"/>
            <a:r>
              <a:rPr lang="en-US" dirty="0" smtClean="0"/>
              <a:t>Did the nightly build built correctly?</a:t>
            </a:r>
          </a:p>
          <a:p>
            <a:pPr lvl="2"/>
            <a:r>
              <a:rPr lang="en-US" dirty="0" smtClean="0"/>
              <a:t>Data from this meeting is used in individual scrum meetings</a:t>
            </a:r>
          </a:p>
          <a:p>
            <a:pPr lvl="2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3490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757</Words>
  <Application>Microsoft Office PowerPoint</Application>
  <PresentationFormat>Widescreen</PresentationFormat>
  <Paragraphs>176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ＭＳ Ｐゴシック</vt:lpstr>
      <vt:lpstr>Angsana New</vt:lpstr>
      <vt:lpstr>Arial</vt:lpstr>
      <vt:lpstr>Calibri</vt:lpstr>
      <vt:lpstr>Calibri Light</vt:lpstr>
      <vt:lpstr>Cordia New</vt:lpstr>
      <vt:lpstr>Gill Sans</vt:lpstr>
      <vt:lpstr>Lato</vt:lpstr>
      <vt:lpstr>Lucida Grande</vt:lpstr>
      <vt:lpstr>Oswald</vt:lpstr>
      <vt:lpstr>Roboto</vt:lpstr>
      <vt:lpstr>Roboto Light</vt:lpstr>
      <vt:lpstr>ヒラギノ角ゴ Pro W3</vt:lpstr>
      <vt:lpstr>Office Theme</vt:lpstr>
      <vt:lpstr>Scaling Agile</vt:lpstr>
      <vt:lpstr>PowerPoint Presentation</vt:lpstr>
      <vt:lpstr>Scalability</vt:lpstr>
      <vt:lpstr>Agile Nexus</vt:lpstr>
      <vt:lpstr>Nexus Expands on Scrum</vt:lpstr>
      <vt:lpstr>Nexus Expands on Scrum</vt:lpstr>
      <vt:lpstr>Main Changes – Nexus Sprint Planning</vt:lpstr>
      <vt:lpstr>Main Changes – Nexus Sprint Backlog</vt:lpstr>
      <vt:lpstr>Main Changes – Nexus Daily Scrum</vt:lpstr>
      <vt:lpstr>Main Changes – Nexus Sprint Review</vt:lpstr>
      <vt:lpstr>Main Changes – Nexus Sprint Retrospective</vt:lpstr>
      <vt:lpstr>Main Changes – Nexus Sprint Retrospective</vt:lpstr>
      <vt:lpstr>Main Changes – Nexus Integration Team</vt:lpstr>
      <vt:lpstr>Unchanged</vt:lpstr>
      <vt:lpstr>Other Scaling Methods</vt:lpstr>
      <vt:lpstr>Disciplined Agile</vt:lpstr>
      <vt:lpstr>Disciplined Agile</vt:lpstr>
      <vt:lpstr>Scaled Agile Framework (SAFe)</vt:lpstr>
      <vt:lpstr>PowerPoint Presentation</vt:lpstr>
      <vt:lpstr>More Information</vt:lpstr>
      <vt:lpstr>More Information</vt:lpstr>
      <vt:lpstr>Reading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18</cp:revision>
  <dcterms:created xsi:type="dcterms:W3CDTF">2018-11-01T08:33:42Z</dcterms:created>
  <dcterms:modified xsi:type="dcterms:W3CDTF">2018-11-02T06:57:39Z</dcterms:modified>
</cp:coreProperties>
</file>