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70" r:id="rId11"/>
    <p:sldId id="272" r:id="rId12"/>
    <p:sldId id="273" r:id="rId13"/>
    <p:sldId id="267" r:id="rId14"/>
    <p:sldId id="268" r:id="rId15"/>
  </p:sldIdLst>
  <p:sldSz cx="12192000" cy="6858000"/>
  <p:notesSz cx="7053263"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928ABA2-31CF-4134-A202-229D1F4AC6BE}">
  <a:tblStyle styleId="{8928ABA2-31CF-4134-A202-229D1F4AC6B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autoAdjust="0"/>
    <p:restoredTop sz="60184" autoAdjust="0"/>
  </p:normalViewPr>
  <p:slideViewPr>
    <p:cSldViewPr snapToGrid="0">
      <p:cViewPr varScale="1">
        <p:scale>
          <a:sx n="66" d="100"/>
          <a:sy n="66" d="100"/>
        </p:scale>
        <p:origin x="17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6725"/>
          </a:xfrm>
          <a:prstGeom prst="rect">
            <a:avLst/>
          </a:prstGeom>
        </p:spPr>
        <p:txBody>
          <a:bodyPr vert="horz" lIns="91440" tIns="45720" rIns="91440" bIns="45720" rtlCol="0"/>
          <a:lstStyle>
            <a:lvl1pPr algn="r">
              <a:defRPr sz="1200"/>
            </a:lvl1pPr>
          </a:lstStyle>
          <a:p>
            <a:fld id="{85F49ED1-1E8F-4FC9-B3D4-372BFA51D6F4}" type="datetimeFigureOut">
              <a:rPr lang="en-US" smtClean="0"/>
              <a:t>10/5/2017</a:t>
            </a:fld>
            <a:endParaRPr lang="en-US"/>
          </a:p>
        </p:txBody>
      </p:sp>
      <p:sp>
        <p:nvSpPr>
          <p:cNvPr id="4" name="Footer Placeholder 3"/>
          <p:cNvSpPr>
            <a:spLocks noGrp="1"/>
          </p:cNvSpPr>
          <p:nvPr>
            <p:ph type="ftr" sz="quarter" idx="2"/>
          </p:nvPr>
        </p:nvSpPr>
        <p:spPr>
          <a:xfrm>
            <a:off x="0" y="8842375"/>
            <a:ext cx="30559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6725"/>
          </a:xfrm>
          <a:prstGeom prst="rect">
            <a:avLst/>
          </a:prstGeom>
        </p:spPr>
        <p:txBody>
          <a:bodyPr vert="horz" lIns="91440" tIns="45720" rIns="91440" bIns="45720" rtlCol="0" anchor="b"/>
          <a:lstStyle>
            <a:lvl1pPr algn="r">
              <a:defRPr sz="1200"/>
            </a:lvl1pPr>
          </a:lstStyle>
          <a:p>
            <a:fld id="{076E540C-C94C-4DBF-BFFC-27C5A815FC1F}" type="slidenum">
              <a:rPr lang="en-US" smtClean="0"/>
              <a:t>‹#›</a:t>
            </a:fld>
            <a:endParaRPr lang="en-US"/>
          </a:p>
        </p:txBody>
      </p:sp>
    </p:spTree>
    <p:extLst>
      <p:ext uri="{BB962C8B-B14F-4D97-AF65-F5344CB8AC3E}">
        <p14:creationId xmlns:p14="http://schemas.microsoft.com/office/powerpoint/2010/main" val="4014557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56414" cy="465454"/>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95217" y="0"/>
            <a:ext cx="3056414" cy="465454"/>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23862" y="698500"/>
            <a:ext cx="6205537" cy="34909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5327" y="4421823"/>
            <a:ext cx="5642609" cy="4189095"/>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42028"/>
            <a:ext cx="3056414" cy="465454"/>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429411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705327" y="4421823"/>
            <a:ext cx="5642609" cy="4189095"/>
          </a:xfrm>
          <a:prstGeom prst="rect">
            <a:avLst/>
          </a:prstGeom>
        </p:spPr>
        <p:txBody>
          <a:bodyPr lIns="91425" tIns="91425" rIns="91425" bIns="91425" anchor="t" anchorCtr="0">
            <a:noAutofit/>
          </a:bodyPr>
          <a:lstStyle/>
          <a:p>
            <a:pPr lvl="0">
              <a:spcBef>
                <a:spcPts val="0"/>
              </a:spcBef>
              <a:buNone/>
            </a:pPr>
            <a:endParaRPr dirty="0"/>
          </a:p>
        </p:txBody>
      </p:sp>
      <p:sp>
        <p:nvSpPr>
          <p:cNvPr id="86" name="Shape 8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80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488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211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5" name="Shape 175"/>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76" name="Shape 176"/>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6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smtClean="0">
                <a:solidFill>
                  <a:schemeClr val="dk1"/>
                </a:solidFill>
                <a:latin typeface="Calibri"/>
                <a:ea typeface="Calibri"/>
                <a:cs typeface="Calibri"/>
                <a:sym typeface="Calibri"/>
              </a:rPr>
              <a:t>5</a:t>
            </a:r>
            <a:endParaRPr lang="en-US" sz="1200" b="0" i="0" u="none" strike="noStrike" cap="none" dirty="0">
              <a:solidFill>
                <a:schemeClr val="dk1"/>
              </a:solidFill>
              <a:latin typeface="Calibri"/>
              <a:ea typeface="Calibri"/>
              <a:cs typeface="Calibri"/>
              <a:sym typeface="Calibri"/>
            </a:endParaRPr>
          </a:p>
        </p:txBody>
      </p:sp>
      <p:sp>
        <p:nvSpPr>
          <p:cNvPr id="199" name="Shape 199"/>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782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705327" y="4421823"/>
            <a:ext cx="5642609" cy="4189095"/>
          </a:xfrm>
          <a:prstGeom prst="rect">
            <a:avLst/>
          </a:prstGeom>
        </p:spPr>
        <p:txBody>
          <a:bodyPr lIns="91425" tIns="91425" rIns="91425" bIns="91425" anchor="t" anchorCtr="0">
            <a:noAutofit/>
          </a:bodyPr>
          <a:lstStyle/>
          <a:p>
            <a:pPr lvl="0">
              <a:spcBef>
                <a:spcPts val="0"/>
              </a:spcBef>
              <a:buNone/>
            </a:pPr>
            <a:endParaRPr dirty="0"/>
          </a:p>
        </p:txBody>
      </p:sp>
      <p:sp>
        <p:nvSpPr>
          <p:cNvPr id="209" name="Shape 209"/>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7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30 min</a:t>
            </a:r>
          </a:p>
        </p:txBody>
      </p:sp>
      <p:sp>
        <p:nvSpPr>
          <p:cNvPr id="95" name="Shape 95"/>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157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08" name="Shape 10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4805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th-TH" sz="1200" b="0" i="0" u="none" strike="noStrike" cap="none" dirty="0">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03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r>
              <a:rPr lang="en-US" sz="1600" b="0" i="0" u="none" strike="noStrike" cap="none" dirty="0" smtClean="0">
                <a:solidFill>
                  <a:schemeClr val="dk1"/>
                </a:solidFill>
                <a:latin typeface="Calibri"/>
                <a:ea typeface="Calibri"/>
                <a:cs typeface="Calibri"/>
                <a:sym typeface="Calibri"/>
              </a:rPr>
              <a:t>Product</a:t>
            </a:r>
            <a:r>
              <a:rPr lang="en-US" sz="1600" b="0" i="0" u="none" strike="noStrike" cap="none" baseline="0" dirty="0" smtClean="0">
                <a:solidFill>
                  <a:schemeClr val="dk1"/>
                </a:solidFill>
                <a:latin typeface="Calibri"/>
                <a:ea typeface="Calibri"/>
                <a:cs typeface="Calibri"/>
                <a:sym typeface="Calibri"/>
              </a:rPr>
              <a:t> list page</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In this sprint we improved the search functionality, we added a drop down list for some items to make search more easy</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We also improved sorting by implementing new design (we added new buttons for sort by ascendant and descendant)</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There’s a new column appearing in the product list page which is Product GUID.</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For the action menu, there’s now 3 new actions (Validator sequence, KYC sequence, AML sequence) to navigate inside the tabs in product details</a:t>
            </a:r>
          </a:p>
          <a:p>
            <a:pPr marL="0" marR="0" lvl="0" indent="0" algn="l" rtl="0">
              <a:spcBef>
                <a:spcPts val="0"/>
              </a:spcBef>
              <a:buSzPct val="25000"/>
              <a:buNone/>
            </a:pPr>
            <a:r>
              <a:rPr lang="en-US" sz="1600" b="0" i="0" u="none" strike="noStrike" cap="none" dirty="0" smtClean="0">
                <a:solidFill>
                  <a:schemeClr val="dk1"/>
                </a:solidFill>
                <a:latin typeface="Calibri"/>
                <a:ea typeface="Calibri"/>
                <a:cs typeface="Calibri"/>
                <a:sym typeface="Calibri"/>
              </a:rPr>
              <a:t>Product</a:t>
            </a:r>
            <a:r>
              <a:rPr lang="en-US" sz="1600" b="0" i="0" u="none" strike="noStrike" cap="none" baseline="0" dirty="0" smtClean="0">
                <a:solidFill>
                  <a:schemeClr val="dk1"/>
                </a:solidFill>
                <a:latin typeface="Calibri"/>
                <a:ea typeface="Calibri"/>
                <a:cs typeface="Calibri"/>
                <a:sym typeface="Calibri"/>
              </a:rPr>
              <a:t> detail page</a:t>
            </a:r>
          </a:p>
          <a:p>
            <a:pPr marL="628650" marR="0" lvl="1" indent="-171450" algn="l" rtl="0">
              <a:spcBef>
                <a:spcPts val="0"/>
              </a:spcBef>
              <a:buSzPct val="25000"/>
              <a:buFont typeface="Arial" panose="020B0604020202020204" pitchFamily="34" charset="0"/>
              <a:buChar char="•"/>
            </a:pPr>
            <a:r>
              <a:rPr lang="en-US" sz="1800" b="0" i="0" u="none" strike="noStrike" cap="none" dirty="0" smtClean="0">
                <a:solidFill>
                  <a:schemeClr val="dk1"/>
                </a:solidFill>
                <a:latin typeface="Calibri"/>
                <a:ea typeface="Calibri"/>
                <a:cs typeface="Calibri"/>
                <a:sym typeface="Calibri"/>
              </a:rPr>
              <a:t>We</a:t>
            </a:r>
            <a:r>
              <a:rPr lang="en-US" sz="1800" b="0" i="0" u="none" strike="noStrike" cap="none" baseline="0" dirty="0" smtClean="0">
                <a:solidFill>
                  <a:schemeClr val="dk1"/>
                </a:solidFill>
                <a:latin typeface="Calibri"/>
                <a:ea typeface="Calibri"/>
                <a:cs typeface="Calibri"/>
                <a:sym typeface="Calibri"/>
              </a:rPr>
              <a:t> have now the 3 tabs Validation, KYC and AML working and showing sequences of the product. These tabs let’s the user edit the flow if he wishes to do so. The user has to save before leaving or he will be alerted that he’s leaving the page without saving.</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The new alert box is now beautiful and follows the graphical charter.</a:t>
            </a:r>
          </a:p>
          <a:p>
            <a:pPr marL="457200" marR="0" lvl="1" indent="0" algn="l" rtl="0">
              <a:spcBef>
                <a:spcPts val="0"/>
              </a:spcBef>
              <a:buSzPct val="25000"/>
              <a:buFont typeface="Arial" panose="020B0604020202020204" pitchFamily="34" charset="0"/>
              <a:buNone/>
            </a:pPr>
            <a:endParaRPr lang="th-TH" sz="1800" b="0" i="0" u="none" strike="noStrike" cap="none" baseline="0" dirty="0" smtClean="0">
              <a:solidFill>
                <a:schemeClr val="dk1"/>
              </a:solidFill>
              <a:latin typeface="Calibri"/>
              <a:ea typeface="Calibri"/>
              <a:cs typeface="Calibri"/>
              <a:sym typeface="Calibri"/>
            </a:endParaRPr>
          </a:p>
          <a:p>
            <a:pPr marL="457200" marR="0" lvl="1" indent="0" algn="l" rtl="0">
              <a:spcBef>
                <a:spcPts val="0"/>
              </a:spcBef>
              <a:buSzPct val="25000"/>
              <a:buFont typeface="Arial" panose="020B0604020202020204" pitchFamily="34" charset="0"/>
              <a:buNone/>
            </a:pPr>
            <a:r>
              <a:rPr lang="en-US" sz="1800" b="0" i="0" u="none" strike="noStrike" cap="none" baseline="0" dirty="0" smtClean="0">
                <a:solidFill>
                  <a:schemeClr val="dk1"/>
                </a:solidFill>
                <a:latin typeface="Calibri"/>
                <a:ea typeface="Calibri"/>
                <a:cs typeface="Calibri"/>
                <a:sym typeface="Calibri"/>
              </a:rPr>
              <a:t>When I demo</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If the checkpoint is false usually we go to TBI, but sometimes we need to run more checks, that’s why in the UI we have different color for not TBI false case.</a:t>
            </a:r>
          </a:p>
          <a:p>
            <a:pPr marL="628650" marR="0" lvl="1" indent="-171450" algn="l" rtl="0">
              <a:spcBef>
                <a:spcPts val="0"/>
              </a:spcBef>
              <a:buSzPct val="25000"/>
              <a:buFont typeface="Arial" panose="020B0604020202020204" pitchFamily="34" charset="0"/>
              <a:buChar char="•"/>
            </a:pPr>
            <a:r>
              <a:rPr lang="en-US" sz="1800" b="0" i="0" u="none" strike="noStrike" cap="none" baseline="0" dirty="0" smtClean="0">
                <a:solidFill>
                  <a:schemeClr val="dk1"/>
                </a:solidFill>
                <a:latin typeface="Calibri"/>
                <a:ea typeface="Calibri"/>
                <a:cs typeface="Calibri"/>
                <a:sym typeface="Calibri"/>
              </a:rPr>
              <a:t>Same thing for END, we show a different color so the user can see it’s different.</a:t>
            </a:r>
            <a:endParaRPr lang="en-US" sz="1800" b="0" i="0" u="none" strike="noStrike" cap="none" dirty="0">
              <a:solidFill>
                <a:schemeClr val="dk1"/>
              </a:solidFill>
              <a:latin typeface="Calibri"/>
              <a:ea typeface="Calibri"/>
              <a:cs typeface="Calibri"/>
              <a:sym typeface="Calibri"/>
            </a:endParaRPr>
          </a:p>
        </p:txBody>
      </p:sp>
      <p:sp>
        <p:nvSpPr>
          <p:cNvPr id="130" name="Shape 130"/>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5327" y="4421823"/>
            <a:ext cx="5642700" cy="4189199"/>
          </a:xfrm>
          <a:prstGeom prst="rect">
            <a:avLst/>
          </a:prstGeom>
          <a:noFill/>
          <a:ln>
            <a:noFill/>
          </a:ln>
        </p:spPr>
        <p:txBody>
          <a:bodyPr lIns="93475" tIns="46725" rIns="93475" bIns="46725" anchor="t" anchorCtr="0">
            <a:noAutofit/>
          </a:bodyPr>
          <a:lstStyle/>
          <a:p>
            <a:pPr marL="171450" marR="0" lvl="0" indent="-171450" algn="l" rtl="0">
              <a:spcBef>
                <a:spcPts val="0"/>
              </a:spcBef>
              <a:buSzPct val="25000"/>
              <a:buFontTx/>
              <a:buChar char="-"/>
            </a:pPr>
            <a:r>
              <a:rPr lang="en-US" sz="1200" b="0" i="0" u="none" strike="noStrike" cap="none" baseline="0" dirty="0" smtClean="0">
                <a:solidFill>
                  <a:schemeClr val="dk1"/>
                </a:solidFill>
                <a:latin typeface="Calibri"/>
                <a:ea typeface="Calibri"/>
                <a:cs typeface="Calibri"/>
                <a:sym typeface="Calibri"/>
              </a:rPr>
              <a:t>So we can’t finish audit trail service and audit trail in product </a:t>
            </a:r>
            <a:endParaRPr lang="th-TH" sz="1200" b="0" i="0" u="none" strike="noStrike" cap="none" baseline="0" dirty="0">
              <a:solidFill>
                <a:schemeClr val="dk1"/>
              </a:solidFill>
              <a:latin typeface="Calibri"/>
              <a:ea typeface="Calibri"/>
              <a:cs typeface="Calibri"/>
              <a:sym typeface="Calibri"/>
            </a:endParaRPr>
          </a:p>
        </p:txBody>
      </p:sp>
      <p:sp>
        <p:nvSpPr>
          <p:cNvPr id="139" name="Shape 139"/>
          <p:cNvSpPr txBox="1">
            <a:spLocks noGrp="1"/>
          </p:cNvSpPr>
          <p:nvPr>
            <p:ph type="sldNum" idx="12"/>
          </p:nvPr>
        </p:nvSpPr>
        <p:spPr>
          <a:xfrm>
            <a:off x="3995217" y="8842028"/>
            <a:ext cx="3056400" cy="465600"/>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869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1683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57" name="Shape 157"/>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9363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423863" y="698500"/>
            <a:ext cx="6205537" cy="349091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705327" y="4421823"/>
            <a:ext cx="5642609" cy="4189095"/>
          </a:xfrm>
          <a:prstGeom prst="rect">
            <a:avLst/>
          </a:prstGeom>
          <a:noFill/>
          <a:ln>
            <a:noFill/>
          </a:ln>
        </p:spPr>
        <p:txBody>
          <a:bodyPr lIns="93475" tIns="46725" rIns="93475" bIns="46725"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67" name="Shape 167"/>
          <p:cNvSpPr txBox="1">
            <a:spLocks noGrp="1"/>
          </p:cNvSpPr>
          <p:nvPr>
            <p:ph type="sldNum" idx="12"/>
          </p:nvPr>
        </p:nvSpPr>
        <p:spPr>
          <a:xfrm>
            <a:off x="3995217" y="8842028"/>
            <a:ext cx="3056414" cy="465454"/>
          </a:xfrm>
          <a:prstGeom prst="rect">
            <a:avLst/>
          </a:prstGeom>
          <a:noFill/>
          <a:ln>
            <a:noFill/>
          </a:ln>
        </p:spPr>
        <p:txBody>
          <a:bodyPr lIns="93475" tIns="46725" rIns="93475" bIns="46725" anchor="b" anchorCtr="0">
            <a:noAutofit/>
          </a:bodyPr>
          <a:lstStyle/>
          <a:p>
            <a:pPr marL="0" marR="0" lvl="0" indent="0" algn="r" rtl="0">
              <a:spcBef>
                <a:spcPts val="0"/>
              </a:spcBef>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861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kobkiat.mooo.com:9991/display/IT2/Product+Management+Conso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idx="4294967295"/>
          </p:nvPr>
        </p:nvSpPr>
        <p:spPr>
          <a:xfrm>
            <a:off x="1012825" y="2873828"/>
            <a:ext cx="9845674" cy="2237199"/>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6000" b="1" i="0" u="none" strike="noStrike" cap="none" dirty="0">
                <a:solidFill>
                  <a:schemeClr val="dk1"/>
                </a:solidFill>
                <a:latin typeface="Calibri"/>
                <a:ea typeface="Calibri"/>
                <a:cs typeface="Calibri"/>
                <a:sym typeface="Calibri"/>
              </a:rPr>
              <a:t>Sprint review</a:t>
            </a:r>
            <a:r>
              <a:rPr lang="en-US" sz="4400" b="1" i="0" u="none" strike="noStrike" cap="none" dirty="0">
                <a:solidFill>
                  <a:schemeClr val="dk1"/>
                </a:solidFill>
                <a:latin typeface="Calibri"/>
                <a:ea typeface="Calibri"/>
                <a:cs typeface="Calibri"/>
                <a:sym typeface="Calibri"/>
              </a:rPr>
              <a:t/>
            </a:r>
            <a:br>
              <a:rPr lang="en-US" sz="4400" b="1" i="0" u="none" strike="noStrike" cap="none" dirty="0">
                <a:solidFill>
                  <a:schemeClr val="dk1"/>
                </a:solidFill>
                <a:latin typeface="Calibri"/>
                <a:ea typeface="Calibri"/>
                <a:cs typeface="Calibri"/>
                <a:sym typeface="Calibri"/>
              </a:rPr>
            </a:br>
            <a:r>
              <a:rPr lang="en-US" sz="4000" b="1" i="0" u="none" strike="noStrike" cap="none" dirty="0">
                <a:solidFill>
                  <a:schemeClr val="dk1"/>
                </a:solidFill>
                <a:latin typeface="Calibri"/>
                <a:ea typeface="Calibri"/>
                <a:cs typeface="Calibri"/>
                <a:sym typeface="Calibri"/>
              </a:rPr>
              <a:t>Sprint: </a:t>
            </a:r>
            <a:r>
              <a:rPr lang="en-US" sz="4000" b="1" i="0" u="none" strike="noStrike" cap="none" dirty="0" smtClean="0">
                <a:solidFill>
                  <a:schemeClr val="dk1"/>
                </a:solidFill>
                <a:latin typeface="Calibri"/>
                <a:ea typeface="Calibri"/>
                <a:cs typeface="Calibri"/>
                <a:sym typeface="Calibri"/>
              </a:rPr>
              <a:t>2</a:t>
            </a:r>
            <a:r>
              <a:rPr lang="en-US" sz="4000" b="1" dirty="0"/>
              <a:t>6</a:t>
            </a:r>
            <a:r>
              <a:rPr lang="en-US" sz="4000" b="1" i="0" u="none" strike="noStrike" cap="none" dirty="0" smtClean="0">
                <a:solidFill>
                  <a:schemeClr val="dk1"/>
                </a:solidFill>
                <a:latin typeface="Calibri"/>
                <a:ea typeface="Calibri"/>
                <a:cs typeface="Calibri"/>
                <a:sym typeface="Calibri"/>
              </a:rPr>
              <a:t> </a:t>
            </a:r>
            <a:r>
              <a:rPr lang="en-US" sz="4000" b="1" i="0" u="none" strike="noStrike" cap="none" dirty="0">
                <a:solidFill>
                  <a:schemeClr val="dk1"/>
                </a:solidFill>
                <a:latin typeface="Calibri"/>
                <a:ea typeface="Calibri"/>
                <a:cs typeface="Calibri"/>
                <a:sym typeface="Calibri"/>
              </a:rPr>
              <a:t>– Team: </a:t>
            </a:r>
            <a:r>
              <a:rPr lang="en-US" sz="4000" b="1" dirty="0" err="1"/>
              <a:t>CanNot</a:t>
            </a:r>
            <a:r>
              <a:rPr lang="en-US" sz="4000" b="1" dirty="0"/>
              <a:t>…t</a:t>
            </a:r>
          </a:p>
        </p:txBody>
      </p:sp>
      <p:sp>
        <p:nvSpPr>
          <p:cNvPr id="89" name="Shape 89"/>
          <p:cNvSpPr txBox="1">
            <a:spLocks noGrp="1"/>
          </p:cNvSpPr>
          <p:nvPr>
            <p:ph type="subTitle" idx="4294967295"/>
          </p:nvPr>
        </p:nvSpPr>
        <p:spPr>
          <a:xfrm>
            <a:off x="1524000" y="5491391"/>
            <a:ext cx="9144000" cy="976312"/>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rgbClr val="FF0000"/>
              </a:buClr>
              <a:buSzPct val="25000"/>
              <a:buFont typeface="Arial"/>
              <a:buNone/>
            </a:pPr>
            <a:r>
              <a:rPr lang="en-US" sz="2800" b="0" i="0" u="none" strike="noStrike" cap="none" dirty="0">
                <a:solidFill>
                  <a:srgbClr val="FF0000"/>
                </a:solidFill>
                <a:latin typeface="Calibri"/>
                <a:ea typeface="Calibri"/>
                <a:cs typeface="Calibri"/>
                <a:sym typeface="Calibri"/>
              </a:rPr>
              <a:t>Confidential Material – For intended audience only and not for broad distribution</a:t>
            </a:r>
          </a:p>
        </p:txBody>
      </p:sp>
      <p:pic>
        <p:nvPicPr>
          <p:cNvPr id="90" name="Shape 90"/>
          <p:cNvPicPr preferRelativeResize="0"/>
          <p:nvPr/>
        </p:nvPicPr>
        <p:blipFill rotWithShape="1">
          <a:blip r:embed="rId3">
            <a:alphaModFix/>
          </a:blip>
          <a:srcRect/>
          <a:stretch/>
        </p:blipFill>
        <p:spPr>
          <a:xfrm>
            <a:off x="1333500" y="567416"/>
            <a:ext cx="9524999" cy="1876424"/>
          </a:xfrm>
          <a:prstGeom prst="rect">
            <a:avLst/>
          </a:prstGeom>
          <a:noFill/>
          <a:ln>
            <a:noFill/>
          </a:ln>
        </p:spPr>
      </p:pic>
      <p:sp>
        <p:nvSpPr>
          <p:cNvPr id="91" name="Shape 91"/>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10</a:t>
            </a:fld>
            <a:endParaRPr lang="en-US" dirty="0"/>
          </a:p>
        </p:txBody>
      </p:sp>
      <p:pic>
        <p:nvPicPr>
          <p:cNvPr id="5" name="Picture 4"/>
          <p:cNvPicPr>
            <a:picLocks noChangeAspect="1"/>
          </p:cNvPicPr>
          <p:nvPr/>
        </p:nvPicPr>
        <p:blipFill>
          <a:blip r:embed="rId4"/>
          <a:stretch>
            <a:fillRect/>
          </a:stretch>
        </p:blipFill>
        <p:spPr>
          <a:xfrm>
            <a:off x="2692373" y="1251900"/>
            <a:ext cx="5918227" cy="4968243"/>
          </a:xfrm>
          <a:prstGeom prst="rect">
            <a:avLst/>
          </a:prstGeom>
        </p:spPr>
      </p:pic>
    </p:spTree>
    <p:extLst>
      <p:ext uri="{BB962C8B-B14F-4D97-AF65-F5344CB8AC3E}">
        <p14:creationId xmlns:p14="http://schemas.microsoft.com/office/powerpoint/2010/main" val="294748053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11</a:t>
            </a:fld>
            <a:endParaRPr lang="en-US" dirty="0"/>
          </a:p>
        </p:txBody>
      </p:sp>
      <p:pic>
        <p:nvPicPr>
          <p:cNvPr id="2" name="Picture 1"/>
          <p:cNvPicPr>
            <a:picLocks noChangeAspect="1"/>
          </p:cNvPicPr>
          <p:nvPr/>
        </p:nvPicPr>
        <p:blipFill>
          <a:blip r:embed="rId4"/>
          <a:stretch>
            <a:fillRect/>
          </a:stretch>
        </p:blipFill>
        <p:spPr>
          <a:xfrm>
            <a:off x="2799138" y="1115694"/>
            <a:ext cx="6129577" cy="5221262"/>
          </a:xfrm>
          <a:prstGeom prst="rect">
            <a:avLst/>
          </a:prstGeom>
        </p:spPr>
      </p:pic>
    </p:spTree>
    <p:extLst>
      <p:ext uri="{BB962C8B-B14F-4D97-AF65-F5344CB8AC3E}">
        <p14:creationId xmlns:p14="http://schemas.microsoft.com/office/powerpoint/2010/main" val="94120192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p:nvPr/>
        </p:nvSpPr>
        <p:spPr>
          <a:xfrm>
            <a:off x="672075" y="365112"/>
            <a:ext cx="65196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Quality Statistics</a:t>
            </a:r>
          </a:p>
        </p:txBody>
      </p:sp>
      <p:pic>
        <p:nvPicPr>
          <p:cNvPr id="180" name="Shape 18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82" name="Shape 18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12</a:t>
            </a:fld>
            <a:endParaRPr lang="en-US" dirty="0"/>
          </a:p>
        </p:txBody>
      </p:sp>
      <p:pic>
        <p:nvPicPr>
          <p:cNvPr id="3" name="Picture 2"/>
          <p:cNvPicPr>
            <a:picLocks noChangeAspect="1"/>
          </p:cNvPicPr>
          <p:nvPr/>
        </p:nvPicPr>
        <p:blipFill>
          <a:blip r:embed="rId4"/>
          <a:stretch>
            <a:fillRect/>
          </a:stretch>
        </p:blipFill>
        <p:spPr>
          <a:xfrm>
            <a:off x="1181699" y="1471865"/>
            <a:ext cx="9571428" cy="4057143"/>
          </a:xfrm>
          <a:prstGeom prst="rect">
            <a:avLst/>
          </a:prstGeom>
        </p:spPr>
      </p:pic>
    </p:spTree>
    <p:extLst>
      <p:ext uri="{BB962C8B-B14F-4D97-AF65-F5344CB8AC3E}">
        <p14:creationId xmlns:p14="http://schemas.microsoft.com/office/powerpoint/2010/main" val="392256475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838200" y="350211"/>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Documents</a:t>
            </a:r>
          </a:p>
        </p:txBody>
      </p:sp>
      <p:pic>
        <p:nvPicPr>
          <p:cNvPr id="202" name="Shape 202"/>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203" name="Shape 203"/>
          <p:cNvSpPr txBox="1"/>
          <p:nvPr/>
        </p:nvSpPr>
        <p:spPr>
          <a:xfrm>
            <a:off x="838200" y="1675774"/>
            <a:ext cx="3566373" cy="374027"/>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buClr>
                <a:schemeClr val="dk1"/>
              </a:buClr>
              <a:buSzPct val="25000"/>
              <a:buFont typeface="Arial"/>
              <a:buNone/>
            </a:pPr>
            <a:r>
              <a:rPr lang="en-US" sz="2380" b="1" dirty="0">
                <a:solidFill>
                  <a:schemeClr val="dk1"/>
                </a:solidFill>
                <a:latin typeface="Calibri"/>
                <a:ea typeface="Calibri"/>
                <a:cs typeface="Calibri"/>
                <a:sym typeface="Calibri"/>
              </a:rPr>
              <a:t>Documents produced</a:t>
            </a:r>
          </a:p>
        </p:txBody>
      </p:sp>
      <p:sp>
        <p:nvSpPr>
          <p:cNvPr id="204" name="Shape 204"/>
          <p:cNvSpPr txBox="1"/>
          <p:nvPr/>
        </p:nvSpPr>
        <p:spPr>
          <a:xfrm>
            <a:off x="838200" y="2133525"/>
            <a:ext cx="4348616" cy="3765073"/>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a:p>
            <a:pPr marL="0" marR="0" lvl="0" indent="0" algn="l" rtl="0">
              <a:spcBef>
                <a:spcPts val="0"/>
              </a:spcBef>
              <a:buSzPct val="25000"/>
              <a:buNone/>
            </a:pPr>
            <a:r>
              <a:rPr lang="en-US" sz="1800" b="1" dirty="0">
                <a:solidFill>
                  <a:schemeClr val="dk1"/>
                </a:solidFill>
                <a:latin typeface="Calibri"/>
                <a:ea typeface="Calibri"/>
                <a:cs typeface="Calibri"/>
                <a:sym typeface="Calibri"/>
              </a:rPr>
              <a:t>Path:</a:t>
            </a:r>
          </a:p>
          <a:p>
            <a:pPr marL="0" marR="0" lvl="0" indent="0" algn="l" rtl="0">
              <a:spcBef>
                <a:spcPts val="0"/>
              </a:spcBef>
              <a:buNone/>
            </a:pPr>
            <a:endParaRPr lang="en-US" sz="1800" dirty="0">
              <a:solidFill>
                <a:schemeClr val="dk1"/>
              </a:solidFill>
              <a:latin typeface="Calibri"/>
              <a:ea typeface="Calibri"/>
              <a:cs typeface="Calibri"/>
              <a:sym typeface="Calibri"/>
            </a:endParaRPr>
          </a:p>
          <a:p>
            <a:pPr marL="285750" marR="0" lvl="0" indent="-285750" algn="l" rtl="0">
              <a:spcBef>
                <a:spcPts val="0"/>
              </a:spcBef>
              <a:buClr>
                <a:schemeClr val="dk1"/>
              </a:buClr>
              <a:buSzPct val="100000"/>
              <a:buFont typeface="Arial"/>
              <a:buChar char="•"/>
            </a:pPr>
            <a:r>
              <a:rPr lang="en-US" sz="1800" u="sng" dirty="0" smtClean="0">
                <a:solidFill>
                  <a:schemeClr val="hlink"/>
                </a:solidFill>
                <a:latin typeface="Calibri"/>
                <a:cs typeface="Calibri"/>
                <a:sym typeface="Calibri"/>
                <a:hlinkClick r:id="rId4"/>
              </a:rPr>
              <a:t>Product</a:t>
            </a:r>
            <a:endParaRPr lang="en-US" sz="1800" u="sng" dirty="0">
              <a:solidFill>
                <a:schemeClr val="hlink"/>
              </a:solidFill>
              <a:latin typeface="Calibri"/>
              <a:cs typeface="Calibri"/>
              <a:sym typeface="Calibri"/>
            </a:endParaRPr>
          </a:p>
        </p:txBody>
      </p:sp>
      <p:pic>
        <p:nvPicPr>
          <p:cNvPr id="205" name="Shape 205"/>
          <p:cNvPicPr preferRelativeResize="0"/>
          <p:nvPr/>
        </p:nvPicPr>
        <p:blipFill rotWithShape="1">
          <a:blip r:embed="rId5">
            <a:alphaModFix/>
          </a:blip>
          <a:srcRect/>
          <a:stretch/>
        </p:blipFill>
        <p:spPr>
          <a:xfrm>
            <a:off x="9120918" y="4071562"/>
            <a:ext cx="2590494" cy="2590494"/>
          </a:xfrm>
          <a:prstGeom prst="rect">
            <a:avLst/>
          </a:prstGeom>
          <a:noFill/>
          <a:ln>
            <a:noFill/>
          </a:ln>
        </p:spPr>
      </p:pic>
      <p:sp>
        <p:nvSpPr>
          <p:cNvPr id="206" name="Shape 206"/>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13</a:t>
            </a:fld>
            <a:endParaRPr lang="en-US"/>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ctrTitle"/>
          </p:nvPr>
        </p:nvSpPr>
        <p:spPr>
          <a:xfrm>
            <a:off x="1524000" y="2914093"/>
            <a:ext cx="9144000" cy="27180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1" i="0" u="none" strike="noStrike" cap="none">
                <a:solidFill>
                  <a:schemeClr val="dk1"/>
                </a:solidFill>
                <a:latin typeface="Calibri"/>
                <a:ea typeface="Calibri"/>
                <a:cs typeface="Calibri"/>
                <a:sym typeface="Calibri"/>
              </a:rPr>
              <a:t>THANK YOU</a:t>
            </a:r>
          </a:p>
        </p:txBody>
      </p:sp>
      <p:pic>
        <p:nvPicPr>
          <p:cNvPr id="212" name="Shape 212"/>
          <p:cNvPicPr preferRelativeResize="0"/>
          <p:nvPr/>
        </p:nvPicPr>
        <p:blipFill rotWithShape="1">
          <a:blip r:embed="rId3">
            <a:alphaModFix/>
          </a:blip>
          <a:srcRect/>
          <a:stretch/>
        </p:blipFill>
        <p:spPr>
          <a:xfrm>
            <a:off x="1333500" y="1484946"/>
            <a:ext cx="9525000" cy="18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a:stretch/>
        </p:blipFill>
        <p:spPr>
          <a:xfrm>
            <a:off x="7901414" y="365125"/>
            <a:ext cx="3809999" cy="750569"/>
          </a:xfrm>
          <a:prstGeom prst="rect">
            <a:avLst/>
          </a:prstGeom>
          <a:noFill/>
          <a:ln>
            <a:noFill/>
          </a:ln>
        </p:spPr>
      </p:pic>
      <p:pic>
        <p:nvPicPr>
          <p:cNvPr id="98" name="Shape 98"/>
          <p:cNvPicPr preferRelativeResize="0"/>
          <p:nvPr/>
        </p:nvPicPr>
        <p:blipFill rotWithShape="1">
          <a:blip r:embed="rId4">
            <a:alphaModFix/>
          </a:blip>
          <a:srcRect/>
          <a:stretch/>
        </p:blipFill>
        <p:spPr>
          <a:xfrm>
            <a:off x="138355" y="1742249"/>
            <a:ext cx="8433174" cy="4577151"/>
          </a:xfrm>
          <a:prstGeom prst="rect">
            <a:avLst/>
          </a:prstGeom>
          <a:noFill/>
          <a:ln>
            <a:noFill/>
          </a:ln>
        </p:spPr>
      </p:pic>
      <p:cxnSp>
        <p:nvCxnSpPr>
          <p:cNvPr id="99" name="Shape 99"/>
          <p:cNvCxnSpPr/>
          <p:nvPr/>
        </p:nvCxnSpPr>
        <p:spPr>
          <a:xfrm>
            <a:off x="8834917" y="1628854"/>
            <a:ext cx="0" cy="4924345"/>
          </a:xfrm>
          <a:prstGeom prst="straightConnector1">
            <a:avLst/>
          </a:prstGeom>
          <a:noFill/>
          <a:ln w="9525" cap="flat" cmpd="sng">
            <a:solidFill>
              <a:srgbClr val="D8D8D8"/>
            </a:solidFill>
            <a:prstDash val="solid"/>
            <a:miter/>
            <a:headEnd type="none" w="med" len="med"/>
            <a:tailEnd type="none" w="med" len="med"/>
          </a:ln>
        </p:spPr>
      </p:cxnSp>
      <p:cxnSp>
        <p:nvCxnSpPr>
          <p:cNvPr id="100" name="Shape 100"/>
          <p:cNvCxnSpPr/>
          <p:nvPr/>
        </p:nvCxnSpPr>
        <p:spPr>
          <a:xfrm>
            <a:off x="8933196" y="2969657"/>
            <a:ext cx="3162506" cy="0"/>
          </a:xfrm>
          <a:prstGeom prst="straightConnector1">
            <a:avLst/>
          </a:prstGeom>
          <a:noFill/>
          <a:ln w="9525" cap="flat" cmpd="sng">
            <a:solidFill>
              <a:srgbClr val="D8D8D8"/>
            </a:solidFill>
            <a:prstDash val="solid"/>
            <a:miter/>
            <a:headEnd type="none" w="med" len="med"/>
            <a:tailEnd type="none" w="med" len="med"/>
          </a:ln>
        </p:spPr>
      </p:cxnSp>
      <p:sp>
        <p:nvSpPr>
          <p:cNvPr id="101" name="Shape 101"/>
          <p:cNvSpPr txBox="1"/>
          <p:nvPr/>
        </p:nvSpPr>
        <p:spPr>
          <a:xfrm>
            <a:off x="9270232" y="3135852"/>
            <a:ext cx="2488500" cy="1200300"/>
          </a:xfrm>
          <a:prstGeom prst="rect">
            <a:avLst/>
          </a:prstGeom>
          <a:noFill/>
          <a:ln>
            <a:noFill/>
          </a:ln>
        </p:spPr>
        <p:txBody>
          <a:bodyPr lIns="91425" tIns="45700" rIns="91425" bIns="45700" anchor="t" anchorCtr="0">
            <a:noAutofit/>
          </a:bodyPr>
          <a:lstStyle/>
          <a:p>
            <a:pPr marL="228600" marR="0" lvl="2" indent="-22860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team</a:t>
            </a:r>
          </a:p>
          <a:p>
            <a:pPr marL="228600" marR="0" lvl="2" indent="-22860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Sprint summary</a:t>
            </a:r>
          </a:p>
          <a:p>
            <a:pPr marL="228600" marR="0" lvl="2" indent="-22860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Stories</a:t>
            </a:r>
          </a:p>
          <a:p>
            <a:pPr marL="228600" marR="0" lvl="2" indent="-22860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UAT bugs</a:t>
            </a:r>
          </a:p>
          <a:p>
            <a:pPr marL="228600" marR="0" lvl="2" indent="-22860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Burn down chart</a:t>
            </a:r>
          </a:p>
          <a:p>
            <a:pPr marL="228600" marR="0" lvl="2" indent="-228600" algn="l" rtl="0">
              <a:spcBef>
                <a:spcPts val="0"/>
              </a:spcBef>
              <a:buClr>
                <a:schemeClr val="dk1"/>
              </a:buClr>
              <a:buSzPct val="100000"/>
              <a:buFont typeface="Calibri"/>
              <a:buChar char="•"/>
            </a:pPr>
            <a:r>
              <a:rPr lang="en-US" sz="1200">
                <a:solidFill>
                  <a:schemeClr val="dk1"/>
                </a:solidFill>
                <a:latin typeface="Calibri"/>
                <a:ea typeface="Calibri"/>
                <a:cs typeface="Calibri"/>
                <a:sym typeface="Calibri"/>
              </a:rPr>
              <a:t>Statistics</a:t>
            </a:r>
          </a:p>
          <a:p>
            <a:pPr marL="228600" marR="0" lvl="2" indent="-228600" algn="l" rtl="0">
              <a:spcBef>
                <a:spcPts val="0"/>
              </a:spcBef>
              <a:buClr>
                <a:schemeClr val="dk1"/>
              </a:buClr>
              <a:buSzPct val="100000"/>
              <a:buFont typeface="Calibri"/>
              <a:buChar char="•"/>
            </a:pPr>
            <a:r>
              <a:rPr lang="en-US" sz="1200">
                <a:solidFill>
                  <a:schemeClr val="dk1"/>
                </a:solidFill>
                <a:latin typeface="Calibri"/>
                <a:ea typeface="Calibri"/>
                <a:cs typeface="Calibri"/>
                <a:sym typeface="Calibri"/>
              </a:rPr>
              <a:t>Documents</a:t>
            </a:r>
          </a:p>
          <a:p>
            <a:pPr marL="228600" marR="0" lvl="2" indent="-228600" algn="l" rtl="0">
              <a:spcBef>
                <a:spcPts val="0"/>
              </a:spcBef>
              <a:buClr>
                <a:schemeClr val="dk1"/>
              </a:buClr>
              <a:buFont typeface="Arial"/>
              <a:buNone/>
            </a:pPr>
            <a:endParaRPr sz="1200" b="0" i="0" u="none" strike="noStrike" cap="none">
              <a:solidFill>
                <a:schemeClr val="dk1"/>
              </a:solidFill>
              <a:latin typeface="Calibri"/>
              <a:ea typeface="Calibri"/>
              <a:cs typeface="Calibri"/>
              <a:sym typeface="Calibri"/>
            </a:endParaRPr>
          </a:p>
        </p:txBody>
      </p:sp>
      <p:sp>
        <p:nvSpPr>
          <p:cNvPr id="102" name="Shape 102"/>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4400" b="1" i="0" u="sng" strike="noStrike" cap="none">
                <a:solidFill>
                  <a:schemeClr val="dk1"/>
                </a:solidFill>
                <a:latin typeface="Calibri"/>
                <a:ea typeface="Calibri"/>
                <a:cs typeface="Calibri"/>
                <a:sym typeface="Calibri"/>
              </a:rPr>
              <a:t>Content</a:t>
            </a:r>
          </a:p>
        </p:txBody>
      </p:sp>
      <p:pic>
        <p:nvPicPr>
          <p:cNvPr id="103" name="Shape 103"/>
          <p:cNvPicPr preferRelativeResize="0"/>
          <p:nvPr/>
        </p:nvPicPr>
        <p:blipFill rotWithShape="1">
          <a:blip r:embed="rId5">
            <a:alphaModFix/>
          </a:blip>
          <a:srcRect/>
          <a:stretch/>
        </p:blipFill>
        <p:spPr>
          <a:xfrm>
            <a:off x="9716820" y="1374400"/>
            <a:ext cx="1595255" cy="1595255"/>
          </a:xfrm>
          <a:prstGeom prst="rect">
            <a:avLst/>
          </a:prstGeom>
          <a:noFill/>
          <a:ln>
            <a:noFill/>
          </a:ln>
        </p:spPr>
      </p:pic>
      <p:sp>
        <p:nvSpPr>
          <p:cNvPr id="104" name="Shape 10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2</a:t>
            </a:fld>
            <a:endParaRPr lang="en-US"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i="0" u="sng" strike="noStrike" cap="none">
                <a:solidFill>
                  <a:schemeClr val="dk1"/>
                </a:solidFill>
                <a:latin typeface="Calibri"/>
                <a:ea typeface="Calibri"/>
                <a:cs typeface="Calibri"/>
                <a:sym typeface="Calibri"/>
              </a:rPr>
              <a:t>The Team</a:t>
            </a:r>
          </a:p>
        </p:txBody>
      </p:sp>
      <p:pic>
        <p:nvPicPr>
          <p:cNvPr id="111" name="Shape 11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12" name="Shape 112"/>
          <p:cNvSpPr txBox="1"/>
          <p:nvPr/>
        </p:nvSpPr>
        <p:spPr>
          <a:xfrm>
            <a:off x="910775" y="1241050"/>
            <a:ext cx="10370400" cy="51153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Product Owner</a:t>
            </a:r>
          </a:p>
          <a:p>
            <a:pPr marL="457200" marR="0" lvl="1" indent="0" algn="l" rtl="0">
              <a:lnSpc>
                <a:spcPct val="80000"/>
              </a:lnSpc>
              <a:spcBef>
                <a:spcPts val="500"/>
              </a:spcBef>
              <a:spcAft>
                <a:spcPts val="0"/>
              </a:spcAft>
              <a:buClr>
                <a:schemeClr val="dk1"/>
              </a:buClr>
              <a:buSzPct val="25000"/>
              <a:buFont typeface="Arial"/>
              <a:buNone/>
            </a:pPr>
            <a:r>
              <a:rPr lang="en-US" sz="2220" b="0" i="0" u="none" strike="noStrike" cap="none" dirty="0" err="1">
                <a:solidFill>
                  <a:schemeClr val="dk1"/>
                </a:solidFill>
                <a:latin typeface="Calibri"/>
                <a:ea typeface="Calibri"/>
                <a:cs typeface="Calibri"/>
                <a:sym typeface="Calibri"/>
              </a:rPr>
              <a:t>Iwan</a:t>
            </a:r>
            <a:r>
              <a:rPr lang="en-US" sz="2220" b="0" i="0" u="none" strike="noStrike" cap="none" dirty="0">
                <a:solidFill>
                  <a:schemeClr val="dk1"/>
                </a:solidFill>
                <a:latin typeface="Calibri"/>
                <a:ea typeface="Calibri"/>
                <a:cs typeface="Calibri"/>
                <a:sym typeface="Calibri"/>
              </a:rPr>
              <a:t> </a:t>
            </a:r>
            <a:r>
              <a:rPr lang="en-US" sz="2220" b="0" i="0" u="none" strike="noStrike" cap="none" dirty="0" err="1">
                <a:solidFill>
                  <a:schemeClr val="dk1"/>
                </a:solidFill>
                <a:latin typeface="Calibri"/>
                <a:ea typeface="Calibri"/>
                <a:cs typeface="Calibri"/>
                <a:sym typeface="Calibri"/>
              </a:rPr>
              <a:t>Spillebeen</a:t>
            </a:r>
            <a:endParaRPr lang="en-US" sz="2220" b="0" i="0" u="none" strike="noStrike" cap="none" dirty="0">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Scrum Master</a:t>
            </a:r>
          </a:p>
          <a:p>
            <a:pPr marL="457200" marR="0" lvl="1" indent="0" algn="l" rtl="0">
              <a:lnSpc>
                <a:spcPct val="80000"/>
              </a:lnSpc>
              <a:spcBef>
                <a:spcPts val="500"/>
              </a:spcBef>
              <a:spcAft>
                <a:spcPts val="0"/>
              </a:spcAft>
              <a:buClr>
                <a:schemeClr val="dk1"/>
              </a:buClr>
              <a:buSzPct val="25000"/>
              <a:buFont typeface="Arial"/>
              <a:buNone/>
            </a:pPr>
            <a:r>
              <a:rPr lang="en-US" sz="2220" dirty="0">
                <a:solidFill>
                  <a:schemeClr val="dk1"/>
                </a:solidFill>
                <a:latin typeface="Calibri"/>
                <a:ea typeface="Calibri"/>
                <a:cs typeface="Calibri"/>
                <a:sym typeface="Calibri"/>
              </a:rPr>
              <a:t>Toon</a:t>
            </a:r>
            <a:endParaRPr lang="en-US" sz="2220" b="0" i="0" u="none" strike="noStrike" cap="none" dirty="0">
              <a:solidFill>
                <a:schemeClr val="dk1"/>
              </a:solidFill>
              <a:latin typeface="Calibri"/>
              <a:ea typeface="Calibri"/>
              <a:cs typeface="Calibri"/>
              <a:sym typeface="Calibri"/>
            </a:endParaRPr>
          </a:p>
          <a:p>
            <a:pPr marL="0" marR="0" lvl="0" indent="0" algn="l" rtl="0">
              <a:lnSpc>
                <a:spcPct val="80000"/>
              </a:lnSpc>
              <a:spcBef>
                <a:spcPts val="1000"/>
              </a:spcBef>
              <a:spcAft>
                <a:spcPts val="0"/>
              </a:spcAft>
              <a:buClr>
                <a:schemeClr val="dk1"/>
              </a:buClr>
              <a:buSzPct val="25000"/>
              <a:buFont typeface="Arial"/>
              <a:buNone/>
            </a:pPr>
            <a:r>
              <a:rPr lang="en-US" sz="2590" b="1" i="0" u="none" strike="noStrike" cap="none" dirty="0">
                <a:solidFill>
                  <a:schemeClr val="dk1"/>
                </a:solidFill>
                <a:latin typeface="Calibri"/>
                <a:ea typeface="Calibri"/>
                <a:cs typeface="Calibri"/>
                <a:sym typeface="Calibri"/>
              </a:rPr>
              <a:t>Team</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Thong</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Tob</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Tonge</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err="1">
                <a:solidFill>
                  <a:schemeClr val="dk1"/>
                </a:solidFill>
                <a:latin typeface="Calibri"/>
                <a:ea typeface="Calibri"/>
                <a:cs typeface="Calibri"/>
                <a:sym typeface="Calibri"/>
              </a:rPr>
              <a:t>Lek</a:t>
            </a:r>
            <a:endParaRPr lang="en-US" sz="2220" b="0" i="0" u="none" strike="noStrike" cap="none" dirty="0">
              <a:solidFill>
                <a:schemeClr val="dk1"/>
              </a:solidFill>
              <a:latin typeface="Calibri"/>
              <a:ea typeface="Calibri"/>
              <a:cs typeface="Calibri"/>
              <a:sym typeface="Calibri"/>
            </a:endParaRP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KA</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a:solidFill>
                  <a:schemeClr val="dk1"/>
                </a:solidFill>
                <a:latin typeface="Calibri"/>
                <a:ea typeface="Calibri"/>
                <a:cs typeface="Calibri"/>
                <a:sym typeface="Calibri"/>
              </a:rPr>
              <a:t>Med</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a:solidFill>
                  <a:schemeClr val="dk1"/>
                </a:solidFill>
                <a:latin typeface="Calibri"/>
                <a:ea typeface="Calibri"/>
                <a:cs typeface="Calibri"/>
                <a:sym typeface="Calibri"/>
              </a:rPr>
              <a:t>Win</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b="0" i="0" u="none" strike="noStrike" cap="none" dirty="0">
                <a:solidFill>
                  <a:schemeClr val="dk1"/>
                </a:solidFill>
                <a:latin typeface="Calibri"/>
                <a:ea typeface="Calibri"/>
                <a:cs typeface="Calibri"/>
                <a:sym typeface="Calibri"/>
              </a:rPr>
              <a:t>Waleed</a:t>
            </a:r>
          </a:p>
          <a:p>
            <a:pPr marL="914400" marR="0" lvl="0" indent="-369569" algn="l" rtl="0">
              <a:lnSpc>
                <a:spcPct val="80000"/>
              </a:lnSpc>
              <a:spcBef>
                <a:spcPts val="500"/>
              </a:spcBef>
              <a:spcAft>
                <a:spcPts val="0"/>
              </a:spcAft>
              <a:buClr>
                <a:schemeClr val="dk1"/>
              </a:buClr>
              <a:buSzPct val="100909"/>
              <a:buFont typeface="Calibri"/>
              <a:buAutoNum type="arabicPeriod"/>
            </a:pPr>
            <a:r>
              <a:rPr lang="en-US" sz="2220" dirty="0" err="1">
                <a:solidFill>
                  <a:schemeClr val="dk1"/>
                </a:solidFill>
                <a:latin typeface="Calibri"/>
                <a:ea typeface="Calibri"/>
                <a:cs typeface="Calibri"/>
                <a:sym typeface="Calibri"/>
              </a:rPr>
              <a:t>Nanees</a:t>
            </a:r>
            <a:endParaRPr lang="en-US" sz="2220" b="0" i="0" u="none" strike="noStrike" cap="none" dirty="0">
              <a:solidFill>
                <a:schemeClr val="dk1"/>
              </a:solidFill>
              <a:latin typeface="Calibri"/>
              <a:ea typeface="Calibri"/>
              <a:cs typeface="Calibri"/>
              <a:sym typeface="Calibri"/>
            </a:endParaRPr>
          </a:p>
          <a:p>
            <a:pPr marL="457200" marR="0" lvl="1" indent="0" algn="l" rtl="0">
              <a:lnSpc>
                <a:spcPct val="80000"/>
              </a:lnSpc>
              <a:spcBef>
                <a:spcPts val="500"/>
              </a:spcBef>
              <a:buClr>
                <a:schemeClr val="dk1"/>
              </a:buClr>
              <a:buFont typeface="Arial"/>
              <a:buNone/>
            </a:pPr>
            <a:endParaRPr sz="2220" b="0" i="0" u="none" strike="noStrike" cap="none" dirty="0">
              <a:solidFill>
                <a:schemeClr val="dk1"/>
              </a:solidFill>
              <a:latin typeface="Calibri"/>
              <a:ea typeface="Calibri"/>
              <a:cs typeface="Calibri"/>
              <a:sym typeface="Calibri"/>
            </a:endParaRPr>
          </a:p>
        </p:txBody>
      </p:sp>
      <p:pic>
        <p:nvPicPr>
          <p:cNvPr id="113" name="Shape 113"/>
          <p:cNvPicPr preferRelativeResize="0"/>
          <p:nvPr/>
        </p:nvPicPr>
        <p:blipFill rotWithShape="1">
          <a:blip r:embed="rId4">
            <a:alphaModFix/>
          </a:blip>
          <a:srcRect/>
          <a:stretch/>
        </p:blipFill>
        <p:spPr>
          <a:xfrm>
            <a:off x="4762589" y="3557596"/>
            <a:ext cx="7287600" cy="2331000"/>
          </a:xfrm>
          <a:prstGeom prst="rect">
            <a:avLst/>
          </a:prstGeom>
          <a:solidFill>
            <a:srgbClr val="ECECEC"/>
          </a:solidFill>
          <a:ln w="190500" cap="rnd" cmpd="sng">
            <a:solidFill>
              <a:srgbClr val="FFFFFF"/>
            </a:solidFill>
            <a:prstDash val="solid"/>
            <a:round/>
            <a:headEnd type="none" w="med" len="med"/>
            <a:tailEnd type="none" w="med" len="med"/>
          </a:ln>
          <a:effectLst>
            <a:outerShdw blurRad="50000" algn="tl" rotWithShape="0">
              <a:srgbClr val="000000">
                <a:alpha val="40784"/>
              </a:srgbClr>
            </a:outerShdw>
          </a:effectLst>
        </p:spPr>
      </p:pic>
      <p:sp>
        <p:nvSpPr>
          <p:cNvPr id="114" name="Shape 11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3</a:t>
            </a:fld>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i="0" u="sng" strike="noStrike" cap="none">
                <a:solidFill>
                  <a:schemeClr val="dk1"/>
                </a:solidFill>
                <a:latin typeface="Calibri"/>
                <a:ea typeface="Calibri"/>
                <a:cs typeface="Calibri"/>
                <a:sym typeface="Calibri"/>
              </a:rPr>
              <a:t>Sprint Summary</a:t>
            </a:r>
          </a:p>
        </p:txBody>
      </p:sp>
      <p:pic>
        <p:nvPicPr>
          <p:cNvPr id="121" name="Shape 12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22" name="Shape 122"/>
          <p:cNvSpPr txBox="1"/>
          <p:nvPr/>
        </p:nvSpPr>
        <p:spPr>
          <a:xfrm>
            <a:off x="762000" y="2074086"/>
            <a:ext cx="4833300" cy="4351200"/>
          </a:xfrm>
          <a:prstGeom prst="rect">
            <a:avLst/>
          </a:prstGeom>
          <a:noFill/>
          <a:ln>
            <a:noFill/>
          </a:ln>
        </p:spPr>
        <p:txBody>
          <a:bodyPr lIns="91425" tIns="45700" rIns="91425" bIns="45700" anchor="t" anchorCtr="0">
            <a:noAutofit/>
          </a:bodyPr>
          <a:lstStyle/>
          <a:p>
            <a:pPr marL="457200" lvl="0" indent="-431800">
              <a:lnSpc>
                <a:spcPct val="90000"/>
              </a:lnSpc>
              <a:spcBef>
                <a:spcPts val="1000"/>
              </a:spcBef>
              <a:buClr>
                <a:schemeClr val="dk1"/>
              </a:buClr>
              <a:buSzPct val="100000"/>
              <a:buFont typeface="Arial"/>
              <a:buChar char="•"/>
            </a:pPr>
            <a:r>
              <a:rPr lang="en-US" sz="2400" dirty="0"/>
              <a:t>Continuation and completion of product </a:t>
            </a:r>
            <a:r>
              <a:rPr lang="en-US" sz="2400" dirty="0" smtClean="0"/>
              <a:t>management</a:t>
            </a:r>
          </a:p>
          <a:p>
            <a:pPr marL="457200" lvl="0" indent="-431800">
              <a:lnSpc>
                <a:spcPct val="90000"/>
              </a:lnSpc>
              <a:spcBef>
                <a:spcPts val="1000"/>
              </a:spcBef>
              <a:buClr>
                <a:schemeClr val="dk1"/>
              </a:buClr>
              <a:buSzPct val="100000"/>
              <a:buFont typeface="Arial"/>
              <a:buChar char="•"/>
            </a:pPr>
            <a:r>
              <a:rPr lang="en-US" sz="2400" dirty="0"/>
              <a:t>U</a:t>
            </a:r>
            <a:r>
              <a:rPr lang="en-US" sz="2400" dirty="0" smtClean="0"/>
              <a:t>pdate </a:t>
            </a:r>
            <a:r>
              <a:rPr lang="en-US" sz="2400" dirty="0"/>
              <a:t>of </a:t>
            </a:r>
            <a:r>
              <a:rPr lang="en-US" sz="2400" dirty="0" err="1"/>
              <a:t>sonarqube</a:t>
            </a:r>
            <a:r>
              <a:rPr lang="en-US" sz="2400" dirty="0"/>
              <a:t> </a:t>
            </a:r>
            <a:r>
              <a:rPr lang="en-US" sz="2400" dirty="0" smtClean="0"/>
              <a:t>reporting</a:t>
            </a:r>
            <a:endParaRPr lang="en-US" sz="2400" dirty="0">
              <a:solidFill>
                <a:schemeClr val="tx1"/>
              </a:solidFill>
              <a:latin typeface="Arial" panose="020B0604020202020204" pitchFamily="34" charset="0"/>
              <a:sym typeface="Calibri"/>
            </a:endParaRPr>
          </a:p>
        </p:txBody>
      </p:sp>
      <p:sp>
        <p:nvSpPr>
          <p:cNvPr id="123" name="Shape 123"/>
          <p:cNvSpPr txBox="1"/>
          <p:nvPr/>
        </p:nvSpPr>
        <p:spPr>
          <a:xfrm>
            <a:off x="6733025" y="1835814"/>
            <a:ext cx="4978500" cy="404637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Font typeface="Arial"/>
              <a:buNone/>
            </a:pPr>
            <a:endParaRPr dirty="0"/>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Committed functionalities: </a:t>
            </a:r>
            <a:r>
              <a:rPr lang="en-US" sz="2400" dirty="0" smtClean="0">
                <a:solidFill>
                  <a:srgbClr val="00B050"/>
                </a:solidFill>
                <a:latin typeface="Calibri"/>
                <a:ea typeface="Calibri"/>
                <a:cs typeface="Calibri"/>
                <a:sym typeface="Calibri"/>
              </a:rPr>
              <a:t>36 </a:t>
            </a:r>
            <a:r>
              <a:rPr lang="en-US" sz="2400" b="0" i="0" u="none" strike="noStrike" cap="none" dirty="0">
                <a:solidFill>
                  <a:srgbClr val="00B050"/>
                </a:solidFill>
                <a:latin typeface="Calibri"/>
                <a:ea typeface="Calibri"/>
                <a:cs typeface="Calibri"/>
                <a:sym typeface="Calibri"/>
              </a:rPr>
              <a:t>US, </a:t>
            </a:r>
            <a:r>
              <a:rPr lang="en-US" sz="2400" dirty="0">
                <a:solidFill>
                  <a:srgbClr val="00B050"/>
                </a:solidFill>
                <a:latin typeface="Calibri"/>
                <a:ea typeface="Calibri"/>
                <a:cs typeface="Calibri"/>
                <a:sym typeface="Calibri"/>
              </a:rPr>
              <a:t>1</a:t>
            </a:r>
            <a:r>
              <a:rPr lang="en-US" sz="2400" b="0" i="0" u="none" strike="noStrike" cap="none" dirty="0" smtClean="0">
                <a:solidFill>
                  <a:srgbClr val="00B050"/>
                </a:solidFill>
                <a:latin typeface="Calibri"/>
                <a:ea typeface="Calibri"/>
                <a:cs typeface="Calibri"/>
                <a:sym typeface="Calibri"/>
              </a:rPr>
              <a:t> </a:t>
            </a:r>
            <a:r>
              <a:rPr lang="en-US" sz="2400" b="0" i="0" u="none" strike="noStrike" cap="none" dirty="0">
                <a:solidFill>
                  <a:srgbClr val="00B050"/>
                </a:solidFill>
                <a:latin typeface="Calibri"/>
                <a:ea typeface="Calibri"/>
                <a:cs typeface="Calibri"/>
                <a:sym typeface="Calibri"/>
              </a:rPr>
              <a:t>Non-US</a:t>
            </a:r>
          </a:p>
          <a:p>
            <a:pPr marL="342900" marR="0" lvl="0" indent="-342900" algn="l" rtl="0">
              <a:lnSpc>
                <a:spcPct val="80000"/>
              </a:lnSpc>
              <a:spcBef>
                <a:spcPts val="1000"/>
              </a:spcBef>
              <a:spcAft>
                <a:spcPts val="0"/>
              </a:spcAft>
              <a:buClr>
                <a:schemeClr val="dk1"/>
              </a:buClr>
              <a:buSzPct val="100000"/>
              <a:buFont typeface="Arial"/>
              <a:buChar char="•"/>
            </a:pPr>
            <a:r>
              <a:rPr lang="en-US" sz="2400" dirty="0">
                <a:solidFill>
                  <a:schemeClr val="tx1"/>
                </a:solidFill>
                <a:latin typeface="Calibri"/>
                <a:ea typeface="Calibri"/>
                <a:cs typeface="Calibri"/>
                <a:sym typeface="Calibri"/>
              </a:rPr>
              <a:t>Committed Story Points: </a:t>
            </a:r>
            <a:r>
              <a:rPr lang="en-US" sz="2400" dirty="0" smtClean="0">
                <a:solidFill>
                  <a:srgbClr val="00B050"/>
                </a:solidFill>
                <a:latin typeface="Calibri"/>
                <a:ea typeface="Calibri"/>
                <a:cs typeface="Calibri"/>
                <a:sym typeface="Calibri"/>
              </a:rPr>
              <a:t>68 points</a:t>
            </a:r>
            <a:endParaRPr lang="en-US" sz="2400" b="0" i="0" u="none" strike="noStrike" cap="none" dirty="0">
              <a:solidFill>
                <a:srgbClr val="00B050"/>
              </a:solidFill>
              <a:latin typeface="Calibri"/>
              <a:ea typeface="Calibri"/>
              <a:cs typeface="Calibri"/>
              <a:sym typeface="Calibri"/>
            </a:endParaRPr>
          </a:p>
          <a:p>
            <a:pPr marL="342900" indent="-342900">
              <a:lnSpc>
                <a:spcPct val="80000"/>
              </a:lnSpc>
              <a:spcBef>
                <a:spcPts val="10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Additional :</a:t>
            </a:r>
            <a:r>
              <a:rPr lang="en-US" sz="2400" b="0" i="0" u="none" strike="noStrike" cap="none" dirty="0">
                <a:solidFill>
                  <a:schemeClr val="tx1"/>
                </a:solidFill>
                <a:latin typeface="Calibri"/>
                <a:ea typeface="Calibri"/>
                <a:cs typeface="Calibri"/>
                <a:sym typeface="Calibri"/>
              </a:rPr>
              <a:t> </a:t>
            </a:r>
            <a:r>
              <a:rPr lang="en-US" sz="2400" dirty="0" smtClean="0">
                <a:solidFill>
                  <a:srgbClr val="00B050"/>
                </a:solidFill>
                <a:latin typeface="Calibri"/>
                <a:ea typeface="Calibri"/>
                <a:cs typeface="Calibri"/>
                <a:sym typeface="Calibri"/>
              </a:rPr>
              <a:t>2 US, </a:t>
            </a:r>
            <a:r>
              <a:rPr lang="th-TH" sz="2400" dirty="0" smtClean="0">
                <a:solidFill>
                  <a:srgbClr val="FF0000"/>
                </a:solidFill>
                <a:latin typeface="Calibri"/>
                <a:ea typeface="Calibri"/>
                <a:cs typeface="Calibri"/>
                <a:sym typeface="Calibri"/>
              </a:rPr>
              <a:t>-2 </a:t>
            </a:r>
            <a:r>
              <a:rPr lang="en-US" sz="2400" dirty="0" smtClean="0">
                <a:solidFill>
                  <a:srgbClr val="FF0000"/>
                </a:solidFill>
                <a:latin typeface="Calibri"/>
                <a:ea typeface="Calibri"/>
                <a:cs typeface="Calibri"/>
                <a:sym typeface="Calibri"/>
              </a:rPr>
              <a:t>US</a:t>
            </a:r>
            <a:r>
              <a:rPr lang="en-US" sz="2400" dirty="0" smtClean="0">
                <a:solidFill>
                  <a:srgbClr val="00B050"/>
                </a:solidFill>
                <a:latin typeface="Calibri"/>
                <a:ea typeface="Calibri"/>
                <a:cs typeface="Calibri"/>
                <a:sym typeface="Calibri"/>
              </a:rPr>
              <a:t>, 5 </a:t>
            </a:r>
            <a:r>
              <a:rPr lang="en-US" sz="2400" dirty="0">
                <a:solidFill>
                  <a:srgbClr val="00B050"/>
                </a:solidFill>
                <a:latin typeface="Calibri"/>
                <a:ea typeface="Calibri"/>
                <a:cs typeface="Calibri"/>
                <a:sym typeface="Calibri"/>
              </a:rPr>
              <a:t>Non-US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UAT Faults: </a:t>
            </a:r>
            <a:r>
              <a:rPr lang="en-US" sz="2400" b="0" i="0" u="none" strike="noStrike" cap="none" dirty="0">
                <a:solidFill>
                  <a:srgbClr val="00B050"/>
                </a:solidFill>
                <a:latin typeface="Calibri"/>
                <a:ea typeface="Calibri"/>
                <a:cs typeface="Calibri"/>
                <a:sym typeface="Calibri"/>
              </a:rPr>
              <a:t>0</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Story points completed: </a:t>
            </a:r>
            <a:r>
              <a:rPr lang="en-US" sz="2400" dirty="0" smtClean="0">
                <a:solidFill>
                  <a:srgbClr val="00B050"/>
                </a:solidFill>
                <a:latin typeface="Calibri"/>
                <a:ea typeface="Calibri"/>
                <a:cs typeface="Calibri"/>
                <a:sym typeface="Calibri"/>
              </a:rPr>
              <a:t>67</a:t>
            </a:r>
            <a:r>
              <a:rPr lang="en-US" sz="2400" b="0" i="0" u="none" strike="noStrike" cap="none" dirty="0" smtClean="0">
                <a:solidFill>
                  <a:srgbClr val="00B050"/>
                </a:solidFill>
                <a:latin typeface="Calibri"/>
                <a:ea typeface="Calibri"/>
                <a:cs typeface="Calibri"/>
                <a:sym typeface="Calibri"/>
              </a:rPr>
              <a:t> </a:t>
            </a:r>
            <a:r>
              <a:rPr lang="en-US" sz="2400" b="0" i="0" u="none" strike="noStrike" cap="none" dirty="0">
                <a:solidFill>
                  <a:srgbClr val="00B050"/>
                </a:solidFill>
                <a:latin typeface="Calibri"/>
                <a:ea typeface="Calibri"/>
                <a:cs typeface="Calibri"/>
                <a:sym typeface="Calibri"/>
              </a:rPr>
              <a:t>points</a:t>
            </a:r>
          </a:p>
          <a:p>
            <a:pPr marL="342900" lvl="0" indent="-342900">
              <a:lnSpc>
                <a:spcPct val="80000"/>
              </a:lnSpc>
              <a:spcBef>
                <a:spcPts val="10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Completed: </a:t>
            </a:r>
            <a:r>
              <a:rPr lang="en-US" sz="2400" dirty="0" smtClean="0">
                <a:solidFill>
                  <a:srgbClr val="00B050"/>
                </a:solidFill>
                <a:latin typeface="Calibri"/>
                <a:ea typeface="Calibri"/>
                <a:cs typeface="Calibri"/>
                <a:sym typeface="Calibri"/>
              </a:rPr>
              <a:t>3</a:t>
            </a:r>
            <a:r>
              <a:rPr lang="th-TH" sz="2400" dirty="0" smtClean="0">
                <a:solidFill>
                  <a:srgbClr val="00B050"/>
                </a:solidFill>
                <a:latin typeface="Calibri"/>
                <a:ea typeface="Calibri"/>
                <a:cs typeface="Calibri"/>
                <a:sym typeface="Calibri"/>
              </a:rPr>
              <a:t>6</a:t>
            </a:r>
            <a:r>
              <a:rPr lang="en-US" sz="2400" b="0" i="0" u="none" strike="noStrike" cap="none" dirty="0" smtClean="0">
                <a:solidFill>
                  <a:srgbClr val="00B050"/>
                </a:solidFill>
                <a:latin typeface="Calibri"/>
                <a:ea typeface="Calibri"/>
                <a:cs typeface="Calibri"/>
                <a:sym typeface="Calibri"/>
              </a:rPr>
              <a:t> </a:t>
            </a:r>
            <a:r>
              <a:rPr lang="en-US" sz="2400" dirty="0">
                <a:solidFill>
                  <a:srgbClr val="00B050"/>
                </a:solidFill>
                <a:latin typeface="Calibri"/>
                <a:ea typeface="Calibri"/>
                <a:cs typeface="Calibri"/>
                <a:sym typeface="Calibri"/>
              </a:rPr>
              <a:t>US, </a:t>
            </a:r>
            <a:r>
              <a:rPr lang="th-TH" sz="2400" dirty="0" smtClean="0">
                <a:solidFill>
                  <a:srgbClr val="00B050"/>
                </a:solidFill>
                <a:latin typeface="Calibri"/>
                <a:ea typeface="Calibri"/>
                <a:cs typeface="Calibri"/>
                <a:sym typeface="Calibri"/>
              </a:rPr>
              <a:t>6</a:t>
            </a:r>
            <a:r>
              <a:rPr lang="en-US" sz="2400" dirty="0" smtClean="0">
                <a:solidFill>
                  <a:srgbClr val="00B050"/>
                </a:solidFill>
                <a:latin typeface="Calibri"/>
                <a:ea typeface="Calibri"/>
                <a:cs typeface="Calibri"/>
                <a:sym typeface="Calibri"/>
              </a:rPr>
              <a:t> </a:t>
            </a:r>
            <a:r>
              <a:rPr lang="en-US" sz="2400" dirty="0">
                <a:solidFill>
                  <a:srgbClr val="00B050"/>
                </a:solidFill>
                <a:latin typeface="Calibri"/>
                <a:ea typeface="Calibri"/>
                <a:cs typeface="Calibri"/>
                <a:sym typeface="Calibri"/>
              </a:rPr>
              <a:t>Non-US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Unfinished Stories: </a:t>
            </a:r>
            <a:r>
              <a:rPr lang="en-US" sz="2400" b="0" i="0" strike="noStrike" cap="none" dirty="0">
                <a:solidFill>
                  <a:srgbClr val="FF0000"/>
                </a:solidFill>
                <a:latin typeface="Calibri"/>
                <a:ea typeface="Calibri"/>
                <a:cs typeface="Calibri"/>
                <a:sym typeface="Calibri"/>
              </a:rPr>
              <a:t> </a:t>
            </a:r>
            <a:r>
              <a:rPr lang="en-US" sz="2400" dirty="0">
                <a:solidFill>
                  <a:srgbClr val="00B050"/>
                </a:solidFill>
                <a:latin typeface="Calibri"/>
                <a:ea typeface="Calibri"/>
                <a:cs typeface="Calibri"/>
                <a:sym typeface="Calibri"/>
              </a:rPr>
              <a:t>0</a:t>
            </a:r>
            <a:r>
              <a:rPr lang="en-US" sz="2400" dirty="0" smtClean="0">
                <a:solidFill>
                  <a:srgbClr val="00B050"/>
                </a:solidFill>
                <a:latin typeface="Calibri"/>
                <a:cs typeface="Calibri"/>
                <a:sym typeface="Calibri"/>
              </a:rPr>
              <a:t> </a:t>
            </a:r>
            <a:r>
              <a:rPr lang="en-US" sz="2400" dirty="0">
                <a:solidFill>
                  <a:srgbClr val="00B050"/>
                </a:solidFill>
                <a:latin typeface="Calibri"/>
                <a:cs typeface="Calibri"/>
                <a:sym typeface="Calibri"/>
              </a:rPr>
              <a:t>US</a:t>
            </a:r>
          </a:p>
          <a:p>
            <a:pPr marL="342900" marR="0" lvl="0" indent="-342900" algn="l" rtl="0">
              <a:lnSpc>
                <a:spcPct val="80000"/>
              </a:lnSpc>
              <a:spcBef>
                <a:spcPts val="10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Story points remaining: </a:t>
            </a:r>
            <a:r>
              <a:rPr lang="en-US" sz="2400" dirty="0">
                <a:solidFill>
                  <a:srgbClr val="00B050"/>
                </a:solidFill>
                <a:latin typeface="Calibri"/>
                <a:ea typeface="Calibri"/>
                <a:cs typeface="Calibri"/>
                <a:sym typeface="Calibri"/>
              </a:rPr>
              <a:t>0</a:t>
            </a:r>
            <a:r>
              <a:rPr lang="en-US" sz="2400" dirty="0" smtClean="0">
                <a:solidFill>
                  <a:srgbClr val="00B050"/>
                </a:solidFill>
                <a:latin typeface="Calibri"/>
                <a:cs typeface="Calibri"/>
                <a:sym typeface="Calibri"/>
              </a:rPr>
              <a:t> </a:t>
            </a:r>
            <a:r>
              <a:rPr lang="en-US" sz="2400" dirty="0">
                <a:solidFill>
                  <a:srgbClr val="00B050"/>
                </a:solidFill>
                <a:latin typeface="Calibri"/>
                <a:cs typeface="Calibri"/>
                <a:sym typeface="Calibri"/>
              </a:rPr>
              <a:t>points</a:t>
            </a:r>
          </a:p>
          <a:p>
            <a:pPr marL="457200" marR="0" lvl="1" indent="0" algn="l" rtl="0">
              <a:lnSpc>
                <a:spcPct val="80000"/>
              </a:lnSpc>
              <a:spcBef>
                <a:spcPts val="500"/>
              </a:spcBef>
              <a:buClr>
                <a:schemeClr val="dk1"/>
              </a:buClr>
              <a:buFont typeface="Arial"/>
              <a:buNone/>
            </a:pPr>
            <a:endParaRPr sz="2400" b="0" i="0" u="none" strike="noStrike" cap="none" dirty="0">
              <a:solidFill>
                <a:schemeClr val="dk1"/>
              </a:solidFill>
              <a:latin typeface="Calibri"/>
              <a:ea typeface="Calibri"/>
              <a:cs typeface="Calibri"/>
              <a:sym typeface="Calibri"/>
            </a:endParaRPr>
          </a:p>
        </p:txBody>
      </p:sp>
      <p:sp>
        <p:nvSpPr>
          <p:cNvPr id="124" name="Shape 124"/>
          <p:cNvSpPr txBox="1"/>
          <p:nvPr/>
        </p:nvSpPr>
        <p:spPr>
          <a:xfrm>
            <a:off x="762000" y="1211700"/>
            <a:ext cx="35661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i="0" u="none" strike="noStrike" cap="none" dirty="0">
                <a:solidFill>
                  <a:schemeClr val="dk1"/>
                </a:solidFill>
                <a:latin typeface="Calibri"/>
                <a:ea typeface="Calibri"/>
                <a:cs typeface="Calibri"/>
                <a:sym typeface="Calibri"/>
              </a:rPr>
              <a:t>Sprint 25  Goals</a:t>
            </a:r>
          </a:p>
        </p:txBody>
      </p:sp>
      <p:sp>
        <p:nvSpPr>
          <p:cNvPr id="125" name="Shape 125"/>
          <p:cNvSpPr txBox="1"/>
          <p:nvPr/>
        </p:nvSpPr>
        <p:spPr>
          <a:xfrm>
            <a:off x="6733021" y="1211733"/>
            <a:ext cx="3195600" cy="584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dirty="0">
                <a:solidFill>
                  <a:schemeClr val="dk1"/>
                </a:solidFill>
                <a:latin typeface="Calibri"/>
                <a:ea typeface="Calibri"/>
                <a:cs typeface="Calibri"/>
                <a:sym typeface="Calibri"/>
              </a:rPr>
              <a:t>Accomplishments</a:t>
            </a:r>
          </a:p>
        </p:txBody>
      </p:sp>
      <p:sp>
        <p:nvSpPr>
          <p:cNvPr id="126" name="Shape 126"/>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4</a:t>
            </a:fld>
            <a:endParaRPr lang="en-US"/>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38163" y="1088398"/>
            <a:ext cx="10515599" cy="576582"/>
          </a:xfrm>
          <a:prstGeom prst="rect">
            <a:avLst/>
          </a:prstGeom>
          <a:noFill/>
          <a:ln>
            <a:noFill/>
          </a:ln>
        </p:spPr>
        <p:txBody>
          <a:bodyPr lIns="91425" tIns="45700" rIns="91425" bIns="45700" anchor="t" anchorCtr="0">
            <a:noAutofit/>
          </a:bodyPr>
          <a:lstStyle/>
          <a:p>
            <a:pPr marL="25400" lvl="0">
              <a:lnSpc>
                <a:spcPct val="90000"/>
              </a:lnSpc>
              <a:spcBef>
                <a:spcPts val="1000"/>
              </a:spcBef>
              <a:buClr>
                <a:schemeClr val="dk1"/>
              </a:buClr>
              <a:buSzPct val="100000"/>
            </a:pPr>
            <a:r>
              <a:rPr lang="en-US" sz="2400" b="1" u="sng" dirty="0"/>
              <a:t>Continuation and completion of product </a:t>
            </a:r>
            <a:r>
              <a:rPr lang="en-US" sz="2400" b="1" u="sng" dirty="0" smtClean="0"/>
              <a:t>management</a:t>
            </a:r>
          </a:p>
          <a:p>
            <a:pPr marL="25400" lvl="4">
              <a:lnSpc>
                <a:spcPct val="90000"/>
              </a:lnSpc>
              <a:spcBef>
                <a:spcPts val="1000"/>
              </a:spcBef>
              <a:buClr>
                <a:schemeClr val="dk1"/>
              </a:buClr>
              <a:buSzPct val="100000"/>
            </a:pPr>
            <a:endParaRPr lang="en-US" sz="2400" b="1" dirty="0"/>
          </a:p>
        </p:txBody>
      </p:sp>
      <p:pic>
        <p:nvPicPr>
          <p:cNvPr id="133" name="Shape 133"/>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2" name="TextBox 1"/>
          <p:cNvSpPr txBox="1"/>
          <p:nvPr/>
        </p:nvSpPr>
        <p:spPr>
          <a:xfrm>
            <a:off x="552459" y="1518767"/>
            <a:ext cx="8741666"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Product list page</a:t>
            </a:r>
          </a:p>
        </p:txBody>
      </p:sp>
      <p:sp>
        <p:nvSpPr>
          <p:cNvPr id="7" name="TextBox 6"/>
          <p:cNvSpPr txBox="1"/>
          <p:nvPr/>
        </p:nvSpPr>
        <p:spPr>
          <a:xfrm>
            <a:off x="823918" y="1976046"/>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Improved search functionality</a:t>
            </a:r>
            <a:endParaRPr lang="th-TH" sz="1800" dirty="0" smtClean="0"/>
          </a:p>
        </p:txBody>
      </p:sp>
      <p:sp>
        <p:nvSpPr>
          <p:cNvPr id="8" name="TextBox 7"/>
          <p:cNvSpPr txBox="1"/>
          <p:nvPr/>
        </p:nvSpPr>
        <p:spPr>
          <a:xfrm>
            <a:off x="538163" y="3730560"/>
            <a:ext cx="828675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Product detai</a:t>
            </a:r>
            <a:r>
              <a:rPr lang="en-US" sz="2000" dirty="0"/>
              <a:t>l</a:t>
            </a:r>
            <a:r>
              <a:rPr lang="en-US" sz="2000" dirty="0" smtClean="0"/>
              <a:t> page</a:t>
            </a:r>
          </a:p>
        </p:txBody>
      </p:sp>
      <p:sp>
        <p:nvSpPr>
          <p:cNvPr id="9" name="TextBox 8"/>
          <p:cNvSpPr txBox="1"/>
          <p:nvPr/>
        </p:nvSpPr>
        <p:spPr>
          <a:xfrm>
            <a:off x="881070" y="470389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New alert box.</a:t>
            </a:r>
            <a:endParaRPr lang="th-TH" sz="1800" dirty="0" smtClean="0"/>
          </a:p>
        </p:txBody>
      </p:sp>
      <p:sp>
        <p:nvSpPr>
          <p:cNvPr id="10" name="TextBox 9"/>
          <p:cNvSpPr txBox="1"/>
          <p:nvPr/>
        </p:nvSpPr>
        <p:spPr>
          <a:xfrm>
            <a:off x="823918" y="240210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Improved sorting and functionality.</a:t>
            </a:r>
            <a:endParaRPr lang="en-US" sz="1800" dirty="0"/>
          </a:p>
        </p:txBody>
      </p:sp>
      <p:sp>
        <p:nvSpPr>
          <p:cNvPr id="11" name="TextBox 10"/>
          <p:cNvSpPr txBox="1"/>
          <p:nvPr/>
        </p:nvSpPr>
        <p:spPr>
          <a:xfrm>
            <a:off x="823918" y="2857337"/>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Added new column Product GUID (Globally </a:t>
            </a:r>
            <a:r>
              <a:rPr lang="en-US" sz="1800" dirty="0"/>
              <a:t>U</a:t>
            </a:r>
            <a:r>
              <a:rPr lang="en-US" sz="1800" dirty="0" smtClean="0"/>
              <a:t>nique Identifier)</a:t>
            </a:r>
            <a:endParaRPr lang="en-US" sz="1800" dirty="0"/>
          </a:p>
        </p:txBody>
      </p:sp>
      <p:sp>
        <p:nvSpPr>
          <p:cNvPr id="12" name="TextBox 11"/>
          <p:cNvSpPr txBox="1"/>
          <p:nvPr/>
        </p:nvSpPr>
        <p:spPr>
          <a:xfrm>
            <a:off x="823918" y="3312731"/>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New actions for easy navigation in product details.</a:t>
            </a:r>
            <a:endParaRPr lang="en-US" sz="1800" dirty="0"/>
          </a:p>
        </p:txBody>
      </p:sp>
      <p:sp>
        <p:nvSpPr>
          <p:cNvPr id="13" name="Shape 135"/>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r>
              <a:rPr lang="en-US" dirty="0" smtClean="0"/>
              <a:t>5</a:t>
            </a:r>
            <a:endParaRPr lang="en-US" dirty="0"/>
          </a:p>
        </p:txBody>
      </p:sp>
      <p:sp>
        <p:nvSpPr>
          <p:cNvPr id="14" name="TextBox 13"/>
          <p:cNvSpPr txBox="1"/>
          <p:nvPr/>
        </p:nvSpPr>
        <p:spPr>
          <a:xfrm>
            <a:off x="881070" y="4250945"/>
            <a:ext cx="828675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Validation, KYC, AML tabs working.</a:t>
            </a:r>
            <a:endParaRPr lang="en-US" sz="1800" dirty="0"/>
          </a:p>
        </p:txBody>
      </p:sp>
      <p:sp>
        <p:nvSpPr>
          <p:cNvPr id="15" name="Shape 132"/>
          <p:cNvSpPr txBox="1"/>
          <p:nvPr/>
        </p:nvSpPr>
        <p:spPr>
          <a:xfrm>
            <a:off x="538162" y="5149628"/>
            <a:ext cx="10515599" cy="576582"/>
          </a:xfrm>
          <a:prstGeom prst="rect">
            <a:avLst/>
          </a:prstGeom>
          <a:noFill/>
          <a:ln>
            <a:noFill/>
          </a:ln>
        </p:spPr>
        <p:txBody>
          <a:bodyPr lIns="91425" tIns="45700" rIns="91425" bIns="45700" anchor="t" anchorCtr="0">
            <a:noAutofit/>
          </a:bodyPr>
          <a:lstStyle/>
          <a:p>
            <a:pPr marL="25400" lvl="4">
              <a:lnSpc>
                <a:spcPct val="90000"/>
              </a:lnSpc>
              <a:spcBef>
                <a:spcPts val="1000"/>
              </a:spcBef>
              <a:buClr>
                <a:schemeClr val="dk1"/>
              </a:buClr>
              <a:buSzPct val="100000"/>
            </a:pPr>
            <a:r>
              <a:rPr lang="en-US" sz="2400" b="1" u="sng" dirty="0"/>
              <a:t>Update of </a:t>
            </a:r>
            <a:r>
              <a:rPr lang="en-US" sz="2400" b="1" u="sng" dirty="0" err="1"/>
              <a:t>sonarqube</a:t>
            </a:r>
            <a:r>
              <a:rPr lang="en-US" sz="2400" b="1" u="sng" dirty="0"/>
              <a:t> reporting</a:t>
            </a:r>
            <a:endParaRPr lang="en-US" sz="2400" b="1" u="sng" dirty="0">
              <a:solidFill>
                <a:schemeClr val="tx1"/>
              </a:solidFill>
              <a:latin typeface="Arial" panose="020B0604020202020204" pitchFamily="34" charset="0"/>
              <a:sym typeface="Calibri"/>
            </a:endParaRPr>
          </a:p>
          <a:p>
            <a:pPr marL="25400" lvl="4">
              <a:lnSpc>
                <a:spcPct val="90000"/>
              </a:lnSpc>
              <a:spcBef>
                <a:spcPts val="1000"/>
              </a:spcBef>
              <a:buClr>
                <a:schemeClr val="dk1"/>
              </a:buClr>
              <a:buSzPct val="100000"/>
            </a:pPr>
            <a:endParaRPr lang="en-US" sz="2400" b="1" dirty="0"/>
          </a:p>
        </p:txBody>
      </p:sp>
      <p:sp>
        <p:nvSpPr>
          <p:cNvPr id="16" name="TextBox 15"/>
          <p:cNvSpPr txBox="1"/>
          <p:nvPr/>
        </p:nvSpPr>
        <p:spPr>
          <a:xfrm>
            <a:off x="852487" y="5744559"/>
            <a:ext cx="828675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Added code coverage feature every projects.</a:t>
            </a:r>
            <a:endParaRPr lang="th-TH" sz="1800" dirty="0" smtClean="0"/>
          </a:p>
          <a:p>
            <a:pPr marL="285750" indent="-285750">
              <a:buFont typeface="Arial" panose="020B0604020202020204" pitchFamily="34" charset="0"/>
              <a:buChar char="•"/>
            </a:pPr>
            <a:endParaRPr lang="en-US" sz="18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P spid="11" grpId="0"/>
      <p:bldP spid="12"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838200" y="365125"/>
            <a:ext cx="10515600" cy="13257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dirty="0">
                <a:solidFill>
                  <a:schemeClr val="dk1"/>
                </a:solidFill>
                <a:latin typeface="Calibri"/>
                <a:ea typeface="Calibri"/>
                <a:cs typeface="Calibri"/>
                <a:sym typeface="Calibri"/>
              </a:rPr>
              <a:t>Sprint Bugs/Problem</a:t>
            </a:r>
          </a:p>
        </p:txBody>
      </p:sp>
      <p:pic>
        <p:nvPicPr>
          <p:cNvPr id="142" name="Shape 142"/>
          <p:cNvPicPr preferRelativeResize="0"/>
          <p:nvPr/>
        </p:nvPicPr>
        <p:blipFill rotWithShape="1">
          <a:blip r:embed="rId3">
            <a:alphaModFix/>
          </a:blip>
          <a:srcRect/>
          <a:stretch/>
        </p:blipFill>
        <p:spPr>
          <a:xfrm>
            <a:off x="7901414" y="365125"/>
            <a:ext cx="3810000" cy="750600"/>
          </a:xfrm>
          <a:prstGeom prst="rect">
            <a:avLst/>
          </a:prstGeom>
          <a:noFill/>
          <a:ln>
            <a:noFill/>
          </a:ln>
        </p:spPr>
      </p:pic>
      <p:sp>
        <p:nvSpPr>
          <p:cNvPr id="143" name="Shape 143"/>
          <p:cNvSpPr txBox="1"/>
          <p:nvPr/>
        </p:nvSpPr>
        <p:spPr>
          <a:xfrm>
            <a:off x="838200" y="1303428"/>
            <a:ext cx="10370400" cy="3823500"/>
          </a:xfrm>
          <a:prstGeom prst="rect">
            <a:avLst/>
          </a:prstGeom>
          <a:noFill/>
          <a:ln>
            <a:noFill/>
          </a:ln>
        </p:spPr>
        <p:txBody>
          <a:bodyPr lIns="91425" tIns="45700" rIns="91425" bIns="45700" anchor="t" anchorCtr="0">
            <a:noAutofit/>
          </a:bodyPr>
          <a:lstStyle/>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18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th-TH" sz="2400" dirty="0">
              <a:solidFill>
                <a:schemeClr val="dk1"/>
              </a:solidFill>
              <a:latin typeface="Calibri"/>
              <a:ea typeface="Calibri"/>
              <a:cs typeface="Calibri"/>
              <a:sym typeface="Calibri"/>
            </a:endParaRPr>
          </a:p>
          <a:p>
            <a:pPr marL="457200" lvl="0" indent="-381000">
              <a:lnSpc>
                <a:spcPct val="115000"/>
              </a:lnSpc>
              <a:buClr>
                <a:schemeClr val="dk1"/>
              </a:buClr>
              <a:buSzPct val="100000"/>
              <a:buFont typeface="Calibri"/>
              <a:buChar char="●"/>
            </a:pPr>
            <a:endParaRPr lang="en-US" sz="2400" dirty="0">
              <a:solidFill>
                <a:schemeClr val="dk1"/>
              </a:solidFill>
              <a:latin typeface="Calibri"/>
              <a:ea typeface="Calibri"/>
              <a:cs typeface="Calibri"/>
              <a:sym typeface="Calibri"/>
            </a:endParaRPr>
          </a:p>
          <a:p>
            <a:pPr marL="76200" lvl="0" rtl="0">
              <a:lnSpc>
                <a:spcPct val="115000"/>
              </a:lnSpc>
              <a:spcBef>
                <a:spcPts val="0"/>
              </a:spcBef>
              <a:buClr>
                <a:schemeClr val="dk1"/>
              </a:buClr>
              <a:buSzPct val="100000"/>
            </a:pPr>
            <a:endParaRPr lang="en-US" sz="2400" dirty="0">
              <a:solidFill>
                <a:schemeClr val="dk1"/>
              </a:solidFill>
              <a:latin typeface="Calibri"/>
              <a:ea typeface="Calibri"/>
              <a:cs typeface="Calibri"/>
              <a:sym typeface="Calibri"/>
            </a:endParaRPr>
          </a:p>
          <a:p>
            <a:pPr marL="457200" lvl="0" indent="-381000" rtl="0">
              <a:lnSpc>
                <a:spcPct val="115000"/>
              </a:lnSpc>
              <a:spcBef>
                <a:spcPts val="0"/>
              </a:spcBef>
              <a:buClr>
                <a:schemeClr val="dk1"/>
              </a:buClr>
              <a:buSzPct val="100000"/>
              <a:buFont typeface="Calibri"/>
              <a:buChar char="●"/>
            </a:pPr>
            <a:endParaRPr lang="en-US" sz="2400" dirty="0">
              <a:solidFill>
                <a:schemeClr val="dk1"/>
              </a:solidFill>
              <a:latin typeface="Calibri"/>
              <a:ea typeface="Calibri"/>
              <a:cs typeface="Calibri"/>
              <a:sym typeface="Calibri"/>
            </a:endParaRPr>
          </a:p>
        </p:txBody>
      </p:sp>
      <p:sp>
        <p:nvSpPr>
          <p:cNvPr id="144" name="Shape 144"/>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6</a:t>
            </a:fld>
            <a:endParaRPr lang="en-US" dirty="0"/>
          </a:p>
        </p:txBody>
      </p:sp>
      <p:sp>
        <p:nvSpPr>
          <p:cNvPr id="7" name="TextBox 6"/>
          <p:cNvSpPr txBox="1"/>
          <p:nvPr/>
        </p:nvSpPr>
        <p:spPr>
          <a:xfrm>
            <a:off x="693000" y="1391775"/>
            <a:ext cx="8286750" cy="64633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Not </a:t>
            </a:r>
            <a:r>
              <a:rPr lang="en-US" sz="2000" dirty="0"/>
              <a:t>have enough </a:t>
            </a:r>
            <a:r>
              <a:rPr lang="en-US" sz="2000" dirty="0" smtClean="0"/>
              <a:t>audit trail information</a:t>
            </a:r>
            <a:r>
              <a:rPr lang="en-US" sz="1600" dirty="0" smtClean="0"/>
              <a:t>.</a:t>
            </a:r>
            <a:endParaRPr lang="th-TH" sz="1600" dirty="0" smtClean="0"/>
          </a:p>
          <a:p>
            <a:pPr marL="285750" indent="-285750">
              <a:buFont typeface="Arial" panose="020B0604020202020204" pitchFamily="34" charset="0"/>
              <a:buChar char="•"/>
            </a:pPr>
            <a:endParaRPr lang="en-US" sz="1600"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838200" y="365125"/>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Burn down chart</a:t>
            </a:r>
          </a:p>
        </p:txBody>
      </p:sp>
      <p:pic>
        <p:nvPicPr>
          <p:cNvPr id="151" name="Shape 151"/>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52" name="Shape 15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7</a:t>
            </a:fld>
            <a:endParaRPr lang="en-US" dirty="0"/>
          </a:p>
        </p:txBody>
      </p:sp>
      <p:pic>
        <p:nvPicPr>
          <p:cNvPr id="2" name="Picture 1"/>
          <p:cNvPicPr>
            <a:picLocks noChangeAspect="1"/>
          </p:cNvPicPr>
          <p:nvPr/>
        </p:nvPicPr>
        <p:blipFill>
          <a:blip r:embed="rId4"/>
          <a:stretch>
            <a:fillRect/>
          </a:stretch>
        </p:blipFill>
        <p:spPr>
          <a:xfrm>
            <a:off x="500063" y="1690687"/>
            <a:ext cx="11353799" cy="3724593"/>
          </a:xfrm>
          <a:prstGeom prst="rect">
            <a:avLst/>
          </a:prstGeo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p:nvPr/>
        </p:nvSpPr>
        <p:spPr>
          <a:xfrm>
            <a:off x="838200" y="350200"/>
            <a:ext cx="6819300" cy="7506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Sprint Statistics</a:t>
            </a:r>
          </a:p>
        </p:txBody>
      </p:sp>
      <p:pic>
        <p:nvPicPr>
          <p:cNvPr id="160" name="Shape 16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61" name="Shape 161"/>
          <p:cNvSpPr txBox="1"/>
          <p:nvPr/>
        </p:nvSpPr>
        <p:spPr>
          <a:xfrm>
            <a:off x="776056" y="1129097"/>
            <a:ext cx="5550600" cy="335100"/>
          </a:xfrm>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None/>
            </a:pPr>
            <a:r>
              <a:rPr lang="en-US" sz="2000" dirty="0">
                <a:solidFill>
                  <a:schemeClr val="dk1"/>
                </a:solidFill>
                <a:latin typeface="Calibri"/>
                <a:ea typeface="Calibri"/>
                <a:cs typeface="Calibri"/>
                <a:sym typeface="Calibri"/>
              </a:rPr>
              <a:t>Target velocity: </a:t>
            </a:r>
            <a:r>
              <a:rPr lang="en-US" sz="2000" dirty="0" smtClean="0">
                <a:solidFill>
                  <a:schemeClr val="dk1"/>
                </a:solidFill>
                <a:latin typeface="Calibri"/>
                <a:ea typeface="Calibri"/>
                <a:cs typeface="Calibri"/>
                <a:sym typeface="Calibri"/>
              </a:rPr>
              <a:t>6</a:t>
            </a:r>
            <a:r>
              <a:rPr lang="th-TH" sz="2000" dirty="0" smtClean="0">
                <a:solidFill>
                  <a:schemeClr val="dk1"/>
                </a:solidFill>
                <a:latin typeface="Calibri"/>
                <a:ea typeface="Calibri"/>
                <a:cs typeface="Calibri"/>
                <a:sym typeface="Calibri"/>
              </a:rPr>
              <a:t>7</a:t>
            </a:r>
            <a:r>
              <a:rPr lang="en-US" sz="2000" dirty="0" smtClean="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	Achieved velocity: </a:t>
            </a:r>
            <a:r>
              <a:rPr lang="en-US" sz="2000" dirty="0" smtClean="0">
                <a:solidFill>
                  <a:schemeClr val="dk1"/>
                </a:solidFill>
                <a:latin typeface="Calibri"/>
                <a:ea typeface="Calibri"/>
                <a:cs typeface="Calibri"/>
                <a:sym typeface="Calibri"/>
              </a:rPr>
              <a:t>6</a:t>
            </a:r>
            <a:r>
              <a:rPr lang="th-TH" sz="2000" dirty="0" smtClean="0">
                <a:solidFill>
                  <a:schemeClr val="dk1"/>
                </a:solidFill>
                <a:latin typeface="Calibri"/>
                <a:ea typeface="Calibri"/>
                <a:cs typeface="Calibri"/>
                <a:sym typeface="Calibri"/>
              </a:rPr>
              <a:t>8</a:t>
            </a:r>
            <a:endParaRPr sz="2000" dirty="0">
              <a:solidFill>
                <a:schemeClr val="dk1"/>
              </a:solidFill>
              <a:latin typeface="Calibri"/>
              <a:ea typeface="Calibri"/>
              <a:cs typeface="Calibri"/>
              <a:sym typeface="Calibri"/>
            </a:endParaRPr>
          </a:p>
          <a:p>
            <a:pPr marL="0" marR="0" lvl="0" indent="0" algn="l" rtl="0">
              <a:lnSpc>
                <a:spcPct val="90000"/>
              </a:lnSpc>
              <a:spcBef>
                <a:spcPts val="1000"/>
              </a:spcBef>
              <a:buClr>
                <a:schemeClr val="dk1"/>
              </a:buClr>
              <a:buFont typeface="Arial"/>
              <a:buNone/>
            </a:pPr>
            <a:endParaRPr sz="2000" b="1" dirty="0">
              <a:solidFill>
                <a:schemeClr val="dk1"/>
              </a:solidFill>
              <a:latin typeface="Calibri"/>
              <a:ea typeface="Calibri"/>
              <a:cs typeface="Calibri"/>
              <a:sym typeface="Calibri"/>
            </a:endParaRPr>
          </a:p>
        </p:txBody>
      </p:sp>
      <p:sp>
        <p:nvSpPr>
          <p:cNvPr id="162" name="Shape 162"/>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8</a:t>
            </a:fld>
            <a:endParaRPr lang="en-US" dirty="0"/>
          </a:p>
        </p:txBody>
      </p:sp>
      <p:pic>
        <p:nvPicPr>
          <p:cNvPr id="2" name="Picture 1"/>
          <p:cNvPicPr>
            <a:picLocks noChangeAspect="1"/>
          </p:cNvPicPr>
          <p:nvPr/>
        </p:nvPicPr>
        <p:blipFill>
          <a:blip r:embed="rId4"/>
          <a:stretch>
            <a:fillRect/>
          </a:stretch>
        </p:blipFill>
        <p:spPr>
          <a:xfrm>
            <a:off x="2030694" y="1571018"/>
            <a:ext cx="7951506" cy="4785332"/>
          </a:xfrm>
          <a:prstGeom prst="rect">
            <a:avLst/>
          </a:prstGeom>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838200" y="350211"/>
            <a:ext cx="10515599" cy="132556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Calibri"/>
              <a:buNone/>
            </a:pPr>
            <a:r>
              <a:rPr lang="en-US" sz="3600" b="1" u="sng">
                <a:solidFill>
                  <a:schemeClr val="dk1"/>
                </a:solidFill>
                <a:latin typeface="Calibri"/>
                <a:ea typeface="Calibri"/>
                <a:cs typeface="Calibri"/>
                <a:sym typeface="Calibri"/>
              </a:rPr>
              <a:t>Sprint Statistics</a:t>
            </a:r>
          </a:p>
        </p:txBody>
      </p:sp>
      <p:pic>
        <p:nvPicPr>
          <p:cNvPr id="170" name="Shape 170"/>
          <p:cNvPicPr preferRelativeResize="0"/>
          <p:nvPr/>
        </p:nvPicPr>
        <p:blipFill rotWithShape="1">
          <a:blip r:embed="rId3">
            <a:alphaModFix/>
          </a:blip>
          <a:srcRect/>
          <a:stretch/>
        </p:blipFill>
        <p:spPr>
          <a:xfrm>
            <a:off x="7901414" y="365125"/>
            <a:ext cx="3809999" cy="750569"/>
          </a:xfrm>
          <a:prstGeom prst="rect">
            <a:avLst/>
          </a:prstGeom>
          <a:noFill/>
          <a:ln>
            <a:noFill/>
          </a:ln>
        </p:spPr>
      </p:pic>
      <p:sp>
        <p:nvSpPr>
          <p:cNvPr id="171" name="Shape 171"/>
          <p:cNvSpPr txBox="1">
            <a:spLocks noGrp="1"/>
          </p:cNvSpPr>
          <p:nvPr>
            <p:ph type="sldNum" idx="12"/>
          </p:nvPr>
        </p:nvSpPr>
        <p:spPr>
          <a:xfrm>
            <a:off x="8610600" y="6356350"/>
            <a:ext cx="2743200" cy="365100"/>
          </a:xfrm>
          <a:prstGeom prst="rect">
            <a:avLst/>
          </a:prstGeom>
        </p:spPr>
        <p:txBody>
          <a:bodyPr lIns="91425" tIns="45700" rIns="91425" bIns="45700" anchor="ctr" anchorCtr="0">
            <a:noAutofit/>
          </a:bodyPr>
          <a:lstStyle/>
          <a:p>
            <a:pPr lvl="0" algn="r">
              <a:spcBef>
                <a:spcPts val="0"/>
              </a:spcBef>
              <a:buClr>
                <a:srgbClr val="000000"/>
              </a:buClr>
              <a:buSzPct val="25000"/>
              <a:buFont typeface="Arial"/>
              <a:buNone/>
            </a:pPr>
            <a:fld id="{00000000-1234-1234-1234-123412341234}" type="slidenum">
              <a:rPr lang="en-US"/>
              <a:pPr lvl="0" algn="r">
                <a:spcBef>
                  <a:spcPts val="0"/>
                </a:spcBef>
                <a:buClr>
                  <a:srgbClr val="000000"/>
                </a:buClr>
                <a:buSzPct val="25000"/>
                <a:buFont typeface="Arial"/>
                <a:buNone/>
              </a:pPr>
              <a:t>9</a:t>
            </a:fld>
            <a:endParaRPr lang="en-US" dirty="0"/>
          </a:p>
        </p:txBody>
      </p:sp>
      <p:pic>
        <p:nvPicPr>
          <p:cNvPr id="3" name="Picture 2"/>
          <p:cNvPicPr>
            <a:picLocks noChangeAspect="1"/>
          </p:cNvPicPr>
          <p:nvPr/>
        </p:nvPicPr>
        <p:blipFill>
          <a:blip r:embed="rId4"/>
          <a:stretch>
            <a:fillRect/>
          </a:stretch>
        </p:blipFill>
        <p:spPr>
          <a:xfrm>
            <a:off x="1530705" y="1276323"/>
            <a:ext cx="8788952" cy="5262577"/>
          </a:xfrm>
          <a:prstGeom prst="rect">
            <a:avLst/>
          </a:prstGeo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2658</TotalTime>
  <Words>468</Words>
  <Application>Microsoft Office PowerPoint</Application>
  <PresentationFormat>Widescreen</PresentationFormat>
  <Paragraphs>113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Sprint review Sprint: 26 – Team: CanNot…t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 Sprint: 20 – Team: PaySociety</dc:title>
  <dc:creator>Iwan</dc:creator>
  <cp:lastModifiedBy>USER</cp:lastModifiedBy>
  <cp:revision>126</cp:revision>
  <dcterms:modified xsi:type="dcterms:W3CDTF">2017-10-05T09:46:28Z</dcterms:modified>
</cp:coreProperties>
</file>