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70" r:id="rId11"/>
    <p:sldId id="272" r:id="rId12"/>
    <p:sldId id="273" r:id="rId13"/>
    <p:sldId id="267" r:id="rId14"/>
    <p:sldId id="268" r:id="rId15"/>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928ABA2-31CF-4134-A202-229D1F4AC6BE}">
  <a:tblStyle styleId="{8928ABA2-31CF-4134-A202-229D1F4AC6B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78223" autoAdjust="0"/>
  </p:normalViewPr>
  <p:slideViewPr>
    <p:cSldViewPr snapToGrid="0">
      <p:cViewPr>
        <p:scale>
          <a:sx n="66" d="100"/>
          <a:sy n="66" d="100"/>
        </p:scale>
        <p:origin x="360" y="-48"/>
      </p:cViewPr>
      <p:guideLst/>
    </p:cSldViewPr>
  </p:slideViewPr>
  <p:notesTextViewPr>
    <p:cViewPr>
      <p:scale>
        <a:sx n="1" d="1"/>
        <a:sy n="1" d="1"/>
      </p:scale>
      <p:origin x="0" y="-114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6725"/>
          </a:xfrm>
          <a:prstGeom prst="rect">
            <a:avLst/>
          </a:prstGeom>
        </p:spPr>
        <p:txBody>
          <a:bodyPr vert="horz" lIns="91440" tIns="45720" rIns="91440" bIns="45720" rtlCol="0"/>
          <a:lstStyle>
            <a:lvl1pPr algn="r">
              <a:defRPr sz="1200"/>
            </a:lvl1pPr>
          </a:lstStyle>
          <a:p>
            <a:fld id="{85F49ED1-1E8F-4FC9-B3D4-372BFA51D6F4}" type="datetimeFigureOut">
              <a:rPr lang="en-US" smtClean="0"/>
              <a:t>10/5/2017</a:t>
            </a:fld>
            <a:endParaRPr lang="en-US"/>
          </a:p>
        </p:txBody>
      </p:sp>
      <p:sp>
        <p:nvSpPr>
          <p:cNvPr id="4" name="Footer Placeholder 3"/>
          <p:cNvSpPr>
            <a:spLocks noGrp="1"/>
          </p:cNvSpPr>
          <p:nvPr>
            <p:ph type="ftr" sz="quarter" idx="2"/>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6725"/>
          </a:xfrm>
          <a:prstGeom prst="rect">
            <a:avLst/>
          </a:prstGeom>
        </p:spPr>
        <p:txBody>
          <a:bodyPr vert="horz" lIns="91440" tIns="45720" rIns="91440" bIns="45720" rtlCol="0" anchor="b"/>
          <a:lstStyle>
            <a:lvl1pPr algn="r">
              <a:defRPr sz="1200"/>
            </a:lvl1pPr>
          </a:lstStyle>
          <a:p>
            <a:fld id="{076E540C-C94C-4DBF-BFFC-27C5A815FC1F}" type="slidenum">
              <a:rPr lang="en-US" smtClean="0"/>
              <a:t>‹#›</a:t>
            </a:fld>
            <a:endParaRPr lang="en-US"/>
          </a:p>
        </p:txBody>
      </p:sp>
    </p:spTree>
    <p:extLst>
      <p:ext uri="{BB962C8B-B14F-4D97-AF65-F5344CB8AC3E}">
        <p14:creationId xmlns:p14="http://schemas.microsoft.com/office/powerpoint/2010/main" val="4014557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56414" cy="465454"/>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95217" y="0"/>
            <a:ext cx="3056414" cy="465454"/>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23862" y="698500"/>
            <a:ext cx="6205537" cy="34909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5327" y="4421823"/>
            <a:ext cx="5642609" cy="4189095"/>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42028"/>
            <a:ext cx="3056414" cy="465454"/>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429411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705327" y="4421823"/>
            <a:ext cx="5642609" cy="4189095"/>
          </a:xfrm>
          <a:prstGeom prst="rect">
            <a:avLst/>
          </a:prstGeom>
        </p:spPr>
        <p:txBody>
          <a:bodyPr lIns="91425" tIns="91425" rIns="91425" bIns="91425" anchor="t" anchorCtr="0">
            <a:noAutofit/>
          </a:bodyPr>
          <a:lstStyle/>
          <a:p>
            <a:pPr lvl="0">
              <a:spcBef>
                <a:spcPts val="0"/>
              </a:spcBef>
              <a:buNone/>
            </a:pPr>
            <a:endParaRPr dirty="0"/>
          </a:p>
        </p:txBody>
      </p:sp>
      <p:sp>
        <p:nvSpPr>
          <p:cNvPr id="86" name="Shape 8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80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4488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211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265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5</a:t>
            </a:r>
            <a:endParaRPr lang="en-US" sz="1200" b="0" i="0" u="none" strike="noStrike" cap="none" dirty="0">
              <a:solidFill>
                <a:schemeClr val="dk1"/>
              </a:solidFill>
              <a:latin typeface="Calibri"/>
              <a:ea typeface="Calibri"/>
              <a:cs typeface="Calibri"/>
              <a:sym typeface="Calibri"/>
            </a:endParaRPr>
          </a:p>
        </p:txBody>
      </p:sp>
      <p:sp>
        <p:nvSpPr>
          <p:cNvPr id="199" name="Shape 199"/>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782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05327" y="4421823"/>
            <a:ext cx="5642609" cy="4189095"/>
          </a:xfrm>
          <a:prstGeom prst="rect">
            <a:avLst/>
          </a:prstGeom>
        </p:spPr>
        <p:txBody>
          <a:bodyPr lIns="91425" tIns="91425" rIns="91425" bIns="91425" anchor="t" anchorCtr="0">
            <a:noAutofit/>
          </a:bodyPr>
          <a:lstStyle/>
          <a:p>
            <a:pPr lvl="0">
              <a:spcBef>
                <a:spcPts val="0"/>
              </a:spcBef>
              <a:buNone/>
            </a:pPr>
            <a:endParaRPr dirty="0"/>
          </a:p>
        </p:txBody>
      </p:sp>
      <p:sp>
        <p:nvSpPr>
          <p:cNvPr id="209" name="Shape 209"/>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7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30 min</a:t>
            </a:r>
          </a:p>
        </p:txBody>
      </p:sp>
      <p:sp>
        <p:nvSpPr>
          <p:cNvPr id="95" name="Shape 95"/>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157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08" name="Shape 10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480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dirty="0"/>
              <a:t>Continuation (</a:t>
            </a:r>
            <a:r>
              <a:rPr lang="th-TH" sz="1200" b="0" i="0" u="none" strike="noStrike" kern="1200" cap="none" dirty="0">
                <a:solidFill>
                  <a:schemeClr val="dk1"/>
                </a:solidFill>
                <a:effectLst/>
                <a:latin typeface="Calibri"/>
                <a:ea typeface="Calibri"/>
                <a:cs typeface="Calibri"/>
                <a:sym typeface="Calibri"/>
              </a:rPr>
              <a:t>เคินทินิว´เอ ช’น</a:t>
            </a:r>
            <a:r>
              <a:rPr lang="en-US" sz="1200" b="0" i="0" u="none" strike="noStrike" kern="1200" cap="none" dirty="0">
                <a:solidFill>
                  <a:schemeClr val="dk1"/>
                </a:solidFill>
                <a:effectLst/>
                <a:latin typeface="Calibri"/>
                <a:ea typeface="Calibri"/>
                <a:cs typeface="Calibri"/>
                <a:sym typeface="Calibri"/>
              </a:rPr>
              <a:t>)  </a:t>
            </a:r>
            <a:r>
              <a:rPr lang="en-US" sz="1200" b="0" dirty="0">
                <a:solidFill>
                  <a:schemeClr val="dk1"/>
                </a:solidFill>
                <a:latin typeface="Calibri"/>
                <a:ea typeface="Calibri"/>
                <a:cs typeface="Calibri"/>
                <a:sym typeface="Calibri"/>
              </a:rPr>
              <a:t>Accomplishments (</a:t>
            </a:r>
            <a:r>
              <a:rPr lang="th-TH" sz="1200" b="0" dirty="0">
                <a:solidFill>
                  <a:schemeClr val="dk1"/>
                </a:solidFill>
                <a:latin typeface="Calibri"/>
                <a:ea typeface="Calibri"/>
                <a:cs typeface="Calibri"/>
                <a:sym typeface="Calibri"/>
              </a:rPr>
              <a:t>อะ</a:t>
            </a:r>
            <a:r>
              <a:rPr lang="en-US" sz="1200" b="0" dirty="0">
                <a:solidFill>
                  <a:schemeClr val="dk1"/>
                </a:solidFill>
                <a:latin typeface="Calibri"/>
                <a:ea typeface="Calibri"/>
                <a:cs typeface="Calibri"/>
                <a:sym typeface="Calibri"/>
              </a:rPr>
              <a:t>-</a:t>
            </a:r>
            <a:r>
              <a:rPr lang="th-TH" sz="1200" b="0" dirty="0">
                <a:solidFill>
                  <a:schemeClr val="dk1"/>
                </a:solidFill>
                <a:latin typeface="Calibri"/>
                <a:ea typeface="Calibri"/>
                <a:cs typeface="Calibri"/>
                <a:sym typeface="Calibri"/>
              </a:rPr>
              <a:t>คอม</a:t>
            </a:r>
            <a:r>
              <a:rPr lang="en-US" sz="1200" b="0" dirty="0">
                <a:solidFill>
                  <a:schemeClr val="dk1"/>
                </a:solidFill>
                <a:latin typeface="Calibri"/>
                <a:ea typeface="Calibri"/>
                <a:cs typeface="Calibri"/>
                <a:sym typeface="Calibri"/>
              </a:rPr>
              <a:t>-</a:t>
            </a:r>
            <a:r>
              <a:rPr lang="th-TH" sz="1200" b="0" dirty="0">
                <a:solidFill>
                  <a:schemeClr val="dk1"/>
                </a:solidFill>
                <a:latin typeface="Calibri"/>
                <a:ea typeface="Calibri"/>
                <a:cs typeface="Calibri"/>
                <a:sym typeface="Calibri"/>
              </a:rPr>
              <a:t>พรีชเมนส</a:t>
            </a:r>
            <a:r>
              <a:rPr lang="en-US" sz="1200" b="0" dirty="0">
                <a:solidFill>
                  <a:schemeClr val="dk1"/>
                </a:solidFill>
                <a:latin typeface="Calibri"/>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dirty="0">
                <a:solidFill>
                  <a:schemeClr val="dk1"/>
                </a:solidFill>
                <a:latin typeface="Calibri"/>
                <a:ea typeface="Calibri"/>
                <a:cs typeface="Calibri"/>
                <a:sym typeface="Calibri"/>
              </a:rPr>
              <a:t>Additional -&gt; We </a:t>
            </a:r>
            <a:r>
              <a:rPr lang="en-US" sz="1200" b="1" dirty="0">
                <a:solidFill>
                  <a:schemeClr val="dk1"/>
                </a:solidFill>
                <a:latin typeface="Calibri"/>
                <a:ea typeface="Calibri"/>
                <a:cs typeface="Calibri"/>
                <a:sym typeface="Calibri"/>
              </a:rPr>
              <a:t>added</a:t>
            </a:r>
            <a:r>
              <a:rPr lang="en-US" sz="1200" b="0" dirty="0">
                <a:solidFill>
                  <a:schemeClr val="dk1"/>
                </a:solidFill>
                <a:latin typeface="Calibri"/>
                <a:ea typeface="Calibri"/>
                <a:cs typeface="Calibri"/>
                <a:sym typeface="Calibri"/>
              </a:rPr>
              <a:t> 2 user stories and also </a:t>
            </a:r>
            <a:r>
              <a:rPr lang="en-US" sz="1200" b="1" dirty="0">
                <a:solidFill>
                  <a:schemeClr val="dk1"/>
                </a:solidFill>
                <a:latin typeface="Calibri"/>
                <a:ea typeface="Calibri"/>
                <a:cs typeface="Calibri"/>
                <a:sym typeface="Calibri"/>
              </a:rPr>
              <a:t>moved</a:t>
            </a:r>
            <a:r>
              <a:rPr lang="en-US" sz="1200" b="0" dirty="0">
                <a:solidFill>
                  <a:schemeClr val="dk1"/>
                </a:solidFill>
                <a:latin typeface="Calibri"/>
                <a:ea typeface="Calibri"/>
                <a:cs typeface="Calibri"/>
                <a:sym typeface="Calibri"/>
              </a:rPr>
              <a:t> 2 user stories to backlog and creates new 5 tasks</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a:solidFill>
                  <a:schemeClr val="dk1"/>
                </a:solidFill>
                <a:latin typeface="Calibri"/>
                <a:ea typeface="Calibri"/>
                <a:cs typeface="Calibri"/>
                <a:sym typeface="Calibri"/>
              </a:rPr>
              <a:t>What was we complete ? -&gt; </a:t>
            </a:r>
            <a:r>
              <a:rPr lang="en-US" sz="1200" b="0" dirty="0">
                <a:solidFill>
                  <a:schemeClr val="dk1"/>
                </a:solidFill>
                <a:latin typeface="Calibri"/>
                <a:ea typeface="Calibri"/>
                <a:cs typeface="Calibri"/>
                <a:sym typeface="Calibri"/>
              </a:rPr>
              <a:t>We have</a:t>
            </a:r>
            <a:r>
              <a:rPr lang="en-US" sz="1200" b="1" dirty="0">
                <a:solidFill>
                  <a:schemeClr val="dk1"/>
                </a:solidFill>
                <a:latin typeface="Calibri"/>
                <a:ea typeface="Calibri"/>
                <a:cs typeface="Calibri"/>
                <a:sym typeface="Calibri"/>
              </a:rPr>
              <a:t> finished </a:t>
            </a:r>
            <a:r>
              <a:rPr lang="en-US" sz="1200" b="0" dirty="0">
                <a:solidFill>
                  <a:schemeClr val="dk1"/>
                </a:solidFill>
                <a:latin typeface="Calibri"/>
                <a:ea typeface="Calibri"/>
                <a:cs typeface="Calibri"/>
                <a:sym typeface="Calibri"/>
              </a:rPr>
              <a:t>67 points, 36 User stories and 6 Tasks, We didn't have user stories unfinished.</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en-US" sz="1200" b="0" dirty="0">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03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600" b="0" i="0" u="none" strike="noStrike" cap="none" dirty="0">
                <a:solidFill>
                  <a:schemeClr val="dk1"/>
                </a:solidFill>
                <a:latin typeface="Calibri"/>
                <a:ea typeface="Calibri"/>
                <a:cs typeface="Calibri"/>
                <a:sym typeface="Calibri"/>
              </a:rPr>
              <a:t>I will detail of the topics</a:t>
            </a:r>
          </a:p>
          <a:p>
            <a:pPr marL="0" marR="0" lvl="0" indent="0" algn="l" rtl="0">
              <a:spcBef>
                <a:spcPts val="0"/>
              </a:spcBef>
              <a:buSzPct val="25000"/>
              <a:buNone/>
            </a:pPr>
            <a:r>
              <a:rPr lang="en-US" sz="1600" b="0" i="0" u="none" strike="noStrike" cap="none" dirty="0">
                <a:solidFill>
                  <a:schemeClr val="dk1"/>
                </a:solidFill>
                <a:latin typeface="Calibri"/>
                <a:ea typeface="Calibri"/>
                <a:cs typeface="Calibri"/>
                <a:sym typeface="Calibri"/>
              </a:rPr>
              <a:t>Product</a:t>
            </a:r>
            <a:r>
              <a:rPr lang="en-US" sz="1600" b="0" i="0" u="none" strike="noStrike" cap="none" baseline="0" dirty="0">
                <a:solidFill>
                  <a:schemeClr val="dk1"/>
                </a:solidFill>
                <a:latin typeface="Calibri"/>
                <a:ea typeface="Calibri"/>
                <a:cs typeface="Calibri"/>
                <a:sym typeface="Calibri"/>
              </a:rPr>
              <a:t> list page</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In this sprint we improved the search functionality, we added a drop down list for some items to make search more easy</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We also improved sorting by implementing new design (we added new buttons for sort by ascendant and descendant)</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There’s a new column appearing (</a:t>
            </a:r>
            <a:r>
              <a:rPr lang="th-TH" sz="1800" b="1" i="0" u="none" strike="noStrike" cap="none" baseline="0" dirty="0">
                <a:solidFill>
                  <a:schemeClr val="dk1"/>
                </a:solidFill>
                <a:latin typeface="Calibri"/>
                <a:ea typeface="Calibri"/>
                <a:cs typeface="Calibri"/>
                <a:sym typeface="Calibri"/>
              </a:rPr>
              <a:t>อะ</a:t>
            </a:r>
            <a:r>
              <a:rPr lang="en-US" sz="1800" b="1" i="0" u="none" strike="noStrike" cap="none" baseline="0" dirty="0">
                <a:solidFill>
                  <a:schemeClr val="dk1"/>
                </a:solidFill>
                <a:latin typeface="Calibri"/>
                <a:ea typeface="Calibri"/>
                <a:cs typeface="Calibri"/>
                <a:sym typeface="Calibri"/>
              </a:rPr>
              <a:t>-</a:t>
            </a:r>
            <a:r>
              <a:rPr lang="th-TH" sz="1800" b="1" i="0" u="none" strike="noStrike" cap="none" baseline="0" dirty="0">
                <a:solidFill>
                  <a:schemeClr val="dk1"/>
                </a:solidFill>
                <a:latin typeface="Calibri"/>
                <a:ea typeface="Calibri"/>
                <a:cs typeface="Calibri"/>
                <a:sym typeface="Calibri"/>
              </a:rPr>
              <a:t>พริว</a:t>
            </a:r>
            <a:r>
              <a:rPr lang="en-US" sz="1800" b="1" i="0" u="none" strike="noStrike" cap="none" baseline="0" dirty="0">
                <a:solidFill>
                  <a:schemeClr val="dk1"/>
                </a:solidFill>
                <a:latin typeface="Calibri"/>
                <a:ea typeface="Calibri"/>
                <a:cs typeface="Calibri"/>
                <a:sym typeface="Calibri"/>
              </a:rPr>
              <a:t>-</a:t>
            </a:r>
            <a:r>
              <a:rPr lang="th-TH" sz="1800" b="1" i="0" u="none" strike="noStrike" cap="none" baseline="0" dirty="0">
                <a:solidFill>
                  <a:schemeClr val="dk1"/>
                </a:solidFill>
                <a:latin typeface="Calibri"/>
                <a:ea typeface="Calibri"/>
                <a:cs typeface="Calibri"/>
                <a:sym typeface="Calibri"/>
              </a:rPr>
              <a:t>ลิง</a:t>
            </a:r>
            <a:r>
              <a:rPr lang="en-US" sz="1800" b="0" i="0" u="none" strike="noStrike" cap="none" baseline="0" dirty="0">
                <a:solidFill>
                  <a:schemeClr val="dk1"/>
                </a:solidFill>
                <a:latin typeface="Calibri"/>
                <a:ea typeface="Calibri"/>
                <a:cs typeface="Calibri"/>
                <a:sym typeface="Calibri"/>
              </a:rPr>
              <a:t>) in the product list page which is Product GUID.</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For the action menu, there’s now 3 new actions (Validator sequence, KYC sequence, AML sequence) to navigate inside the tabs in product details</a:t>
            </a:r>
          </a:p>
          <a:p>
            <a:pPr marL="0" marR="0" lvl="0" indent="0" algn="l" rtl="0">
              <a:spcBef>
                <a:spcPts val="0"/>
              </a:spcBef>
              <a:buSzPct val="25000"/>
              <a:buNone/>
            </a:pPr>
            <a:r>
              <a:rPr lang="en-US" sz="1600" b="0" i="0" u="none" strike="noStrike" cap="none" dirty="0">
                <a:solidFill>
                  <a:schemeClr val="dk1"/>
                </a:solidFill>
                <a:latin typeface="Calibri"/>
                <a:ea typeface="Calibri"/>
                <a:cs typeface="Calibri"/>
                <a:sym typeface="Calibri"/>
              </a:rPr>
              <a:t>Product</a:t>
            </a:r>
            <a:r>
              <a:rPr lang="en-US" sz="1600" b="0" i="0" u="none" strike="noStrike" cap="none" baseline="0" dirty="0">
                <a:solidFill>
                  <a:schemeClr val="dk1"/>
                </a:solidFill>
                <a:latin typeface="Calibri"/>
                <a:ea typeface="Calibri"/>
                <a:cs typeface="Calibri"/>
                <a:sym typeface="Calibri"/>
              </a:rPr>
              <a:t> detail page</a:t>
            </a:r>
          </a:p>
          <a:p>
            <a:pPr marL="628650" marR="0" lvl="1" indent="-171450" algn="l" rtl="0">
              <a:spcBef>
                <a:spcPts val="0"/>
              </a:spcBef>
              <a:buSzPct val="250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We</a:t>
            </a:r>
            <a:r>
              <a:rPr lang="en-US" sz="1800" b="0" i="0" u="none" strike="noStrike" cap="none" baseline="0" dirty="0">
                <a:solidFill>
                  <a:schemeClr val="dk1"/>
                </a:solidFill>
                <a:latin typeface="Calibri"/>
                <a:ea typeface="Calibri"/>
                <a:cs typeface="Calibri"/>
                <a:sym typeface="Calibri"/>
              </a:rPr>
              <a:t> have now the 3 tabs Validation, KYC and AML working and showing sequences of the product. These tabs let’s the user edit the flow if he wishes (</a:t>
            </a:r>
            <a:r>
              <a:rPr lang="th-TH" sz="1800" b="1" i="0" u="none" strike="noStrike" cap="none" baseline="0" dirty="0">
                <a:solidFill>
                  <a:schemeClr val="dk1"/>
                </a:solidFill>
                <a:latin typeface="Calibri"/>
                <a:ea typeface="Calibri"/>
                <a:cs typeface="Calibri"/>
                <a:sym typeface="Calibri"/>
              </a:rPr>
              <a:t>วิ</a:t>
            </a:r>
            <a:r>
              <a:rPr lang="en-US" sz="1800" b="1" i="0" u="none" strike="noStrike" cap="none" baseline="0" dirty="0">
                <a:solidFill>
                  <a:schemeClr val="dk1"/>
                </a:solidFill>
                <a:latin typeface="Calibri"/>
                <a:ea typeface="Calibri"/>
                <a:cs typeface="Calibri"/>
                <a:sym typeface="Calibri"/>
              </a:rPr>
              <a:t>-</a:t>
            </a:r>
            <a:r>
              <a:rPr lang="th-TH" sz="1800" b="1" i="0" u="none" strike="noStrike" cap="none" baseline="0" dirty="0">
                <a:solidFill>
                  <a:schemeClr val="dk1"/>
                </a:solidFill>
                <a:latin typeface="Calibri"/>
                <a:ea typeface="Calibri"/>
                <a:cs typeface="Calibri"/>
                <a:sym typeface="Calibri"/>
              </a:rPr>
              <a:t>ชิส</a:t>
            </a:r>
            <a:r>
              <a:rPr lang="en-US" sz="1800" b="0" i="0" u="none" strike="noStrike" cap="none" baseline="0" dirty="0">
                <a:solidFill>
                  <a:schemeClr val="dk1"/>
                </a:solidFill>
                <a:latin typeface="Calibri"/>
                <a:ea typeface="Calibri"/>
                <a:cs typeface="Calibri"/>
                <a:sym typeface="Calibri"/>
              </a:rPr>
              <a:t>) to do so. The user has to save before leaving or he will be alerted that he’s leaving the page without saving.</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We updated new design of alert box.</a:t>
            </a:r>
          </a:p>
          <a:p>
            <a:pPr marL="457200" marR="0" lvl="1" indent="0" algn="l" rtl="0">
              <a:spcBef>
                <a:spcPts val="0"/>
              </a:spcBef>
              <a:buSzPct val="25000"/>
              <a:buFont typeface="Arial" panose="020B0604020202020204" pitchFamily="34" charset="0"/>
              <a:buNone/>
            </a:pPr>
            <a:endParaRPr lang="th-TH" sz="1800" b="0" i="0" u="none" strike="noStrike" cap="none" baseline="0" dirty="0">
              <a:solidFill>
                <a:schemeClr val="dk1"/>
              </a:solidFill>
              <a:latin typeface="Calibri"/>
              <a:ea typeface="Calibri"/>
              <a:cs typeface="Calibri"/>
              <a:sym typeface="Calibri"/>
            </a:endParaRPr>
          </a:p>
          <a:p>
            <a:pPr marL="457200" marR="0" lvl="1" indent="0" algn="l" rtl="0">
              <a:spcBef>
                <a:spcPts val="0"/>
              </a:spcBef>
              <a:buSzPct val="25000"/>
              <a:buFont typeface="Arial" panose="020B0604020202020204" pitchFamily="34" charset="0"/>
              <a:buNone/>
            </a:pPr>
            <a:r>
              <a:rPr lang="en-US" sz="1800" b="1" i="0" u="sng" strike="noStrike" cap="none" baseline="0" dirty="0">
                <a:solidFill>
                  <a:schemeClr val="dk1"/>
                </a:solidFill>
                <a:latin typeface="Calibri"/>
                <a:ea typeface="Calibri"/>
                <a:cs typeface="Calibri"/>
                <a:sym typeface="Calibri"/>
              </a:rPr>
              <a:t>*** When I demo </a:t>
            </a:r>
            <a:r>
              <a:rPr lang="th-TH" sz="1800" b="1" i="0" u="sng" strike="noStrike" cap="none" baseline="0" dirty="0">
                <a:solidFill>
                  <a:schemeClr val="dk1"/>
                </a:solidFill>
                <a:latin typeface="Calibri"/>
                <a:ea typeface="Calibri"/>
                <a:cs typeface="Calibri"/>
                <a:sym typeface="Calibri"/>
              </a:rPr>
              <a:t>พูดตอนต้องการจะบอกสีในหน้า </a:t>
            </a:r>
            <a:r>
              <a:rPr lang="en-US" sz="1800" b="1" i="0" u="sng" strike="noStrike" cap="none" baseline="0" dirty="0">
                <a:solidFill>
                  <a:schemeClr val="dk1"/>
                </a:solidFill>
                <a:latin typeface="Calibri"/>
                <a:ea typeface="Calibri"/>
                <a:cs typeface="Calibri"/>
                <a:sym typeface="Calibri"/>
              </a:rPr>
              <a:t>tab validator</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If the checkpoint is false usually we go to TBI, but sometimes we need to run more checks, that’s why in the UI we have different color for not TBI false case.</a:t>
            </a:r>
          </a:p>
          <a:p>
            <a:pPr marL="628650" marR="0" lvl="1" indent="-171450" algn="l" rtl="0">
              <a:spcBef>
                <a:spcPts val="0"/>
              </a:spcBef>
              <a:buSzPct val="25000"/>
              <a:buFont typeface="Arial" panose="020B0604020202020204" pitchFamily="34" charset="0"/>
              <a:buChar char="•"/>
            </a:pPr>
            <a:r>
              <a:rPr lang="en-US" sz="1800" b="0" i="0" u="none" strike="noStrike" cap="none" baseline="0" dirty="0">
                <a:solidFill>
                  <a:schemeClr val="dk1"/>
                </a:solidFill>
                <a:latin typeface="Calibri"/>
                <a:ea typeface="Calibri"/>
                <a:cs typeface="Calibri"/>
                <a:sym typeface="Calibri"/>
              </a:rPr>
              <a:t>Same thing for END, we show a different color so the user can see it’s different.</a:t>
            </a:r>
            <a:endParaRPr lang="en-US" sz="1800" b="0" i="0" u="none" strike="noStrike" cap="none" dirty="0">
              <a:solidFill>
                <a:schemeClr val="dk1"/>
              </a:solidFill>
              <a:latin typeface="Calibri"/>
              <a:ea typeface="Calibri"/>
              <a:cs typeface="Calibri"/>
              <a:sym typeface="Calibri"/>
            </a:endParaRPr>
          </a:p>
        </p:txBody>
      </p:sp>
      <p:sp>
        <p:nvSpPr>
          <p:cNvPr id="130" name="Shape 130"/>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5327" y="4421823"/>
            <a:ext cx="5642700" cy="4189199"/>
          </a:xfrm>
          <a:prstGeom prst="rect">
            <a:avLst/>
          </a:prstGeom>
          <a:noFill/>
          <a:ln>
            <a:noFill/>
          </a:ln>
        </p:spPr>
        <p:txBody>
          <a:bodyPr lIns="93475" tIns="46725" rIns="93475" bIns="46725" anchor="t" anchorCtr="0">
            <a:noAutofit/>
          </a:bodyPr>
          <a:lstStyle/>
          <a:p>
            <a:pPr marL="171450" marR="0" lvl="0" indent="-171450" algn="l" rtl="0">
              <a:spcBef>
                <a:spcPts val="0"/>
              </a:spcBef>
              <a:buSzPct val="25000"/>
              <a:buFontTx/>
              <a:buChar char="-"/>
            </a:pPr>
            <a:r>
              <a:rPr lang="en-US" sz="1200" b="0" i="0" u="none" strike="noStrike" cap="none" baseline="0" dirty="0">
                <a:solidFill>
                  <a:schemeClr val="dk1"/>
                </a:solidFill>
                <a:latin typeface="Calibri"/>
                <a:ea typeface="Calibri"/>
                <a:cs typeface="Calibri"/>
                <a:sym typeface="Calibri"/>
              </a:rPr>
              <a:t>So we couldn't to finish audit trail service and audit trail in product </a:t>
            </a:r>
            <a:endParaRPr lang="th-TH" sz="1200" b="0" i="0" u="none" strike="noStrike" cap="none" baseline="0" dirty="0">
              <a:solidFill>
                <a:schemeClr val="dk1"/>
              </a:solidFill>
              <a:latin typeface="Calibri"/>
              <a:ea typeface="Calibri"/>
              <a:cs typeface="Calibri"/>
              <a:sym typeface="Calibri"/>
            </a:endParaRPr>
          </a:p>
        </p:txBody>
      </p:sp>
      <p:sp>
        <p:nvSpPr>
          <p:cNvPr id="139" name="Shape 139"/>
          <p:cNvSpPr txBox="1">
            <a:spLocks noGrp="1"/>
          </p:cNvSpPr>
          <p:nvPr>
            <p:ph type="sldNum" idx="12"/>
          </p:nvPr>
        </p:nvSpPr>
        <p:spPr>
          <a:xfrm>
            <a:off x="3995217" y="8842028"/>
            <a:ext cx="3056400" cy="465600"/>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869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In the first phase (</a:t>
            </a:r>
            <a:r>
              <a:rPr lang="th-TH" sz="1200" b="0" i="0" u="none" strike="noStrike" cap="none" dirty="0">
                <a:solidFill>
                  <a:schemeClr val="dk1"/>
                </a:solidFill>
                <a:latin typeface="Calibri"/>
                <a:ea typeface="Calibri"/>
                <a:cs typeface="Calibri"/>
                <a:sym typeface="Calibri"/>
              </a:rPr>
              <a:t>เฟซ</a:t>
            </a:r>
            <a:r>
              <a:rPr lang="en-US" sz="1200" b="0" i="0" u="none" strike="noStrike" cap="none" dirty="0">
                <a:solidFill>
                  <a:schemeClr val="dk1"/>
                </a:solidFill>
                <a:latin typeface="Calibri"/>
                <a:ea typeface="Calibri"/>
                <a:cs typeface="Calibri"/>
                <a:sym typeface="Calibri"/>
              </a:rPr>
              <a:t>) we have to spend time doing in back-end for provide data to front-end so that we couldn’t to burn point.</a:t>
            </a:r>
          </a:p>
        </p:txBody>
      </p:sp>
      <p:sp>
        <p:nvSpPr>
          <p:cNvPr id="148" name="Shape 14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168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The target velocity is 67 and achieved (</a:t>
            </a:r>
            <a:r>
              <a:rPr lang="th-TH" sz="1200" b="1" i="0" u="none" strike="noStrike" cap="none" dirty="0">
                <a:solidFill>
                  <a:schemeClr val="dk1"/>
                </a:solidFill>
                <a:latin typeface="Calibri"/>
                <a:ea typeface="Calibri"/>
                <a:cs typeface="Calibri"/>
                <a:sym typeface="Calibri"/>
              </a:rPr>
              <a:t>แอ๊ค</a:t>
            </a:r>
            <a:r>
              <a:rPr lang="en-US" sz="1200" b="1" i="0" u="none" strike="noStrike" cap="none" dirty="0">
                <a:solidFill>
                  <a:schemeClr val="dk1"/>
                </a:solidFill>
                <a:latin typeface="Calibri"/>
                <a:ea typeface="Calibri"/>
                <a:cs typeface="Calibri"/>
                <a:sym typeface="Calibri"/>
              </a:rPr>
              <a:t>-</a:t>
            </a:r>
            <a:r>
              <a:rPr lang="th-TH" sz="1200" b="1" i="0" u="none" strike="noStrike" cap="none" dirty="0">
                <a:solidFill>
                  <a:schemeClr val="dk1"/>
                </a:solidFill>
                <a:latin typeface="Calibri"/>
                <a:ea typeface="Calibri"/>
                <a:cs typeface="Calibri"/>
                <a:sym typeface="Calibri"/>
              </a:rPr>
              <a:t>ชีฟ</a:t>
            </a:r>
            <a:r>
              <a:rPr lang="en-US" sz="1200" b="0" i="0" u="none" strike="noStrike" cap="none" dirty="0">
                <a:solidFill>
                  <a:schemeClr val="dk1"/>
                </a:solidFill>
                <a:latin typeface="Calibri"/>
                <a:ea typeface="Calibri"/>
                <a:cs typeface="Calibri"/>
                <a:sym typeface="Calibri"/>
              </a:rPr>
              <a:t>) velocity is 68</a:t>
            </a:r>
          </a:p>
        </p:txBody>
      </p:sp>
      <p:sp>
        <p:nvSpPr>
          <p:cNvPr id="157" name="Shape 157"/>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9363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dirty="0">
                <a:solidFill>
                  <a:schemeClr val="dk1"/>
                </a:solidFill>
                <a:latin typeface="Calibri"/>
                <a:ea typeface="Calibri"/>
                <a:cs typeface="Calibri"/>
                <a:sym typeface="Calibri"/>
              </a:rPr>
              <a:t>Normalized </a:t>
            </a:r>
            <a:r>
              <a:rPr lang="en-US" sz="1200" b="1" i="0" u="none" strike="noStrike" cap="none" dirty="0">
                <a:solidFill>
                  <a:schemeClr val="dk1"/>
                </a:solidFill>
                <a:latin typeface="Calibri"/>
                <a:ea typeface="Calibri"/>
                <a:cs typeface="Calibri"/>
                <a:sym typeface="Calibri"/>
              </a:rPr>
              <a:t>(</a:t>
            </a:r>
            <a:r>
              <a:rPr lang="th-TH" sz="1200" b="1" i="0" u="none" strike="noStrike" cap="none" dirty="0">
                <a:solidFill>
                  <a:schemeClr val="dk1"/>
                </a:solidFill>
                <a:latin typeface="Calibri"/>
                <a:ea typeface="Calibri"/>
                <a:cs typeface="Calibri"/>
                <a:sym typeface="Calibri"/>
              </a:rPr>
              <a:t>โนโมไลส์ท</a:t>
            </a:r>
            <a:r>
              <a:rPr lang="en-US" sz="1200" b="1"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velocity is 71</a:t>
            </a:r>
          </a:p>
        </p:txBody>
      </p:sp>
      <p:sp>
        <p:nvSpPr>
          <p:cNvPr id="167" name="Shape 167"/>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861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kobkiat.mooo.com:9991/display/IT2/Product+Management+Conso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idx="4294967295"/>
          </p:nvPr>
        </p:nvSpPr>
        <p:spPr>
          <a:xfrm>
            <a:off x="1012825" y="2873828"/>
            <a:ext cx="9845674" cy="2237199"/>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6000" b="1" i="0" u="none" strike="noStrike" cap="none" dirty="0">
                <a:solidFill>
                  <a:schemeClr val="dk1"/>
                </a:solidFill>
                <a:latin typeface="Calibri"/>
                <a:ea typeface="Calibri"/>
                <a:cs typeface="Calibri"/>
                <a:sym typeface="Calibri"/>
              </a:rPr>
              <a:t>Sprint review</a:t>
            </a:r>
            <a:br>
              <a:rPr lang="en-US" sz="4400" b="1" i="0" u="none" strike="noStrike" cap="none" dirty="0">
                <a:solidFill>
                  <a:schemeClr val="dk1"/>
                </a:solidFill>
                <a:latin typeface="Calibri"/>
                <a:ea typeface="Calibri"/>
                <a:cs typeface="Calibri"/>
                <a:sym typeface="Calibri"/>
              </a:rPr>
            </a:br>
            <a:r>
              <a:rPr lang="en-US" sz="4000" b="1" i="0" u="none" strike="noStrike" cap="none" dirty="0">
                <a:solidFill>
                  <a:schemeClr val="dk1"/>
                </a:solidFill>
                <a:latin typeface="Calibri"/>
                <a:ea typeface="Calibri"/>
                <a:cs typeface="Calibri"/>
                <a:sym typeface="Calibri"/>
              </a:rPr>
              <a:t>Sprint: 2</a:t>
            </a:r>
            <a:r>
              <a:rPr lang="en-US" sz="4000" b="1" dirty="0"/>
              <a:t>6</a:t>
            </a:r>
            <a:r>
              <a:rPr lang="en-US" sz="4000" b="1" i="0" u="none" strike="noStrike" cap="none" dirty="0">
                <a:solidFill>
                  <a:schemeClr val="dk1"/>
                </a:solidFill>
                <a:latin typeface="Calibri"/>
                <a:ea typeface="Calibri"/>
                <a:cs typeface="Calibri"/>
                <a:sym typeface="Calibri"/>
              </a:rPr>
              <a:t> – Team: </a:t>
            </a:r>
            <a:r>
              <a:rPr lang="en-US" sz="4000" b="1" dirty="0" err="1"/>
              <a:t>CanNot</a:t>
            </a:r>
            <a:r>
              <a:rPr lang="en-US" sz="4000" b="1" dirty="0"/>
              <a:t>…t</a:t>
            </a:r>
          </a:p>
        </p:txBody>
      </p:sp>
      <p:sp>
        <p:nvSpPr>
          <p:cNvPr id="89" name="Shape 89"/>
          <p:cNvSpPr txBox="1">
            <a:spLocks noGrp="1"/>
          </p:cNvSpPr>
          <p:nvPr>
            <p:ph type="subTitle" idx="4294967295"/>
          </p:nvPr>
        </p:nvSpPr>
        <p:spPr>
          <a:xfrm>
            <a:off x="1524000" y="5491391"/>
            <a:ext cx="9144000" cy="976312"/>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rgbClr val="FF0000"/>
              </a:buClr>
              <a:buSzPct val="25000"/>
              <a:buFont typeface="Arial"/>
              <a:buNone/>
            </a:pPr>
            <a:r>
              <a:rPr lang="en-US" sz="2800" b="0" i="0" u="none" strike="noStrike" cap="none" dirty="0">
                <a:solidFill>
                  <a:srgbClr val="FF0000"/>
                </a:solidFill>
                <a:latin typeface="Calibri"/>
                <a:ea typeface="Calibri"/>
                <a:cs typeface="Calibri"/>
                <a:sym typeface="Calibri"/>
              </a:rPr>
              <a:t>Confidential Material – For intended audience only and not for broad distribution</a:t>
            </a:r>
          </a:p>
        </p:txBody>
      </p:sp>
      <p:pic>
        <p:nvPicPr>
          <p:cNvPr id="90" name="Shape 90"/>
          <p:cNvPicPr preferRelativeResize="0"/>
          <p:nvPr/>
        </p:nvPicPr>
        <p:blipFill rotWithShape="1">
          <a:blip r:embed="rId3">
            <a:alphaModFix/>
          </a:blip>
          <a:srcRect/>
          <a:stretch/>
        </p:blipFill>
        <p:spPr>
          <a:xfrm>
            <a:off x="1333500" y="567416"/>
            <a:ext cx="9524999" cy="1876424"/>
          </a:xfrm>
          <a:prstGeom prst="rect">
            <a:avLst/>
          </a:prstGeom>
          <a:noFill/>
          <a:ln>
            <a:noFill/>
          </a:ln>
        </p:spPr>
      </p:pic>
      <p:sp>
        <p:nvSpPr>
          <p:cNvPr id="91" name="Shape 91"/>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672075" y="365112"/>
            <a:ext cx="65196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Quality Statistics</a:t>
            </a:r>
          </a:p>
        </p:txBody>
      </p:sp>
      <p:pic>
        <p:nvPicPr>
          <p:cNvPr id="180" name="Shape 18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82" name="Shape 18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10</a:t>
            </a:fld>
            <a:endParaRPr lang="en-US" dirty="0"/>
          </a:p>
        </p:txBody>
      </p:sp>
      <p:pic>
        <p:nvPicPr>
          <p:cNvPr id="5" name="Picture 4"/>
          <p:cNvPicPr>
            <a:picLocks noChangeAspect="1"/>
          </p:cNvPicPr>
          <p:nvPr/>
        </p:nvPicPr>
        <p:blipFill>
          <a:blip r:embed="rId4"/>
          <a:stretch>
            <a:fillRect/>
          </a:stretch>
        </p:blipFill>
        <p:spPr>
          <a:xfrm>
            <a:off x="2692373" y="1251900"/>
            <a:ext cx="5918227" cy="4968243"/>
          </a:xfrm>
          <a:prstGeom prst="rect">
            <a:avLst/>
          </a:prstGeom>
        </p:spPr>
      </p:pic>
    </p:spTree>
    <p:extLst>
      <p:ext uri="{BB962C8B-B14F-4D97-AF65-F5344CB8AC3E}">
        <p14:creationId xmlns:p14="http://schemas.microsoft.com/office/powerpoint/2010/main" val="294748053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672075" y="365112"/>
            <a:ext cx="65196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Quality Statistics</a:t>
            </a:r>
          </a:p>
        </p:txBody>
      </p:sp>
      <p:pic>
        <p:nvPicPr>
          <p:cNvPr id="180" name="Shape 18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82" name="Shape 18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11</a:t>
            </a:fld>
            <a:endParaRPr lang="en-US" dirty="0"/>
          </a:p>
        </p:txBody>
      </p:sp>
      <p:pic>
        <p:nvPicPr>
          <p:cNvPr id="2" name="Picture 1"/>
          <p:cNvPicPr>
            <a:picLocks noChangeAspect="1"/>
          </p:cNvPicPr>
          <p:nvPr/>
        </p:nvPicPr>
        <p:blipFill>
          <a:blip r:embed="rId4"/>
          <a:stretch>
            <a:fillRect/>
          </a:stretch>
        </p:blipFill>
        <p:spPr>
          <a:xfrm>
            <a:off x="2799138" y="1115694"/>
            <a:ext cx="6129577" cy="5221262"/>
          </a:xfrm>
          <a:prstGeom prst="rect">
            <a:avLst/>
          </a:prstGeom>
        </p:spPr>
      </p:pic>
    </p:spTree>
    <p:extLst>
      <p:ext uri="{BB962C8B-B14F-4D97-AF65-F5344CB8AC3E}">
        <p14:creationId xmlns:p14="http://schemas.microsoft.com/office/powerpoint/2010/main" val="94120192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672075" y="365112"/>
            <a:ext cx="65196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Quality Statistics</a:t>
            </a:r>
          </a:p>
        </p:txBody>
      </p:sp>
      <p:pic>
        <p:nvPicPr>
          <p:cNvPr id="180" name="Shape 18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82" name="Shape 18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12</a:t>
            </a:fld>
            <a:endParaRPr lang="en-US" dirty="0"/>
          </a:p>
        </p:txBody>
      </p:sp>
      <p:pic>
        <p:nvPicPr>
          <p:cNvPr id="3" name="Picture 2"/>
          <p:cNvPicPr>
            <a:picLocks noChangeAspect="1"/>
          </p:cNvPicPr>
          <p:nvPr/>
        </p:nvPicPr>
        <p:blipFill>
          <a:blip r:embed="rId4"/>
          <a:stretch>
            <a:fillRect/>
          </a:stretch>
        </p:blipFill>
        <p:spPr>
          <a:xfrm>
            <a:off x="1181699" y="1471865"/>
            <a:ext cx="9571428" cy="4057143"/>
          </a:xfrm>
          <a:prstGeom prst="rect">
            <a:avLst/>
          </a:prstGeom>
        </p:spPr>
      </p:pic>
    </p:spTree>
    <p:extLst>
      <p:ext uri="{BB962C8B-B14F-4D97-AF65-F5344CB8AC3E}">
        <p14:creationId xmlns:p14="http://schemas.microsoft.com/office/powerpoint/2010/main" val="392256475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838200" y="350211"/>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Documents</a:t>
            </a:r>
          </a:p>
        </p:txBody>
      </p:sp>
      <p:pic>
        <p:nvPicPr>
          <p:cNvPr id="202" name="Shape 202"/>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203" name="Shape 203"/>
          <p:cNvSpPr txBox="1"/>
          <p:nvPr/>
        </p:nvSpPr>
        <p:spPr>
          <a:xfrm>
            <a:off x="838200" y="1675774"/>
            <a:ext cx="3566373" cy="374027"/>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buClr>
                <a:schemeClr val="dk1"/>
              </a:buClr>
              <a:buSzPct val="25000"/>
              <a:buFont typeface="Arial"/>
              <a:buNone/>
            </a:pPr>
            <a:r>
              <a:rPr lang="en-US" sz="2380" b="1" dirty="0">
                <a:solidFill>
                  <a:schemeClr val="dk1"/>
                </a:solidFill>
                <a:latin typeface="Calibri"/>
                <a:ea typeface="Calibri"/>
                <a:cs typeface="Calibri"/>
                <a:sym typeface="Calibri"/>
              </a:rPr>
              <a:t>Documents produced</a:t>
            </a:r>
          </a:p>
        </p:txBody>
      </p:sp>
      <p:sp>
        <p:nvSpPr>
          <p:cNvPr id="204" name="Shape 204"/>
          <p:cNvSpPr txBox="1"/>
          <p:nvPr/>
        </p:nvSpPr>
        <p:spPr>
          <a:xfrm>
            <a:off x="838200" y="2133525"/>
            <a:ext cx="4348616" cy="3765073"/>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a:p>
            <a:pPr marL="0" marR="0" lvl="0" indent="0" algn="l" rtl="0">
              <a:spcBef>
                <a:spcPts val="0"/>
              </a:spcBef>
              <a:buSzPct val="25000"/>
              <a:buNone/>
            </a:pPr>
            <a:r>
              <a:rPr lang="en-US" sz="1800" b="1" dirty="0">
                <a:solidFill>
                  <a:schemeClr val="dk1"/>
                </a:solidFill>
                <a:latin typeface="Calibri"/>
                <a:ea typeface="Calibri"/>
                <a:cs typeface="Calibri"/>
                <a:sym typeface="Calibri"/>
              </a:rPr>
              <a:t>Path:</a:t>
            </a:r>
          </a:p>
          <a:p>
            <a:pPr marL="0" marR="0" lvl="0" indent="0" algn="l" rtl="0">
              <a:spcBef>
                <a:spcPts val="0"/>
              </a:spcBef>
              <a:buNone/>
            </a:pPr>
            <a:endParaRPr lang="en-US" sz="1800" dirty="0">
              <a:solidFill>
                <a:schemeClr val="dk1"/>
              </a:solidFill>
              <a:latin typeface="Calibri"/>
              <a:ea typeface="Calibri"/>
              <a:cs typeface="Calibri"/>
              <a:sym typeface="Calibri"/>
            </a:endParaRPr>
          </a:p>
          <a:p>
            <a:pPr marL="285750" marR="0" lvl="0" indent="-285750" algn="l" rtl="0">
              <a:spcBef>
                <a:spcPts val="0"/>
              </a:spcBef>
              <a:buClr>
                <a:schemeClr val="dk1"/>
              </a:buClr>
              <a:buSzPct val="100000"/>
              <a:buFont typeface="Arial"/>
              <a:buChar char="•"/>
            </a:pPr>
            <a:r>
              <a:rPr lang="en-US" sz="1800" u="sng" dirty="0">
                <a:solidFill>
                  <a:schemeClr val="hlink"/>
                </a:solidFill>
                <a:latin typeface="Calibri"/>
                <a:cs typeface="Calibri"/>
                <a:sym typeface="Calibri"/>
                <a:hlinkClick r:id="rId4"/>
              </a:rPr>
              <a:t>Product</a:t>
            </a:r>
            <a:endParaRPr lang="en-US" sz="1800" u="sng" dirty="0">
              <a:solidFill>
                <a:schemeClr val="hlink"/>
              </a:solidFill>
              <a:latin typeface="Calibri"/>
              <a:cs typeface="Calibri"/>
              <a:sym typeface="Calibri"/>
            </a:endParaRPr>
          </a:p>
        </p:txBody>
      </p:sp>
      <p:pic>
        <p:nvPicPr>
          <p:cNvPr id="205" name="Shape 205"/>
          <p:cNvPicPr preferRelativeResize="0"/>
          <p:nvPr/>
        </p:nvPicPr>
        <p:blipFill rotWithShape="1">
          <a:blip r:embed="rId5">
            <a:alphaModFix/>
          </a:blip>
          <a:srcRect/>
          <a:stretch/>
        </p:blipFill>
        <p:spPr>
          <a:xfrm>
            <a:off x="9120918" y="4071562"/>
            <a:ext cx="2590494" cy="2590494"/>
          </a:xfrm>
          <a:prstGeom prst="rect">
            <a:avLst/>
          </a:prstGeom>
          <a:noFill/>
          <a:ln>
            <a:noFill/>
          </a:ln>
        </p:spPr>
      </p:pic>
      <p:sp>
        <p:nvSpPr>
          <p:cNvPr id="206" name="Shape 206"/>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p:nvPr>
        </p:nvSpPr>
        <p:spPr>
          <a:xfrm>
            <a:off x="1524000" y="2914093"/>
            <a:ext cx="9144000" cy="27180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1" i="0" u="none" strike="noStrike" cap="none">
                <a:solidFill>
                  <a:schemeClr val="dk1"/>
                </a:solidFill>
                <a:latin typeface="Calibri"/>
                <a:ea typeface="Calibri"/>
                <a:cs typeface="Calibri"/>
                <a:sym typeface="Calibri"/>
              </a:rPr>
              <a:t>THANK YOU</a:t>
            </a:r>
          </a:p>
        </p:txBody>
      </p:sp>
      <p:pic>
        <p:nvPicPr>
          <p:cNvPr id="212" name="Shape 212"/>
          <p:cNvPicPr preferRelativeResize="0"/>
          <p:nvPr/>
        </p:nvPicPr>
        <p:blipFill rotWithShape="1">
          <a:blip r:embed="rId3">
            <a:alphaModFix/>
          </a:blip>
          <a:srcRect/>
          <a:stretch/>
        </p:blipFill>
        <p:spPr>
          <a:xfrm>
            <a:off x="1333500" y="1484946"/>
            <a:ext cx="9525000" cy="187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rotWithShape="1">
          <a:blip r:embed="rId3">
            <a:alphaModFix/>
          </a:blip>
          <a:srcRect/>
          <a:stretch/>
        </p:blipFill>
        <p:spPr>
          <a:xfrm>
            <a:off x="7901414" y="365125"/>
            <a:ext cx="3809999" cy="750569"/>
          </a:xfrm>
          <a:prstGeom prst="rect">
            <a:avLst/>
          </a:prstGeom>
          <a:noFill/>
          <a:ln>
            <a:noFill/>
          </a:ln>
        </p:spPr>
      </p:pic>
      <p:pic>
        <p:nvPicPr>
          <p:cNvPr id="98" name="Shape 98"/>
          <p:cNvPicPr preferRelativeResize="0"/>
          <p:nvPr/>
        </p:nvPicPr>
        <p:blipFill rotWithShape="1">
          <a:blip r:embed="rId4">
            <a:alphaModFix/>
          </a:blip>
          <a:srcRect/>
          <a:stretch/>
        </p:blipFill>
        <p:spPr>
          <a:xfrm>
            <a:off x="138355" y="1742249"/>
            <a:ext cx="8433174" cy="4577151"/>
          </a:xfrm>
          <a:prstGeom prst="rect">
            <a:avLst/>
          </a:prstGeom>
          <a:noFill/>
          <a:ln>
            <a:noFill/>
          </a:ln>
        </p:spPr>
      </p:pic>
      <p:cxnSp>
        <p:nvCxnSpPr>
          <p:cNvPr id="99" name="Shape 99"/>
          <p:cNvCxnSpPr/>
          <p:nvPr/>
        </p:nvCxnSpPr>
        <p:spPr>
          <a:xfrm>
            <a:off x="8834917" y="1628854"/>
            <a:ext cx="0" cy="4924345"/>
          </a:xfrm>
          <a:prstGeom prst="straightConnector1">
            <a:avLst/>
          </a:prstGeom>
          <a:noFill/>
          <a:ln w="9525" cap="flat" cmpd="sng">
            <a:solidFill>
              <a:srgbClr val="D8D8D8"/>
            </a:solidFill>
            <a:prstDash val="solid"/>
            <a:miter/>
            <a:headEnd type="none" w="med" len="med"/>
            <a:tailEnd type="none" w="med" len="med"/>
          </a:ln>
        </p:spPr>
      </p:cxnSp>
      <p:cxnSp>
        <p:nvCxnSpPr>
          <p:cNvPr id="100" name="Shape 100"/>
          <p:cNvCxnSpPr/>
          <p:nvPr/>
        </p:nvCxnSpPr>
        <p:spPr>
          <a:xfrm>
            <a:off x="8933196" y="2969657"/>
            <a:ext cx="3162506" cy="0"/>
          </a:xfrm>
          <a:prstGeom prst="straightConnector1">
            <a:avLst/>
          </a:prstGeom>
          <a:noFill/>
          <a:ln w="9525" cap="flat" cmpd="sng">
            <a:solidFill>
              <a:srgbClr val="D8D8D8"/>
            </a:solidFill>
            <a:prstDash val="solid"/>
            <a:miter/>
            <a:headEnd type="none" w="med" len="med"/>
            <a:tailEnd type="none" w="med" len="med"/>
          </a:ln>
        </p:spPr>
      </p:cxnSp>
      <p:sp>
        <p:nvSpPr>
          <p:cNvPr id="101" name="Shape 101"/>
          <p:cNvSpPr txBox="1"/>
          <p:nvPr/>
        </p:nvSpPr>
        <p:spPr>
          <a:xfrm>
            <a:off x="9270232" y="3135851"/>
            <a:ext cx="2488500" cy="3220495"/>
          </a:xfrm>
          <a:prstGeom prst="rect">
            <a:avLst/>
          </a:prstGeom>
          <a:noFill/>
          <a:ln>
            <a:noFill/>
          </a:ln>
        </p:spPr>
        <p:txBody>
          <a:bodyPr lIns="91425" tIns="45700" rIns="91425" bIns="45700" anchor="t" anchorCtr="0">
            <a:noAutofit/>
          </a:bodyPr>
          <a:lstStyle/>
          <a:p>
            <a:pPr marL="228600" marR="0" lvl="2" indent="-228600" algn="l" rtl="0">
              <a:spcBef>
                <a:spcPts val="0"/>
              </a:spcBef>
              <a:buClr>
                <a:schemeClr val="dk1"/>
              </a:buClr>
              <a:buSzPct val="100000"/>
              <a:buFont typeface="Arial"/>
              <a:buChar char="•"/>
            </a:pPr>
            <a:r>
              <a:rPr lang="en-US" sz="1600" b="0" i="0" u="none" strike="noStrike" cap="none" dirty="0">
                <a:solidFill>
                  <a:schemeClr val="dk1"/>
                </a:solidFill>
                <a:latin typeface="Calibri"/>
                <a:ea typeface="Calibri"/>
                <a:cs typeface="Calibri"/>
                <a:sym typeface="Calibri"/>
              </a:rPr>
              <a:t>The team</a:t>
            </a:r>
          </a:p>
          <a:p>
            <a:pPr marL="228600" marR="0" lvl="2" indent="-228600" algn="l" rtl="0">
              <a:spcBef>
                <a:spcPts val="0"/>
              </a:spcBef>
              <a:buClr>
                <a:schemeClr val="dk1"/>
              </a:buClr>
              <a:buSzPct val="100000"/>
              <a:buFont typeface="Arial"/>
              <a:buChar char="•"/>
            </a:pPr>
            <a:r>
              <a:rPr lang="en-US" sz="1600" b="0" i="0" u="none" strike="noStrike" cap="none" dirty="0">
                <a:solidFill>
                  <a:schemeClr val="dk1"/>
                </a:solidFill>
                <a:latin typeface="Calibri"/>
                <a:ea typeface="Calibri"/>
                <a:cs typeface="Calibri"/>
                <a:sym typeface="Calibri"/>
              </a:rPr>
              <a:t>Sprint summary</a:t>
            </a:r>
          </a:p>
          <a:p>
            <a:pPr marL="228600" marR="0" lvl="2" indent="-228600" algn="l" rtl="0">
              <a:spcBef>
                <a:spcPts val="0"/>
              </a:spcBef>
              <a:buClr>
                <a:schemeClr val="dk1"/>
              </a:buClr>
              <a:buSzPct val="100000"/>
              <a:buFont typeface="Arial"/>
              <a:buChar char="•"/>
            </a:pPr>
            <a:r>
              <a:rPr lang="en-US" sz="1600" b="0" i="0" u="none" strike="noStrike" cap="none" dirty="0">
                <a:solidFill>
                  <a:schemeClr val="dk1"/>
                </a:solidFill>
                <a:latin typeface="Calibri"/>
                <a:ea typeface="Calibri"/>
                <a:cs typeface="Calibri"/>
                <a:sym typeface="Calibri"/>
              </a:rPr>
              <a:t>Burn down chart</a:t>
            </a:r>
          </a:p>
          <a:p>
            <a:pPr marL="228600" marR="0" lvl="2" indent="-228600" algn="l" rtl="0">
              <a:spcBef>
                <a:spcPts val="0"/>
              </a:spcBef>
              <a:buClr>
                <a:schemeClr val="dk1"/>
              </a:buClr>
              <a:buSzPct val="100000"/>
              <a:buFont typeface="Arial"/>
              <a:buChar char="•"/>
            </a:pPr>
            <a:r>
              <a:rPr lang="en-US" sz="1600" dirty="0">
                <a:solidFill>
                  <a:schemeClr val="dk1"/>
                </a:solidFill>
                <a:latin typeface="Calibri"/>
                <a:ea typeface="Calibri"/>
                <a:cs typeface="Calibri"/>
                <a:sym typeface="Calibri"/>
              </a:rPr>
              <a:t>Sprint Bugs/Problem</a:t>
            </a:r>
          </a:p>
          <a:p>
            <a:pPr marL="228600" marR="0" lvl="2" indent="-228600" algn="l" rtl="0">
              <a:spcBef>
                <a:spcPts val="0"/>
              </a:spcBef>
              <a:buClr>
                <a:schemeClr val="dk1"/>
              </a:buClr>
              <a:buSzPct val="100000"/>
              <a:buFont typeface="Arial"/>
              <a:buChar char="•"/>
            </a:pPr>
            <a:r>
              <a:rPr lang="en-US" sz="1600" dirty="0">
                <a:solidFill>
                  <a:schemeClr val="dk1"/>
                </a:solidFill>
                <a:latin typeface="Calibri"/>
                <a:ea typeface="Calibri"/>
                <a:cs typeface="Calibri"/>
                <a:sym typeface="Calibri"/>
              </a:rPr>
              <a:t>Statistics</a:t>
            </a:r>
          </a:p>
          <a:p>
            <a:pPr marL="228600" marR="0" lvl="2" indent="-228600" algn="l" rtl="0">
              <a:spcBef>
                <a:spcPts val="0"/>
              </a:spcBef>
              <a:buClr>
                <a:schemeClr val="dk1"/>
              </a:buClr>
              <a:buSzPct val="100000"/>
              <a:buFont typeface="Arial"/>
              <a:buChar char="•"/>
            </a:pPr>
            <a:r>
              <a:rPr lang="en-US" sz="1600" dirty="0">
                <a:solidFill>
                  <a:schemeClr val="dk1"/>
                </a:solidFill>
                <a:latin typeface="Calibri"/>
                <a:ea typeface="Calibri"/>
                <a:cs typeface="Calibri"/>
                <a:sym typeface="Calibri"/>
              </a:rPr>
              <a:t>Documents</a:t>
            </a:r>
          </a:p>
          <a:p>
            <a:pPr marL="228600" marR="0" lvl="2" indent="-228600" algn="l" rtl="0">
              <a:spcBef>
                <a:spcPts val="0"/>
              </a:spcBef>
              <a:buClr>
                <a:schemeClr val="dk1"/>
              </a:buClr>
              <a:buFont typeface="Arial"/>
              <a:buNone/>
            </a:pPr>
            <a:endParaRPr sz="1200" b="0" i="0" u="none" strike="noStrike" cap="none" dirty="0">
              <a:solidFill>
                <a:schemeClr val="dk1"/>
              </a:solidFill>
              <a:latin typeface="Calibri"/>
              <a:ea typeface="Calibri"/>
              <a:cs typeface="Calibri"/>
              <a:sym typeface="Calibri"/>
            </a:endParaRPr>
          </a:p>
        </p:txBody>
      </p:sp>
      <p:sp>
        <p:nvSpPr>
          <p:cNvPr id="102" name="Shape 102"/>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4400" b="1" i="0" u="sng" strike="noStrike" cap="none">
                <a:solidFill>
                  <a:schemeClr val="dk1"/>
                </a:solidFill>
                <a:latin typeface="Calibri"/>
                <a:ea typeface="Calibri"/>
                <a:cs typeface="Calibri"/>
                <a:sym typeface="Calibri"/>
              </a:rPr>
              <a:t>Content</a:t>
            </a:r>
          </a:p>
        </p:txBody>
      </p:sp>
      <p:pic>
        <p:nvPicPr>
          <p:cNvPr id="103" name="Shape 103"/>
          <p:cNvPicPr preferRelativeResize="0"/>
          <p:nvPr/>
        </p:nvPicPr>
        <p:blipFill rotWithShape="1">
          <a:blip r:embed="rId5">
            <a:alphaModFix/>
          </a:blip>
          <a:srcRect/>
          <a:stretch/>
        </p:blipFill>
        <p:spPr>
          <a:xfrm>
            <a:off x="9716820" y="1374400"/>
            <a:ext cx="1595255" cy="1595255"/>
          </a:xfrm>
          <a:prstGeom prst="rect">
            <a:avLst/>
          </a:prstGeom>
          <a:noFill/>
          <a:ln>
            <a:noFill/>
          </a:ln>
        </p:spPr>
      </p:pic>
      <p:sp>
        <p:nvSpPr>
          <p:cNvPr id="104" name="Shape 10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2</a:t>
            </a:fld>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i="0" u="sng" strike="noStrike" cap="none">
                <a:solidFill>
                  <a:schemeClr val="dk1"/>
                </a:solidFill>
                <a:latin typeface="Calibri"/>
                <a:ea typeface="Calibri"/>
                <a:cs typeface="Calibri"/>
                <a:sym typeface="Calibri"/>
              </a:rPr>
              <a:t>The Team</a:t>
            </a:r>
          </a:p>
        </p:txBody>
      </p:sp>
      <p:pic>
        <p:nvPicPr>
          <p:cNvPr id="111" name="Shape 111"/>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12" name="Shape 112"/>
          <p:cNvSpPr txBox="1"/>
          <p:nvPr/>
        </p:nvSpPr>
        <p:spPr>
          <a:xfrm>
            <a:off x="910775" y="1241050"/>
            <a:ext cx="10370400" cy="54804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590" b="1" i="0" u="none" strike="noStrike" cap="none" dirty="0">
                <a:solidFill>
                  <a:schemeClr val="dk1"/>
                </a:solidFill>
                <a:latin typeface="Calibri"/>
                <a:ea typeface="Calibri"/>
                <a:cs typeface="Calibri"/>
                <a:sym typeface="Calibri"/>
              </a:rPr>
              <a:t>Product Owner</a:t>
            </a:r>
          </a:p>
          <a:p>
            <a:pPr marL="457200" marR="0" lvl="1" indent="0" algn="l" rtl="0">
              <a:lnSpc>
                <a:spcPct val="80000"/>
              </a:lnSpc>
              <a:spcBef>
                <a:spcPts val="500"/>
              </a:spcBef>
              <a:spcAft>
                <a:spcPts val="0"/>
              </a:spcAft>
              <a:buClr>
                <a:schemeClr val="dk1"/>
              </a:buClr>
              <a:buSzPct val="25000"/>
              <a:buFont typeface="Arial"/>
              <a:buNone/>
            </a:pPr>
            <a:r>
              <a:rPr lang="en-US" sz="2220" b="0" i="0" u="none" strike="noStrike" cap="none" dirty="0" err="1">
                <a:solidFill>
                  <a:schemeClr val="dk1"/>
                </a:solidFill>
                <a:latin typeface="Calibri"/>
                <a:ea typeface="Calibri"/>
                <a:cs typeface="Calibri"/>
                <a:sym typeface="Calibri"/>
              </a:rPr>
              <a:t>Iwan</a:t>
            </a:r>
            <a:r>
              <a:rPr lang="en-US" sz="2220" b="0" i="0" u="none" strike="noStrike" cap="none" dirty="0">
                <a:solidFill>
                  <a:schemeClr val="dk1"/>
                </a:solidFill>
                <a:latin typeface="Calibri"/>
                <a:ea typeface="Calibri"/>
                <a:cs typeface="Calibri"/>
                <a:sym typeface="Calibri"/>
              </a:rPr>
              <a:t> </a:t>
            </a:r>
            <a:r>
              <a:rPr lang="en-US" sz="2220" b="0" i="0" u="none" strike="noStrike" cap="none" dirty="0" err="1">
                <a:solidFill>
                  <a:schemeClr val="dk1"/>
                </a:solidFill>
                <a:latin typeface="Calibri"/>
                <a:ea typeface="Calibri"/>
                <a:cs typeface="Calibri"/>
                <a:sym typeface="Calibri"/>
              </a:rPr>
              <a:t>Spillebeen</a:t>
            </a:r>
            <a:endParaRPr lang="en-US" sz="2220" b="0" i="0" u="none" strike="noStrike" cap="none" dirty="0">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ct val="25000"/>
              <a:buFont typeface="Arial"/>
              <a:buNone/>
            </a:pPr>
            <a:r>
              <a:rPr lang="en-US" sz="2590" b="1" i="0" u="none" strike="noStrike" cap="none" dirty="0">
                <a:solidFill>
                  <a:schemeClr val="dk1"/>
                </a:solidFill>
                <a:latin typeface="Calibri"/>
                <a:ea typeface="Calibri"/>
                <a:cs typeface="Calibri"/>
                <a:sym typeface="Calibri"/>
              </a:rPr>
              <a:t>Scrum Master</a:t>
            </a:r>
          </a:p>
          <a:p>
            <a:pPr marL="457200" marR="0" lvl="1" indent="0" algn="l" rtl="0">
              <a:lnSpc>
                <a:spcPct val="80000"/>
              </a:lnSpc>
              <a:spcBef>
                <a:spcPts val="500"/>
              </a:spcBef>
              <a:spcAft>
                <a:spcPts val="0"/>
              </a:spcAft>
              <a:buClr>
                <a:schemeClr val="dk1"/>
              </a:buClr>
              <a:buSzPct val="25000"/>
              <a:buFont typeface="Arial"/>
              <a:buNone/>
            </a:pPr>
            <a:r>
              <a:rPr lang="en-US" sz="2220" dirty="0">
                <a:solidFill>
                  <a:schemeClr val="dk1"/>
                </a:solidFill>
                <a:latin typeface="Calibri"/>
                <a:ea typeface="Calibri"/>
                <a:cs typeface="Calibri"/>
                <a:sym typeface="Calibri"/>
              </a:rPr>
              <a:t>Toon</a:t>
            </a:r>
            <a:endParaRPr lang="en-US" sz="2220" b="0" i="0" u="none" strike="noStrike" cap="none" dirty="0">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ct val="25000"/>
              <a:buFont typeface="Arial"/>
              <a:buNone/>
            </a:pPr>
            <a:r>
              <a:rPr lang="en-US" sz="2590" b="1" i="0" u="none" strike="noStrike" cap="none" dirty="0">
                <a:solidFill>
                  <a:schemeClr val="dk1"/>
                </a:solidFill>
                <a:latin typeface="Calibri"/>
                <a:ea typeface="Calibri"/>
                <a:cs typeface="Calibri"/>
                <a:sym typeface="Calibri"/>
              </a:rPr>
              <a:t>Team</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a:solidFill>
                  <a:schemeClr val="dk1"/>
                </a:solidFill>
                <a:latin typeface="Calibri"/>
                <a:ea typeface="Calibri"/>
                <a:cs typeface="Calibri"/>
                <a:sym typeface="Calibri"/>
              </a:rPr>
              <a:t>Thong</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err="1">
                <a:solidFill>
                  <a:schemeClr val="dk1"/>
                </a:solidFill>
                <a:latin typeface="Calibri"/>
                <a:ea typeface="Calibri"/>
                <a:cs typeface="Calibri"/>
                <a:sym typeface="Calibri"/>
              </a:rPr>
              <a:t>Tob</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err="1">
                <a:solidFill>
                  <a:schemeClr val="dk1"/>
                </a:solidFill>
                <a:latin typeface="Calibri"/>
                <a:ea typeface="Calibri"/>
                <a:cs typeface="Calibri"/>
                <a:sym typeface="Calibri"/>
              </a:rPr>
              <a:t>Tonge</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err="1">
                <a:solidFill>
                  <a:schemeClr val="dk1"/>
                </a:solidFill>
                <a:latin typeface="Calibri"/>
                <a:ea typeface="Calibri"/>
                <a:cs typeface="Calibri"/>
                <a:sym typeface="Calibri"/>
              </a:rPr>
              <a:t>Lek</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a:solidFill>
                  <a:schemeClr val="dk1"/>
                </a:solidFill>
                <a:latin typeface="Calibri"/>
                <a:ea typeface="Calibri"/>
                <a:cs typeface="Calibri"/>
                <a:sym typeface="Calibri"/>
              </a:rPr>
              <a:t>KA</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a:solidFill>
                  <a:schemeClr val="dk1"/>
                </a:solidFill>
                <a:latin typeface="Calibri"/>
                <a:ea typeface="Calibri"/>
                <a:cs typeface="Calibri"/>
                <a:sym typeface="Calibri"/>
              </a:rPr>
              <a:t>Med</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a:solidFill>
                  <a:schemeClr val="dk1"/>
                </a:solidFill>
                <a:latin typeface="Calibri"/>
                <a:ea typeface="Calibri"/>
                <a:cs typeface="Calibri"/>
                <a:sym typeface="Calibri"/>
              </a:rPr>
              <a:t>Win</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a:solidFill>
                  <a:schemeClr val="dk1"/>
                </a:solidFill>
                <a:latin typeface="Calibri"/>
                <a:ea typeface="Calibri"/>
                <a:cs typeface="Calibri"/>
                <a:sym typeface="Calibri"/>
              </a:rPr>
              <a:t>Waleed</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err="1">
                <a:solidFill>
                  <a:schemeClr val="dk1"/>
                </a:solidFill>
                <a:latin typeface="Calibri"/>
                <a:ea typeface="Calibri"/>
                <a:cs typeface="Calibri"/>
                <a:sym typeface="Calibri"/>
              </a:rPr>
              <a:t>Nanees</a:t>
            </a:r>
            <a:endParaRPr lang="en-US" sz="2220"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a:solidFill>
                  <a:schemeClr val="dk1"/>
                </a:solidFill>
                <a:latin typeface="Calibri"/>
                <a:ea typeface="Calibri"/>
                <a:cs typeface="Calibri"/>
                <a:sym typeface="Calibri"/>
              </a:rPr>
              <a:t> Air</a:t>
            </a:r>
          </a:p>
          <a:p>
            <a:pPr marL="457200" marR="0" lvl="1" indent="0" algn="l" rtl="0">
              <a:lnSpc>
                <a:spcPct val="80000"/>
              </a:lnSpc>
              <a:spcBef>
                <a:spcPts val="500"/>
              </a:spcBef>
              <a:buClr>
                <a:schemeClr val="dk1"/>
              </a:buClr>
              <a:buFont typeface="Arial"/>
              <a:buNone/>
            </a:pPr>
            <a:endParaRPr sz="2220" b="0" i="0" u="none" strike="noStrike" cap="none" dirty="0">
              <a:solidFill>
                <a:schemeClr val="dk1"/>
              </a:solidFill>
              <a:latin typeface="Calibri"/>
              <a:ea typeface="Calibri"/>
              <a:cs typeface="Calibri"/>
              <a:sym typeface="Calibri"/>
            </a:endParaRPr>
          </a:p>
        </p:txBody>
      </p:sp>
      <p:pic>
        <p:nvPicPr>
          <p:cNvPr id="113" name="Shape 113"/>
          <p:cNvPicPr preferRelativeResize="0"/>
          <p:nvPr/>
        </p:nvPicPr>
        <p:blipFill rotWithShape="1">
          <a:blip r:embed="rId4">
            <a:alphaModFix/>
          </a:blip>
          <a:srcRect/>
          <a:stretch/>
        </p:blipFill>
        <p:spPr>
          <a:xfrm>
            <a:off x="4762589" y="3557596"/>
            <a:ext cx="7287600" cy="2331000"/>
          </a:xfrm>
          <a:prstGeom prst="rect">
            <a:avLst/>
          </a:prstGeom>
          <a:solidFill>
            <a:srgbClr val="ECECEC"/>
          </a:solidFill>
          <a:ln w="190500" cap="rnd" cmpd="sng">
            <a:solidFill>
              <a:srgbClr val="FFFFFF"/>
            </a:solidFill>
            <a:prstDash val="solid"/>
            <a:round/>
            <a:headEnd type="none" w="med" len="med"/>
            <a:tailEnd type="none" w="med" len="med"/>
          </a:ln>
          <a:effectLst>
            <a:outerShdw blurRad="50000" algn="tl" rotWithShape="0">
              <a:srgbClr val="000000">
                <a:alpha val="40784"/>
              </a:srgbClr>
            </a:outerShdw>
          </a:effectLst>
        </p:spPr>
      </p:pic>
      <p:sp>
        <p:nvSpPr>
          <p:cNvPr id="114" name="Shape 11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3</a:t>
            </a:fld>
            <a:endParaRPr lang="en-US"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i="0" u="sng" strike="noStrike" cap="none">
                <a:solidFill>
                  <a:schemeClr val="dk1"/>
                </a:solidFill>
                <a:latin typeface="Calibri"/>
                <a:ea typeface="Calibri"/>
                <a:cs typeface="Calibri"/>
                <a:sym typeface="Calibri"/>
              </a:rPr>
              <a:t>Sprint Summary</a:t>
            </a:r>
          </a:p>
        </p:txBody>
      </p:sp>
      <p:pic>
        <p:nvPicPr>
          <p:cNvPr id="121" name="Shape 121"/>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22" name="Shape 122"/>
          <p:cNvSpPr txBox="1"/>
          <p:nvPr/>
        </p:nvSpPr>
        <p:spPr>
          <a:xfrm>
            <a:off x="762000" y="2074086"/>
            <a:ext cx="4833300" cy="4351200"/>
          </a:xfrm>
          <a:prstGeom prst="rect">
            <a:avLst/>
          </a:prstGeom>
          <a:noFill/>
          <a:ln>
            <a:noFill/>
          </a:ln>
        </p:spPr>
        <p:txBody>
          <a:bodyPr lIns="91425" tIns="45700" rIns="91425" bIns="45700" anchor="t" anchorCtr="0">
            <a:noAutofit/>
          </a:bodyPr>
          <a:lstStyle/>
          <a:p>
            <a:pPr marL="457200" lvl="0" indent="-431800">
              <a:lnSpc>
                <a:spcPct val="90000"/>
              </a:lnSpc>
              <a:spcBef>
                <a:spcPts val="1000"/>
              </a:spcBef>
              <a:buClr>
                <a:schemeClr val="dk1"/>
              </a:buClr>
              <a:buSzPct val="100000"/>
              <a:buFont typeface="Arial"/>
              <a:buChar char="•"/>
            </a:pPr>
            <a:r>
              <a:rPr lang="en-US" sz="2400" dirty="0"/>
              <a:t>Continuation and completion of product management</a:t>
            </a:r>
          </a:p>
          <a:p>
            <a:pPr marL="457200" lvl="0" indent="-431800">
              <a:lnSpc>
                <a:spcPct val="90000"/>
              </a:lnSpc>
              <a:spcBef>
                <a:spcPts val="1000"/>
              </a:spcBef>
              <a:buClr>
                <a:schemeClr val="dk1"/>
              </a:buClr>
              <a:buSzPct val="100000"/>
              <a:buFont typeface="Arial"/>
              <a:buChar char="•"/>
            </a:pPr>
            <a:r>
              <a:rPr lang="en-US" sz="2400" dirty="0"/>
              <a:t>Update of </a:t>
            </a:r>
            <a:r>
              <a:rPr lang="en-US" sz="2400" dirty="0" err="1"/>
              <a:t>sonarqube</a:t>
            </a:r>
            <a:r>
              <a:rPr lang="en-US" sz="2400" dirty="0"/>
              <a:t> reporting</a:t>
            </a:r>
            <a:endParaRPr lang="en-US" sz="2400" dirty="0">
              <a:solidFill>
                <a:schemeClr val="tx1"/>
              </a:solidFill>
              <a:latin typeface="Arial" panose="020B0604020202020204" pitchFamily="34" charset="0"/>
              <a:sym typeface="Calibri"/>
            </a:endParaRPr>
          </a:p>
        </p:txBody>
      </p:sp>
      <p:sp>
        <p:nvSpPr>
          <p:cNvPr id="123" name="Shape 123"/>
          <p:cNvSpPr txBox="1"/>
          <p:nvPr/>
        </p:nvSpPr>
        <p:spPr>
          <a:xfrm>
            <a:off x="6733025" y="1835814"/>
            <a:ext cx="4978500" cy="404637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Font typeface="Arial"/>
              <a:buNone/>
            </a:pPr>
            <a:endParaRPr dirty="0"/>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Committed functionalities: </a:t>
            </a:r>
            <a:r>
              <a:rPr lang="en-US" sz="2400" dirty="0">
                <a:solidFill>
                  <a:srgbClr val="00B050"/>
                </a:solidFill>
                <a:latin typeface="Calibri"/>
                <a:ea typeface="Calibri"/>
                <a:cs typeface="Calibri"/>
                <a:sym typeface="Calibri"/>
              </a:rPr>
              <a:t>36 </a:t>
            </a:r>
            <a:r>
              <a:rPr lang="en-US" sz="2400" b="0" i="0" u="none" strike="noStrike" cap="none" dirty="0">
                <a:solidFill>
                  <a:srgbClr val="00B050"/>
                </a:solidFill>
                <a:latin typeface="Calibri"/>
                <a:ea typeface="Calibri"/>
                <a:cs typeface="Calibri"/>
                <a:sym typeface="Calibri"/>
              </a:rPr>
              <a:t>US, </a:t>
            </a:r>
            <a:r>
              <a:rPr lang="en-US" sz="2400" dirty="0">
                <a:solidFill>
                  <a:srgbClr val="00B050"/>
                </a:solidFill>
                <a:latin typeface="Calibri"/>
                <a:ea typeface="Calibri"/>
                <a:cs typeface="Calibri"/>
                <a:sym typeface="Calibri"/>
              </a:rPr>
              <a:t>1</a:t>
            </a:r>
            <a:r>
              <a:rPr lang="en-US" sz="2400" b="0" i="0" u="none" strike="noStrike" cap="none" dirty="0">
                <a:solidFill>
                  <a:srgbClr val="00B050"/>
                </a:solidFill>
                <a:latin typeface="Calibri"/>
                <a:ea typeface="Calibri"/>
                <a:cs typeface="Calibri"/>
                <a:sym typeface="Calibri"/>
              </a:rPr>
              <a:t> Non-US</a:t>
            </a:r>
          </a:p>
          <a:p>
            <a:pPr marL="342900" marR="0" lvl="0" indent="-342900" algn="l" rtl="0">
              <a:lnSpc>
                <a:spcPct val="80000"/>
              </a:lnSpc>
              <a:spcBef>
                <a:spcPts val="1000"/>
              </a:spcBef>
              <a:spcAft>
                <a:spcPts val="0"/>
              </a:spcAft>
              <a:buClr>
                <a:schemeClr val="dk1"/>
              </a:buClr>
              <a:buSzPct val="100000"/>
              <a:buFont typeface="Arial"/>
              <a:buChar char="•"/>
            </a:pPr>
            <a:r>
              <a:rPr lang="en-US" sz="2400" dirty="0">
                <a:solidFill>
                  <a:schemeClr val="tx1"/>
                </a:solidFill>
                <a:latin typeface="Calibri"/>
                <a:ea typeface="Calibri"/>
                <a:cs typeface="Calibri"/>
                <a:sym typeface="Calibri"/>
              </a:rPr>
              <a:t>Committed Story Points: </a:t>
            </a:r>
            <a:r>
              <a:rPr lang="en-US" sz="2400" dirty="0">
                <a:solidFill>
                  <a:srgbClr val="00B050"/>
                </a:solidFill>
                <a:latin typeface="Calibri"/>
                <a:ea typeface="Calibri"/>
                <a:cs typeface="Calibri"/>
                <a:sym typeface="Calibri"/>
              </a:rPr>
              <a:t>68 points</a:t>
            </a:r>
            <a:endParaRPr lang="en-US" sz="2400" b="0" i="0" u="none" strike="noStrike" cap="none" dirty="0">
              <a:solidFill>
                <a:srgbClr val="00B050"/>
              </a:solidFill>
              <a:latin typeface="Calibri"/>
              <a:ea typeface="Calibri"/>
              <a:cs typeface="Calibri"/>
              <a:sym typeface="Calibri"/>
            </a:endParaRPr>
          </a:p>
          <a:p>
            <a:pPr marL="342900" indent="-342900">
              <a:lnSpc>
                <a:spcPct val="80000"/>
              </a:lnSpc>
              <a:spcBef>
                <a:spcPts val="100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Additional :</a:t>
            </a:r>
            <a:r>
              <a:rPr lang="en-US" sz="2400" b="0" i="0" u="none" strike="noStrike" cap="none" dirty="0">
                <a:solidFill>
                  <a:schemeClr val="tx1"/>
                </a:solidFill>
                <a:latin typeface="Calibri"/>
                <a:ea typeface="Calibri"/>
                <a:cs typeface="Calibri"/>
                <a:sym typeface="Calibri"/>
              </a:rPr>
              <a:t> </a:t>
            </a:r>
            <a:r>
              <a:rPr lang="en-US" sz="2400" dirty="0">
                <a:solidFill>
                  <a:srgbClr val="00B050"/>
                </a:solidFill>
                <a:latin typeface="Calibri"/>
                <a:ea typeface="Calibri"/>
                <a:cs typeface="Calibri"/>
                <a:sym typeface="Calibri"/>
              </a:rPr>
              <a:t>2 US, </a:t>
            </a:r>
            <a:r>
              <a:rPr lang="th-TH" sz="2400" dirty="0">
                <a:solidFill>
                  <a:srgbClr val="FF0000"/>
                </a:solidFill>
                <a:latin typeface="Calibri"/>
                <a:ea typeface="Calibri"/>
                <a:cs typeface="Calibri"/>
                <a:sym typeface="Calibri"/>
              </a:rPr>
              <a:t>-2 </a:t>
            </a:r>
            <a:r>
              <a:rPr lang="en-US" sz="2400" dirty="0">
                <a:solidFill>
                  <a:srgbClr val="FF0000"/>
                </a:solidFill>
                <a:latin typeface="Calibri"/>
                <a:ea typeface="Calibri"/>
                <a:cs typeface="Calibri"/>
                <a:sym typeface="Calibri"/>
              </a:rPr>
              <a:t>US</a:t>
            </a:r>
            <a:r>
              <a:rPr lang="en-US" sz="2400" dirty="0">
                <a:solidFill>
                  <a:srgbClr val="00B050"/>
                </a:solidFill>
                <a:latin typeface="Calibri"/>
                <a:ea typeface="Calibri"/>
                <a:cs typeface="Calibri"/>
                <a:sym typeface="Calibri"/>
              </a:rPr>
              <a:t>, 5 Non-US</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UAT Faults: </a:t>
            </a:r>
            <a:r>
              <a:rPr lang="en-US" sz="2400" b="0" i="0" u="none" strike="noStrike" cap="none" dirty="0">
                <a:solidFill>
                  <a:srgbClr val="00B050"/>
                </a:solidFill>
                <a:latin typeface="Calibri"/>
                <a:ea typeface="Calibri"/>
                <a:cs typeface="Calibri"/>
                <a:sym typeface="Calibri"/>
              </a:rPr>
              <a:t>0</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Story points completed: </a:t>
            </a:r>
            <a:r>
              <a:rPr lang="en-US" sz="2400" dirty="0">
                <a:solidFill>
                  <a:srgbClr val="00B050"/>
                </a:solidFill>
                <a:latin typeface="Calibri"/>
                <a:ea typeface="Calibri"/>
                <a:cs typeface="Calibri"/>
                <a:sym typeface="Calibri"/>
              </a:rPr>
              <a:t>67</a:t>
            </a:r>
            <a:r>
              <a:rPr lang="en-US" sz="2400" b="0" i="0" u="none" strike="noStrike" cap="none" dirty="0">
                <a:solidFill>
                  <a:srgbClr val="00B050"/>
                </a:solidFill>
                <a:latin typeface="Calibri"/>
                <a:ea typeface="Calibri"/>
                <a:cs typeface="Calibri"/>
                <a:sym typeface="Calibri"/>
              </a:rPr>
              <a:t> points</a:t>
            </a:r>
          </a:p>
          <a:p>
            <a:pPr marL="342900" lvl="0" indent="-342900">
              <a:lnSpc>
                <a:spcPct val="80000"/>
              </a:lnSpc>
              <a:spcBef>
                <a:spcPts val="100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Completed: </a:t>
            </a:r>
            <a:r>
              <a:rPr lang="en-US" sz="2400" dirty="0">
                <a:solidFill>
                  <a:srgbClr val="00B050"/>
                </a:solidFill>
                <a:latin typeface="Calibri"/>
                <a:ea typeface="Calibri"/>
                <a:cs typeface="Calibri"/>
                <a:sym typeface="Calibri"/>
              </a:rPr>
              <a:t>3</a:t>
            </a:r>
            <a:r>
              <a:rPr lang="th-TH" sz="2400" dirty="0">
                <a:solidFill>
                  <a:srgbClr val="00B050"/>
                </a:solidFill>
                <a:latin typeface="Calibri"/>
                <a:ea typeface="Calibri"/>
                <a:cs typeface="Calibri"/>
                <a:sym typeface="Calibri"/>
              </a:rPr>
              <a:t>6</a:t>
            </a:r>
            <a:r>
              <a:rPr lang="en-US" sz="2400" b="0" i="0" u="none" strike="noStrike" cap="none" dirty="0">
                <a:solidFill>
                  <a:srgbClr val="00B050"/>
                </a:solidFill>
                <a:latin typeface="Calibri"/>
                <a:ea typeface="Calibri"/>
                <a:cs typeface="Calibri"/>
                <a:sym typeface="Calibri"/>
              </a:rPr>
              <a:t> </a:t>
            </a:r>
            <a:r>
              <a:rPr lang="en-US" sz="2400" dirty="0">
                <a:solidFill>
                  <a:srgbClr val="00B050"/>
                </a:solidFill>
                <a:latin typeface="Calibri"/>
                <a:ea typeface="Calibri"/>
                <a:cs typeface="Calibri"/>
                <a:sym typeface="Calibri"/>
              </a:rPr>
              <a:t>US, </a:t>
            </a:r>
            <a:r>
              <a:rPr lang="th-TH" sz="2400" dirty="0">
                <a:solidFill>
                  <a:srgbClr val="00B050"/>
                </a:solidFill>
                <a:latin typeface="Calibri"/>
                <a:ea typeface="Calibri"/>
                <a:cs typeface="Calibri"/>
                <a:sym typeface="Calibri"/>
              </a:rPr>
              <a:t>6</a:t>
            </a:r>
            <a:r>
              <a:rPr lang="en-US" sz="2400" dirty="0">
                <a:solidFill>
                  <a:srgbClr val="00B050"/>
                </a:solidFill>
                <a:latin typeface="Calibri"/>
                <a:ea typeface="Calibri"/>
                <a:cs typeface="Calibri"/>
                <a:sym typeface="Calibri"/>
              </a:rPr>
              <a:t> Non-US</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Unfinished Stories: </a:t>
            </a:r>
            <a:r>
              <a:rPr lang="en-US" sz="2400" b="0" i="0" strike="noStrike" cap="none" dirty="0">
                <a:solidFill>
                  <a:srgbClr val="FF0000"/>
                </a:solidFill>
                <a:latin typeface="Calibri"/>
                <a:ea typeface="Calibri"/>
                <a:cs typeface="Calibri"/>
                <a:sym typeface="Calibri"/>
              </a:rPr>
              <a:t> </a:t>
            </a:r>
            <a:r>
              <a:rPr lang="en-US" sz="2400" dirty="0">
                <a:solidFill>
                  <a:srgbClr val="00B050"/>
                </a:solidFill>
                <a:latin typeface="Calibri"/>
                <a:ea typeface="Calibri"/>
                <a:cs typeface="Calibri"/>
                <a:sym typeface="Calibri"/>
              </a:rPr>
              <a:t>0</a:t>
            </a:r>
            <a:r>
              <a:rPr lang="en-US" sz="2400" dirty="0">
                <a:solidFill>
                  <a:srgbClr val="00B050"/>
                </a:solidFill>
                <a:latin typeface="Calibri"/>
                <a:cs typeface="Calibri"/>
                <a:sym typeface="Calibri"/>
              </a:rPr>
              <a:t> US</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Story points remaining: </a:t>
            </a:r>
            <a:r>
              <a:rPr lang="en-US" sz="2400" dirty="0">
                <a:solidFill>
                  <a:srgbClr val="00B050"/>
                </a:solidFill>
                <a:latin typeface="Calibri"/>
                <a:ea typeface="Calibri"/>
                <a:cs typeface="Calibri"/>
                <a:sym typeface="Calibri"/>
              </a:rPr>
              <a:t>0</a:t>
            </a:r>
            <a:r>
              <a:rPr lang="en-US" sz="2400" dirty="0">
                <a:solidFill>
                  <a:srgbClr val="00B050"/>
                </a:solidFill>
                <a:latin typeface="Calibri"/>
                <a:cs typeface="Calibri"/>
                <a:sym typeface="Calibri"/>
              </a:rPr>
              <a:t> points</a:t>
            </a:r>
          </a:p>
          <a:p>
            <a:pPr marL="457200" marR="0" lvl="1" indent="0" algn="l" rtl="0">
              <a:lnSpc>
                <a:spcPct val="80000"/>
              </a:lnSpc>
              <a:spcBef>
                <a:spcPts val="500"/>
              </a:spcBef>
              <a:buClr>
                <a:schemeClr val="dk1"/>
              </a:buClr>
              <a:buFont typeface="Arial"/>
              <a:buNone/>
            </a:pPr>
            <a:endParaRPr sz="2400" b="0" i="0" u="none" strike="noStrike" cap="none" dirty="0">
              <a:solidFill>
                <a:schemeClr val="dk1"/>
              </a:solidFill>
              <a:latin typeface="Calibri"/>
              <a:ea typeface="Calibri"/>
              <a:cs typeface="Calibri"/>
              <a:sym typeface="Calibri"/>
            </a:endParaRPr>
          </a:p>
        </p:txBody>
      </p:sp>
      <p:sp>
        <p:nvSpPr>
          <p:cNvPr id="124" name="Shape 124"/>
          <p:cNvSpPr txBox="1"/>
          <p:nvPr/>
        </p:nvSpPr>
        <p:spPr>
          <a:xfrm>
            <a:off x="762000" y="1211700"/>
            <a:ext cx="35661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i="0" u="none" strike="noStrike" cap="none" dirty="0">
                <a:solidFill>
                  <a:schemeClr val="dk1"/>
                </a:solidFill>
                <a:latin typeface="Calibri"/>
                <a:ea typeface="Calibri"/>
                <a:cs typeface="Calibri"/>
                <a:sym typeface="Calibri"/>
              </a:rPr>
              <a:t>Sprint 26  Goals</a:t>
            </a:r>
          </a:p>
        </p:txBody>
      </p:sp>
      <p:sp>
        <p:nvSpPr>
          <p:cNvPr id="125" name="Shape 125"/>
          <p:cNvSpPr txBox="1"/>
          <p:nvPr/>
        </p:nvSpPr>
        <p:spPr>
          <a:xfrm>
            <a:off x="6733021" y="1211733"/>
            <a:ext cx="31956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dk1"/>
                </a:solidFill>
                <a:latin typeface="Calibri"/>
                <a:ea typeface="Calibri"/>
                <a:cs typeface="Calibri"/>
                <a:sym typeface="Calibri"/>
              </a:rPr>
              <a:t>Accomplishments</a:t>
            </a:r>
          </a:p>
        </p:txBody>
      </p:sp>
      <p:sp>
        <p:nvSpPr>
          <p:cNvPr id="126" name="Shape 126"/>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4</a:t>
            </a:fld>
            <a:endParaRPr 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38163" y="1088398"/>
            <a:ext cx="10515599" cy="576582"/>
          </a:xfrm>
          <a:prstGeom prst="rect">
            <a:avLst/>
          </a:prstGeom>
          <a:noFill/>
          <a:ln>
            <a:noFill/>
          </a:ln>
        </p:spPr>
        <p:txBody>
          <a:bodyPr lIns="91425" tIns="45700" rIns="91425" bIns="45700" anchor="t" anchorCtr="0">
            <a:noAutofit/>
          </a:bodyPr>
          <a:lstStyle/>
          <a:p>
            <a:pPr marL="25400" lvl="0">
              <a:lnSpc>
                <a:spcPct val="90000"/>
              </a:lnSpc>
              <a:spcBef>
                <a:spcPts val="1000"/>
              </a:spcBef>
              <a:buClr>
                <a:schemeClr val="dk1"/>
              </a:buClr>
              <a:buSzPct val="100000"/>
            </a:pPr>
            <a:r>
              <a:rPr lang="en-US" sz="2400" b="1" u="sng" dirty="0"/>
              <a:t>Continuation and completion of product management</a:t>
            </a:r>
          </a:p>
          <a:p>
            <a:pPr marL="25400" lvl="4">
              <a:lnSpc>
                <a:spcPct val="90000"/>
              </a:lnSpc>
              <a:spcBef>
                <a:spcPts val="1000"/>
              </a:spcBef>
              <a:buClr>
                <a:schemeClr val="dk1"/>
              </a:buClr>
              <a:buSzPct val="100000"/>
            </a:pPr>
            <a:endParaRPr lang="en-US" sz="2400" b="1" dirty="0"/>
          </a:p>
        </p:txBody>
      </p:sp>
      <p:pic>
        <p:nvPicPr>
          <p:cNvPr id="133" name="Shape 133"/>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2" name="TextBox 1"/>
          <p:cNvSpPr txBox="1"/>
          <p:nvPr/>
        </p:nvSpPr>
        <p:spPr>
          <a:xfrm>
            <a:off x="552459" y="1518767"/>
            <a:ext cx="8741666"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Product list page</a:t>
            </a:r>
          </a:p>
        </p:txBody>
      </p:sp>
      <p:sp>
        <p:nvSpPr>
          <p:cNvPr id="7" name="TextBox 6"/>
          <p:cNvSpPr txBox="1"/>
          <p:nvPr/>
        </p:nvSpPr>
        <p:spPr>
          <a:xfrm>
            <a:off x="823918" y="1976046"/>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Improved search functionality</a:t>
            </a:r>
            <a:endParaRPr lang="th-TH" sz="1800" dirty="0"/>
          </a:p>
        </p:txBody>
      </p:sp>
      <p:sp>
        <p:nvSpPr>
          <p:cNvPr id="8" name="TextBox 7"/>
          <p:cNvSpPr txBox="1"/>
          <p:nvPr/>
        </p:nvSpPr>
        <p:spPr>
          <a:xfrm>
            <a:off x="538163" y="3730560"/>
            <a:ext cx="828675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Product detail page</a:t>
            </a:r>
          </a:p>
        </p:txBody>
      </p:sp>
      <p:sp>
        <p:nvSpPr>
          <p:cNvPr id="9" name="TextBox 8"/>
          <p:cNvSpPr txBox="1"/>
          <p:nvPr/>
        </p:nvSpPr>
        <p:spPr>
          <a:xfrm>
            <a:off x="881070" y="4703891"/>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New alert box.</a:t>
            </a:r>
            <a:endParaRPr lang="th-TH" sz="1800" dirty="0"/>
          </a:p>
        </p:txBody>
      </p:sp>
      <p:sp>
        <p:nvSpPr>
          <p:cNvPr id="10" name="TextBox 9"/>
          <p:cNvSpPr txBox="1"/>
          <p:nvPr/>
        </p:nvSpPr>
        <p:spPr>
          <a:xfrm>
            <a:off x="823918" y="2402101"/>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Improved sorting and functionality.</a:t>
            </a:r>
          </a:p>
        </p:txBody>
      </p:sp>
      <p:sp>
        <p:nvSpPr>
          <p:cNvPr id="11" name="TextBox 10"/>
          <p:cNvSpPr txBox="1"/>
          <p:nvPr/>
        </p:nvSpPr>
        <p:spPr>
          <a:xfrm>
            <a:off x="823918" y="2857337"/>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Added new column Product GUID (Globally Unique Identifier)</a:t>
            </a:r>
          </a:p>
        </p:txBody>
      </p:sp>
      <p:sp>
        <p:nvSpPr>
          <p:cNvPr id="12" name="TextBox 11"/>
          <p:cNvSpPr txBox="1"/>
          <p:nvPr/>
        </p:nvSpPr>
        <p:spPr>
          <a:xfrm>
            <a:off x="823918" y="3312731"/>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New actions for easy navigation in product details.</a:t>
            </a:r>
          </a:p>
        </p:txBody>
      </p:sp>
      <p:sp>
        <p:nvSpPr>
          <p:cNvPr id="13" name="Shape 135"/>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r>
              <a:rPr lang="en-US" dirty="0"/>
              <a:t>5</a:t>
            </a:r>
          </a:p>
        </p:txBody>
      </p:sp>
      <p:sp>
        <p:nvSpPr>
          <p:cNvPr id="14" name="TextBox 13"/>
          <p:cNvSpPr txBox="1"/>
          <p:nvPr/>
        </p:nvSpPr>
        <p:spPr>
          <a:xfrm>
            <a:off x="881070" y="4250945"/>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Validation, KYC, AML tabs working.</a:t>
            </a:r>
          </a:p>
        </p:txBody>
      </p:sp>
      <p:sp>
        <p:nvSpPr>
          <p:cNvPr id="15" name="Shape 132"/>
          <p:cNvSpPr txBox="1"/>
          <p:nvPr/>
        </p:nvSpPr>
        <p:spPr>
          <a:xfrm>
            <a:off x="538162" y="5149628"/>
            <a:ext cx="10515599" cy="576582"/>
          </a:xfrm>
          <a:prstGeom prst="rect">
            <a:avLst/>
          </a:prstGeom>
          <a:noFill/>
          <a:ln>
            <a:noFill/>
          </a:ln>
        </p:spPr>
        <p:txBody>
          <a:bodyPr lIns="91425" tIns="45700" rIns="91425" bIns="45700" anchor="t" anchorCtr="0">
            <a:noAutofit/>
          </a:bodyPr>
          <a:lstStyle/>
          <a:p>
            <a:pPr marL="25400" lvl="4">
              <a:lnSpc>
                <a:spcPct val="90000"/>
              </a:lnSpc>
              <a:spcBef>
                <a:spcPts val="1000"/>
              </a:spcBef>
              <a:buClr>
                <a:schemeClr val="dk1"/>
              </a:buClr>
              <a:buSzPct val="100000"/>
            </a:pPr>
            <a:r>
              <a:rPr lang="en-US" sz="2400" b="1" u="sng" dirty="0"/>
              <a:t>Update of </a:t>
            </a:r>
            <a:r>
              <a:rPr lang="en-US" sz="2400" b="1" u="sng" dirty="0" err="1"/>
              <a:t>sonarqube</a:t>
            </a:r>
            <a:r>
              <a:rPr lang="en-US" sz="2400" b="1" u="sng" dirty="0"/>
              <a:t> reporting</a:t>
            </a:r>
            <a:endParaRPr lang="en-US" sz="2400" b="1" u="sng" dirty="0">
              <a:solidFill>
                <a:schemeClr val="tx1"/>
              </a:solidFill>
              <a:latin typeface="Arial" panose="020B0604020202020204" pitchFamily="34" charset="0"/>
              <a:sym typeface="Calibri"/>
            </a:endParaRPr>
          </a:p>
          <a:p>
            <a:pPr marL="25400" lvl="4">
              <a:lnSpc>
                <a:spcPct val="90000"/>
              </a:lnSpc>
              <a:spcBef>
                <a:spcPts val="1000"/>
              </a:spcBef>
              <a:buClr>
                <a:schemeClr val="dk1"/>
              </a:buClr>
              <a:buSzPct val="100000"/>
            </a:pPr>
            <a:endParaRPr lang="en-US" sz="2400" b="1" dirty="0"/>
          </a:p>
        </p:txBody>
      </p:sp>
      <p:sp>
        <p:nvSpPr>
          <p:cNvPr id="16" name="TextBox 15"/>
          <p:cNvSpPr txBox="1"/>
          <p:nvPr/>
        </p:nvSpPr>
        <p:spPr>
          <a:xfrm>
            <a:off x="852487" y="5744559"/>
            <a:ext cx="828675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Added code coverage feature every projects.</a:t>
            </a:r>
            <a:endParaRPr lang="th-TH" sz="1800" dirty="0"/>
          </a:p>
          <a:p>
            <a:pPr marL="285750" indent="-285750">
              <a:buFont typeface="Arial" panose="020B0604020202020204" pitchFamily="34" charset="0"/>
              <a:buChar char="•"/>
            </a:pP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838200" y="365125"/>
            <a:ext cx="10515600" cy="13257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dirty="0">
                <a:solidFill>
                  <a:schemeClr val="dk1"/>
                </a:solidFill>
                <a:latin typeface="Calibri"/>
                <a:ea typeface="Calibri"/>
                <a:cs typeface="Calibri"/>
                <a:sym typeface="Calibri"/>
              </a:rPr>
              <a:t>Sprint Bugs/Problem</a:t>
            </a:r>
          </a:p>
        </p:txBody>
      </p:sp>
      <p:pic>
        <p:nvPicPr>
          <p:cNvPr id="142" name="Shape 142"/>
          <p:cNvPicPr preferRelativeResize="0"/>
          <p:nvPr/>
        </p:nvPicPr>
        <p:blipFill rotWithShape="1">
          <a:blip r:embed="rId3">
            <a:alphaModFix/>
          </a:blip>
          <a:srcRect/>
          <a:stretch/>
        </p:blipFill>
        <p:spPr>
          <a:xfrm>
            <a:off x="7901414" y="365125"/>
            <a:ext cx="3810000" cy="750600"/>
          </a:xfrm>
          <a:prstGeom prst="rect">
            <a:avLst/>
          </a:prstGeom>
          <a:noFill/>
          <a:ln>
            <a:noFill/>
          </a:ln>
        </p:spPr>
      </p:pic>
      <p:sp>
        <p:nvSpPr>
          <p:cNvPr id="143" name="Shape 143"/>
          <p:cNvSpPr txBox="1"/>
          <p:nvPr/>
        </p:nvSpPr>
        <p:spPr>
          <a:xfrm>
            <a:off x="838200" y="1303428"/>
            <a:ext cx="10370400" cy="3823500"/>
          </a:xfrm>
          <a:prstGeom prst="rect">
            <a:avLst/>
          </a:prstGeom>
          <a:noFill/>
          <a:ln>
            <a:noFill/>
          </a:ln>
        </p:spPr>
        <p:txBody>
          <a:bodyPr lIns="91425" tIns="45700" rIns="91425" bIns="45700" anchor="t" anchorCtr="0">
            <a:noAutofit/>
          </a:bodyPr>
          <a:lstStyle/>
          <a:p>
            <a:pPr marL="457200" lvl="0" indent="-381000">
              <a:lnSpc>
                <a:spcPct val="115000"/>
              </a:lnSpc>
              <a:buClr>
                <a:schemeClr val="dk1"/>
              </a:buClr>
              <a:buSzPct val="100000"/>
              <a:buFont typeface="Calibri"/>
              <a:buChar char="●"/>
            </a:pPr>
            <a:endParaRPr lang="en-US" sz="18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18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18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th-TH" sz="24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76200" lvl="0" rtl="0">
              <a:lnSpc>
                <a:spcPct val="115000"/>
              </a:lnSpc>
              <a:spcBef>
                <a:spcPts val="0"/>
              </a:spcBef>
              <a:buClr>
                <a:schemeClr val="dk1"/>
              </a:buClr>
              <a:buSzPct val="100000"/>
            </a:pPr>
            <a:endParaRPr lang="en-US" sz="2400" dirty="0">
              <a:solidFill>
                <a:schemeClr val="dk1"/>
              </a:solidFill>
              <a:latin typeface="Calibri"/>
              <a:ea typeface="Calibri"/>
              <a:cs typeface="Calibri"/>
              <a:sym typeface="Calibri"/>
            </a:endParaRPr>
          </a:p>
          <a:p>
            <a:pPr marL="457200" lvl="0" indent="-381000" rtl="0">
              <a:lnSpc>
                <a:spcPct val="115000"/>
              </a:lnSpc>
              <a:spcBef>
                <a:spcPts val="0"/>
              </a:spcBef>
              <a:buClr>
                <a:schemeClr val="dk1"/>
              </a:buClr>
              <a:buSzPct val="100000"/>
              <a:buFont typeface="Calibri"/>
              <a:buChar char="●"/>
            </a:pPr>
            <a:endParaRPr lang="en-US" sz="2400" dirty="0">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6</a:t>
            </a:fld>
            <a:endParaRPr lang="en-US" dirty="0"/>
          </a:p>
        </p:txBody>
      </p:sp>
      <p:sp>
        <p:nvSpPr>
          <p:cNvPr id="7" name="TextBox 6"/>
          <p:cNvSpPr txBox="1"/>
          <p:nvPr/>
        </p:nvSpPr>
        <p:spPr>
          <a:xfrm>
            <a:off x="693000" y="1391775"/>
            <a:ext cx="8286750" cy="646331"/>
          </a:xfrm>
          <a:prstGeom prst="rect">
            <a:avLst/>
          </a:prstGeom>
          <a:noFill/>
        </p:spPr>
        <p:txBody>
          <a:bodyPr wrap="square" rtlCol="0">
            <a:spAutoFit/>
          </a:bodyPr>
          <a:lstStyle/>
          <a:p>
            <a:pPr marL="285750" indent="-285750">
              <a:buFont typeface="Arial" panose="020B0604020202020204" pitchFamily="34" charset="0"/>
              <a:buChar char="•"/>
            </a:pPr>
            <a:r>
              <a:rPr lang="en-US" sz="2000" dirty="0"/>
              <a:t>Not have enough audit trail information</a:t>
            </a:r>
            <a:r>
              <a:rPr lang="en-US" sz="1600" dirty="0"/>
              <a:t>.</a:t>
            </a:r>
            <a:endParaRPr lang="th-TH" sz="1600" dirty="0"/>
          </a:p>
          <a:p>
            <a:pPr marL="285750" indent="-285750">
              <a:buFont typeface="Arial" panose="020B0604020202020204" pitchFamily="34" charset="0"/>
              <a:buChar char="•"/>
            </a:pPr>
            <a:endParaRPr 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Burn down chart</a:t>
            </a:r>
          </a:p>
        </p:txBody>
      </p:sp>
      <p:pic>
        <p:nvPicPr>
          <p:cNvPr id="151" name="Shape 151"/>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52" name="Shape 15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7</a:t>
            </a:fld>
            <a:endParaRPr lang="en-US" dirty="0"/>
          </a:p>
        </p:txBody>
      </p:sp>
      <p:pic>
        <p:nvPicPr>
          <p:cNvPr id="2" name="Picture 1"/>
          <p:cNvPicPr>
            <a:picLocks noChangeAspect="1"/>
          </p:cNvPicPr>
          <p:nvPr/>
        </p:nvPicPr>
        <p:blipFill>
          <a:blip r:embed="rId4"/>
          <a:stretch>
            <a:fillRect/>
          </a:stretch>
        </p:blipFill>
        <p:spPr>
          <a:xfrm>
            <a:off x="500063" y="1690687"/>
            <a:ext cx="11353799" cy="3724593"/>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p:nvPr/>
        </p:nvSpPr>
        <p:spPr>
          <a:xfrm>
            <a:off x="838200" y="350200"/>
            <a:ext cx="68193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Sprint Statistics</a:t>
            </a:r>
          </a:p>
        </p:txBody>
      </p:sp>
      <p:pic>
        <p:nvPicPr>
          <p:cNvPr id="160" name="Shape 16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61" name="Shape 161"/>
          <p:cNvSpPr txBox="1"/>
          <p:nvPr/>
        </p:nvSpPr>
        <p:spPr>
          <a:xfrm>
            <a:off x="776056" y="1129097"/>
            <a:ext cx="5550600" cy="3351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2000" dirty="0">
                <a:solidFill>
                  <a:schemeClr val="dk1"/>
                </a:solidFill>
                <a:latin typeface="Calibri"/>
                <a:ea typeface="Calibri"/>
                <a:cs typeface="Calibri"/>
                <a:sym typeface="Calibri"/>
              </a:rPr>
              <a:t>Target velocity: 6</a:t>
            </a:r>
            <a:r>
              <a:rPr lang="th-TH" sz="2000" dirty="0">
                <a:solidFill>
                  <a:schemeClr val="dk1"/>
                </a:solidFill>
                <a:latin typeface="Calibri"/>
                <a:ea typeface="Calibri"/>
                <a:cs typeface="Calibri"/>
                <a:sym typeface="Calibri"/>
              </a:rPr>
              <a:t>7</a:t>
            </a:r>
            <a:r>
              <a:rPr lang="en-US" sz="2000" dirty="0">
                <a:solidFill>
                  <a:schemeClr val="dk1"/>
                </a:solidFill>
                <a:latin typeface="Calibri"/>
                <a:ea typeface="Calibri"/>
                <a:cs typeface="Calibri"/>
                <a:sym typeface="Calibri"/>
              </a:rPr>
              <a:t> 	Achieved velocity: 6</a:t>
            </a:r>
            <a:r>
              <a:rPr lang="th-TH" sz="2000" dirty="0">
                <a:solidFill>
                  <a:schemeClr val="dk1"/>
                </a:solidFill>
                <a:latin typeface="Calibri"/>
                <a:ea typeface="Calibri"/>
                <a:cs typeface="Calibri"/>
                <a:sym typeface="Calibri"/>
              </a:rPr>
              <a:t>8</a:t>
            </a:r>
            <a:endParaRPr sz="200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Font typeface="Arial"/>
              <a:buNone/>
            </a:pPr>
            <a:endParaRPr sz="2000" b="1" dirty="0">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8</a:t>
            </a:fld>
            <a:endParaRPr lang="en-US" dirty="0"/>
          </a:p>
        </p:txBody>
      </p:sp>
      <p:pic>
        <p:nvPicPr>
          <p:cNvPr id="2" name="Picture 1"/>
          <p:cNvPicPr>
            <a:picLocks noChangeAspect="1"/>
          </p:cNvPicPr>
          <p:nvPr/>
        </p:nvPicPr>
        <p:blipFill>
          <a:blip r:embed="rId4"/>
          <a:stretch>
            <a:fillRect/>
          </a:stretch>
        </p:blipFill>
        <p:spPr>
          <a:xfrm>
            <a:off x="2030694" y="1571018"/>
            <a:ext cx="7951506" cy="4785332"/>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838200" y="350211"/>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Sprint Statistics</a:t>
            </a:r>
          </a:p>
        </p:txBody>
      </p:sp>
      <p:pic>
        <p:nvPicPr>
          <p:cNvPr id="170" name="Shape 17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71" name="Shape 171"/>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9</a:t>
            </a:fld>
            <a:endParaRPr lang="en-US" dirty="0"/>
          </a:p>
        </p:txBody>
      </p:sp>
      <p:pic>
        <p:nvPicPr>
          <p:cNvPr id="3" name="Picture 2"/>
          <p:cNvPicPr>
            <a:picLocks noChangeAspect="1"/>
          </p:cNvPicPr>
          <p:nvPr/>
        </p:nvPicPr>
        <p:blipFill>
          <a:blip r:embed="rId4"/>
          <a:stretch>
            <a:fillRect/>
          </a:stretch>
        </p:blipFill>
        <p:spPr>
          <a:xfrm>
            <a:off x="1530705" y="1276323"/>
            <a:ext cx="8788952" cy="5262577"/>
          </a:xfrm>
          <a:prstGeom prst="rect">
            <a:avLst/>
          </a:prstGeom>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2726</TotalTime>
  <Words>614</Words>
  <Application>Microsoft Office PowerPoint</Application>
  <PresentationFormat>Widescreen</PresentationFormat>
  <Paragraphs>120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Sprint review Sprint: 26 – Team: CanNot…t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Sprint: 20 – Team: PaySociety</dc:title>
  <dc:creator>Iwan</dc:creator>
  <cp:lastModifiedBy>meeboon</cp:lastModifiedBy>
  <cp:revision>139</cp:revision>
  <dcterms:modified xsi:type="dcterms:W3CDTF">2017-10-05T16:36:58Z</dcterms:modified>
</cp:coreProperties>
</file>