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86" r:id="rId10"/>
    <p:sldId id="287" r:id="rId11"/>
    <p:sldId id="288" r:id="rId12"/>
    <p:sldId id="263" r:id="rId13"/>
    <p:sldId id="265" r:id="rId14"/>
    <p:sldId id="266" r:id="rId15"/>
    <p:sldId id="267" r:id="rId16"/>
    <p:sldId id="268" r:id="rId17"/>
    <p:sldId id="289" r:id="rId18"/>
    <p:sldId id="290" r:id="rId19"/>
    <p:sldId id="291" r:id="rId20"/>
    <p:sldId id="269" r:id="rId21"/>
    <p:sldId id="270" r:id="rId22"/>
    <p:sldId id="271" r:id="rId23"/>
    <p:sldId id="272" r:id="rId24"/>
    <p:sldId id="292" r:id="rId25"/>
    <p:sldId id="293" r:id="rId26"/>
    <p:sldId id="294" r:id="rId27"/>
    <p:sldId id="295" r:id="rId28"/>
    <p:sldId id="273" r:id="rId29"/>
    <p:sldId id="274" r:id="rId30"/>
    <p:sldId id="275" r:id="rId31"/>
    <p:sldId id="278" r:id="rId32"/>
    <p:sldId id="280" r:id="rId33"/>
    <p:sldId id="281" r:id="rId34"/>
    <p:sldId id="282" r:id="rId35"/>
    <p:sldId id="284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>
        <p:scale>
          <a:sx n="100" d="100"/>
          <a:sy n="100" d="100"/>
        </p:scale>
        <p:origin x="58" y="-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A4131-0D9A-4D9C-8A48-3A987E4F7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2F44CA-6B7D-460A-9F90-E478C7B52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49BB8A-E27F-447A-8033-3A107969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45C4-7800-4FE3-B6D3-2039625DC78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20162-7AEE-4A55-93E5-7EFFB71A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16DD13-14CF-4324-B7DF-6821FEB0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3A24-5718-4EC9-8BF4-B032590B3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68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5E7C5-B73B-4EC1-9E9D-E36F43F2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92D67D-4046-4583-8124-CAE7DA2C8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A15BD0-8C54-4B12-8284-D2116E8B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45C4-7800-4FE3-B6D3-2039625DC78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E102C-497B-47BC-AA6D-DD3ECEF8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F98D34-7D42-43EB-B73D-6A8DCC6D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3A24-5718-4EC9-8BF4-B032590B3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4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17D897-7A56-4088-A2EE-2AF4892E9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E9364F-BBF9-4108-A477-49968619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50699E-974E-41B0-9C0E-85D2286D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45C4-7800-4FE3-B6D3-2039625DC78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D4C8FA-6FCF-469F-BC84-B529CA63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5FA302-E174-4179-A3E6-5CC34B70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3A24-5718-4EC9-8BF4-B032590B3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88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3BA72-C718-403B-A70A-EEBE8590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80409A-D0E2-4CBB-BE15-FF585A40D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DAB152-D0A2-4047-BB71-5B77B05C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45C4-7800-4FE3-B6D3-2039625DC78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E9491F-26B1-49D6-B44C-C6644A6B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FE706-E436-440C-A6EC-E4BC3B88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3A24-5718-4EC9-8BF4-B032590B3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23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9D0B5-07E5-4416-979F-9F5B5986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0D9EA-AD94-4411-8A1F-DEFBBAE3F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D188F9-818B-4DE5-9B45-E3E670BD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45C4-7800-4FE3-B6D3-2039625DC78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DB21F6-6138-42C6-A38C-188328F0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D2D339-3E38-48AB-98A2-FCDD3BC2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3A24-5718-4EC9-8BF4-B032590B3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39C6-F201-4E12-8C09-BA3E17E1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8EDB72-2BBF-407A-8F8F-FCEAC8DBE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5D5E8E-59C1-4A02-9E20-D557F8400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410158-F1EE-4B50-97E7-3810ACB9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45C4-7800-4FE3-B6D3-2039625DC78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82E210-F059-441D-A944-910773AC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0431B9-1C60-4FBB-BF5F-B11C1275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3A24-5718-4EC9-8BF4-B032590B3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99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E7A5F-12E6-4507-8C84-17BFC79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C4DEB4-2D47-49A8-A082-5A074BFFE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8FB3E0-C60B-4BB8-9D19-D60ADD4ED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932C5D-6C3A-4F02-9653-CE32D2ADC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EDE0F5-904A-43EE-8D04-1E0AD2DDC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C60B45-ADAE-4CBD-82B4-51C05155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45C4-7800-4FE3-B6D3-2039625DC78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150BAA-3BB4-4239-A1DC-6D919DB7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B1E23B-5DFB-4575-A0BF-F0562DFE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3A24-5718-4EC9-8BF4-B032590B3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42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E8FCD-7E94-499B-BE50-DF815AFA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0461ED-00D4-41E5-8EE4-7F4550F3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45C4-7800-4FE3-B6D3-2039625DC78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24A156-AEF2-48DB-BB4E-14DE8799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FC15B1-D02E-4068-B7AC-48D71561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3A24-5718-4EC9-8BF4-B032590B3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05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93476F-05D8-473D-8DE7-C9489E89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45C4-7800-4FE3-B6D3-2039625DC78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C2CDD3-A0DB-4EEF-B478-4D11ADB2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E2BCBB-81B4-4A89-B2E1-E2B0C795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3A24-5718-4EC9-8BF4-B032590B3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26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8B16F-5FD4-4D93-A690-49890491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0164E-AC3D-4054-B17F-628AD512D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E69772-B8CB-489C-8708-6FB4B6E0A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FE4F32-7023-4508-A635-8EA477D8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45C4-7800-4FE3-B6D3-2039625DC78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8AE756-C9CF-41B1-946F-33A5CDE4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C58157-04E5-4541-8FA9-FB61DEBA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3A24-5718-4EC9-8BF4-B032590B3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95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768CE-BF14-45CB-BBCB-C7CA794D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DB824E-1164-431D-B316-C9E0E8B6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CD51A9-DFF4-45B5-B673-1000840D0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D64F01-4DBC-44EB-A81E-28D1C842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45C4-7800-4FE3-B6D3-2039625DC78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CD2E25-3BA7-405A-8FED-9932F093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E406F5-4C7E-4059-BF8E-43ECCE1E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3A24-5718-4EC9-8BF4-B032590B3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56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23CF6-0277-44DB-8894-37A1AB44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B68CCC-2849-4DDD-BE43-195E3AE02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29E01D-8DFE-4D17-A65A-F7D4042F4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945C4-7800-4FE3-B6D3-2039625DC78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F7CB04-DC94-4C90-9D51-29B7E8598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6704E1-98EE-4A47-A85A-AE80703FF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3A24-5718-4EC9-8BF4-B032590B3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57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ABD90E5-8021-460B-AAAB-6E2CAE6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387" y="316194"/>
            <a:ext cx="9497226" cy="1401512"/>
          </a:xfrm>
        </p:spPr>
        <p:txBody>
          <a:bodyPr anchor="t">
            <a:normAutofit/>
          </a:bodyPr>
          <a:lstStyle/>
          <a:p>
            <a:pPr>
              <a:spcBef>
                <a:spcPts val="2400"/>
              </a:spcBef>
            </a:pPr>
            <a:r>
              <a:rPr lang="ru-RU" sz="1600" dirty="0">
                <a:effectLst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sz="1600" dirty="0">
                <a:effectLst/>
              </a:rPr>
            </a:br>
            <a:r>
              <a:rPr lang="ru-RU" sz="1600" dirty="0">
                <a:effectLst/>
              </a:rPr>
              <a:t>«Рыбинский государственный авиационный технический университет </a:t>
            </a:r>
            <a:br>
              <a:rPr lang="ru-RU" sz="1600" dirty="0">
                <a:effectLst/>
              </a:rPr>
            </a:br>
            <a:r>
              <a:rPr lang="ru-RU" sz="1600" dirty="0">
                <a:effectLst/>
              </a:rPr>
              <a:t>имени П.А. Соловьева»</a:t>
            </a:r>
            <a:br>
              <a:rPr lang="ru-RU" sz="1600" dirty="0">
                <a:effectLst/>
              </a:rPr>
            </a:br>
            <a:r>
              <a:rPr lang="ru-RU" sz="1600" dirty="0">
                <a:effectLst/>
              </a:rPr>
              <a:t> </a:t>
            </a:r>
            <a:br>
              <a:rPr lang="ru-RU" sz="1600" dirty="0">
                <a:effectLst/>
              </a:rPr>
            </a:br>
            <a:r>
              <a:rPr lang="ru-RU" sz="1600" dirty="0">
                <a:effectLst/>
              </a:rPr>
              <a:t>Авиационный колледж</a:t>
            </a:r>
            <a:endParaRPr lang="ru-RU" sz="1600" b="1" dirty="0">
              <a:effectLst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A4F00DA-E418-4F44-963C-625933543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2804"/>
            <a:ext cx="9144000" cy="2503918"/>
          </a:xfrm>
        </p:spPr>
        <p:txBody>
          <a:bodyPr>
            <a:noAutofit/>
          </a:bodyPr>
          <a:lstStyle/>
          <a:p>
            <a:r>
              <a:rPr lang="ru-RU" b="1" dirty="0">
                <a:effectLst/>
              </a:rPr>
              <a:t>КУРСОВОЙ ПРОЕКТ</a:t>
            </a:r>
          </a:p>
          <a:p>
            <a:r>
              <a:rPr lang="ru-RU" sz="1800" dirty="0">
                <a:effectLst/>
              </a:rPr>
              <a:t>по дисциплине </a:t>
            </a:r>
          </a:p>
          <a:p>
            <a:r>
              <a:rPr lang="ru-RU" sz="1800" dirty="0">
                <a:effectLst/>
              </a:rPr>
              <a:t>МДК.11.01 Технология разработки и защиты баз данных</a:t>
            </a:r>
          </a:p>
          <a:p>
            <a:r>
              <a:rPr lang="ru-RU" sz="1800" dirty="0">
                <a:effectLst/>
              </a:rPr>
              <a:t>на тему</a:t>
            </a:r>
          </a:p>
          <a:p>
            <a:r>
              <a:rPr lang="ru-RU" sz="2800" b="1" dirty="0">
                <a:effectLst/>
              </a:rPr>
              <a:t>База данных «Записная книжка»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49765-CF16-4423-8980-116CACAC2187}"/>
              </a:ext>
            </a:extLst>
          </p:cNvPr>
          <p:cNvSpPr txBox="1"/>
          <p:nvPr/>
        </p:nvSpPr>
        <p:spPr>
          <a:xfrm>
            <a:off x="3459073" y="5568550"/>
            <a:ext cx="527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Студент группы ИС-3		                    М.М. Шаров</a:t>
            </a:r>
          </a:p>
          <a:p>
            <a:r>
              <a:rPr lang="ru-RU" sz="1600" dirty="0"/>
              <a:t>Руководитель			И.Н. Морошкин</a:t>
            </a:r>
          </a:p>
        </p:txBody>
      </p:sp>
    </p:spTree>
    <p:extLst>
      <p:ext uri="{BB962C8B-B14F-4D97-AF65-F5344CB8AC3E}">
        <p14:creationId xmlns:p14="http://schemas.microsoft.com/office/powerpoint/2010/main" val="246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0108B-1B46-4FB3-A058-C2D6754C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56640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Анализ состава атрибутов для таблицы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«Города»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49FC007D-E4FA-4AA8-915C-C1746D2B2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240417"/>
              </p:ext>
            </p:extLst>
          </p:nvPr>
        </p:nvGraphicFramePr>
        <p:xfrm>
          <a:off x="2026676" y="2592977"/>
          <a:ext cx="8128000" cy="210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1484">
                  <a:extLst>
                    <a:ext uri="{9D8B030D-6E8A-4147-A177-3AD203B41FA5}">
                      <a16:colId xmlns:a16="http://schemas.microsoft.com/office/drawing/2014/main" val="3595457029"/>
                    </a:ext>
                  </a:extLst>
                </a:gridCol>
                <a:gridCol w="2001520">
                  <a:extLst>
                    <a:ext uri="{9D8B030D-6E8A-4147-A177-3AD203B41FA5}">
                      <a16:colId xmlns:a16="http://schemas.microsoft.com/office/drawing/2014/main" val="4092862756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4048842587"/>
                    </a:ext>
                  </a:extLst>
                </a:gridCol>
                <a:gridCol w="1549156">
                  <a:extLst>
                    <a:ext uri="{9D8B030D-6E8A-4147-A177-3AD203B41FA5}">
                      <a16:colId xmlns:a16="http://schemas.microsoft.com/office/drawing/2014/main" val="1128669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Атрибут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Характеристика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r>
                        <a:rPr lang="ru-RU" dirty="0"/>
                        <a:t>-значение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94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Города Код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Идентификатор города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78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Города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NVARCHAR(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 города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6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Регион Код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Идентификатор региона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875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9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0108B-1B46-4FB3-A058-C2D6754C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80160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Анализ состава атрибутов для таблицы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«Регионы»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49FC007D-E4FA-4AA8-915C-C1746D2B2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62934"/>
              </p:ext>
            </p:extLst>
          </p:nvPr>
        </p:nvGraphicFramePr>
        <p:xfrm>
          <a:off x="2026676" y="2907937"/>
          <a:ext cx="8128000" cy="155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1484">
                  <a:extLst>
                    <a:ext uri="{9D8B030D-6E8A-4147-A177-3AD203B41FA5}">
                      <a16:colId xmlns:a16="http://schemas.microsoft.com/office/drawing/2014/main" val="3595457029"/>
                    </a:ext>
                  </a:extLst>
                </a:gridCol>
                <a:gridCol w="2001520">
                  <a:extLst>
                    <a:ext uri="{9D8B030D-6E8A-4147-A177-3AD203B41FA5}">
                      <a16:colId xmlns:a16="http://schemas.microsoft.com/office/drawing/2014/main" val="4092862756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4048842587"/>
                    </a:ext>
                  </a:extLst>
                </a:gridCol>
                <a:gridCol w="1549156">
                  <a:extLst>
                    <a:ext uri="{9D8B030D-6E8A-4147-A177-3AD203B41FA5}">
                      <a16:colId xmlns:a16="http://schemas.microsoft.com/office/drawing/2014/main" val="1128669423"/>
                    </a:ext>
                  </a:extLst>
                </a:gridCol>
              </a:tblGrid>
              <a:tr h="36866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Атрибут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Характеристика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r>
                        <a:rPr lang="ru-RU" dirty="0"/>
                        <a:t>-значение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94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Регион Код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Идентификатор города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78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Регион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NVARCHAR(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 региона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608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40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6">
            <a:extLst>
              <a:ext uri="{FF2B5EF4-FFF2-40B4-BE49-F238E27FC236}">
                <a16:creationId xmlns:a16="http://schemas.microsoft.com/office/drawing/2014/main" id="{89B04FFE-69E6-4714-B373-5B14C15C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88" y="306684"/>
            <a:ext cx="11160807" cy="5114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Инфологическая модель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99350B-19BC-495E-90AF-CF644942C4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470" y="1181099"/>
            <a:ext cx="6289089" cy="5088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58374525-5BDD-4C1F-A1F2-92C217DB4F53}"/>
              </a:ext>
            </a:extLst>
          </p:cNvPr>
          <p:cNvSpPr/>
          <p:nvPr/>
        </p:nvSpPr>
        <p:spPr>
          <a:xfrm>
            <a:off x="4847794" y="2531643"/>
            <a:ext cx="79806" cy="947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4C070F-0551-401D-A63C-26E99CD41F35}"/>
              </a:ext>
            </a:extLst>
          </p:cNvPr>
          <p:cNvSpPr/>
          <p:nvPr/>
        </p:nvSpPr>
        <p:spPr>
          <a:xfrm>
            <a:off x="5945074" y="2709443"/>
            <a:ext cx="79806" cy="947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DBF464C-02F7-4647-A53A-4701DC3CBE7C}"/>
              </a:ext>
            </a:extLst>
          </p:cNvPr>
          <p:cNvSpPr/>
          <p:nvPr/>
        </p:nvSpPr>
        <p:spPr>
          <a:xfrm>
            <a:off x="7560514" y="2709443"/>
            <a:ext cx="79806" cy="947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7E5BCEA-4397-45A4-9DA6-AE9F6917DDAF}"/>
              </a:ext>
            </a:extLst>
          </p:cNvPr>
          <p:cNvSpPr/>
          <p:nvPr/>
        </p:nvSpPr>
        <p:spPr>
          <a:xfrm>
            <a:off x="7245554" y="4035323"/>
            <a:ext cx="79806" cy="947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6DA71C-DBD9-437B-ADEB-85D01D3F47A1}"/>
              </a:ext>
            </a:extLst>
          </p:cNvPr>
          <p:cNvSpPr/>
          <p:nvPr/>
        </p:nvSpPr>
        <p:spPr>
          <a:xfrm>
            <a:off x="5076394" y="3974527"/>
            <a:ext cx="79806" cy="947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4F02394-4032-486A-A9A7-D6D76C756CBC}"/>
              </a:ext>
            </a:extLst>
          </p:cNvPr>
          <p:cNvSpPr/>
          <p:nvPr/>
        </p:nvSpPr>
        <p:spPr>
          <a:xfrm>
            <a:off x="4273754" y="4370603"/>
            <a:ext cx="79806" cy="947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32AA930-812B-4EF9-AEBE-A40D407A1A57}"/>
              </a:ext>
            </a:extLst>
          </p:cNvPr>
          <p:cNvSpPr/>
          <p:nvPr/>
        </p:nvSpPr>
        <p:spPr>
          <a:xfrm>
            <a:off x="5076394" y="5427243"/>
            <a:ext cx="79806" cy="947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31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9792DE-D640-45F0-AB04-9D94853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dirty="0">
                <a:effectLst/>
              </a:rPr>
              <a:t>Разработка данных контрольного примера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31DAA9-C5A2-4D91-9AD7-889CDF0F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1219202"/>
          </a:xfrm>
        </p:spPr>
        <p:txBody>
          <a:bodyPr>
            <a:noAutofit/>
          </a:bodyPr>
          <a:lstStyle/>
          <a:p>
            <a:pPr marL="36900" indent="457200" algn="ctr">
              <a:lnSpc>
                <a:spcPct val="170000"/>
              </a:lnSpc>
              <a:buNone/>
            </a:pPr>
            <a:r>
              <a:rPr lang="ru-RU" dirty="0"/>
              <a:t>Тестовые данные для таблицы «Регион»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3FD216-3D2D-4DE3-A75B-18B6115DA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778" y="2922916"/>
            <a:ext cx="6552062" cy="25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9792DE-D640-45F0-AB04-9D94853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dirty="0">
                <a:effectLst/>
              </a:rPr>
              <a:t>Разработка данных контрольного примера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31DAA9-C5A2-4D91-9AD7-889CDF0F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1219202"/>
          </a:xfrm>
        </p:spPr>
        <p:txBody>
          <a:bodyPr>
            <a:noAutofit/>
          </a:bodyPr>
          <a:lstStyle/>
          <a:p>
            <a:pPr marL="36900" indent="457200" algn="ctr">
              <a:lnSpc>
                <a:spcPct val="170000"/>
              </a:lnSpc>
              <a:buNone/>
            </a:pPr>
            <a:r>
              <a:rPr lang="ru-RU" dirty="0"/>
              <a:t>Тестовые данные для таблицы «Города»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63F8C5-57BA-4752-802E-9F805835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882" y="3033210"/>
            <a:ext cx="9363675" cy="182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1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9792DE-D640-45F0-AB04-9D94853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dirty="0">
                <a:effectLst/>
              </a:rPr>
              <a:t>Разработка данных контрольного примера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31DAA9-C5A2-4D91-9AD7-889CDF0F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1219202"/>
          </a:xfrm>
        </p:spPr>
        <p:txBody>
          <a:bodyPr>
            <a:noAutofit/>
          </a:bodyPr>
          <a:lstStyle/>
          <a:p>
            <a:pPr marL="36900" indent="457200" algn="ctr">
              <a:lnSpc>
                <a:spcPct val="170000"/>
              </a:lnSpc>
              <a:buNone/>
            </a:pPr>
            <a:r>
              <a:rPr lang="ru-RU" dirty="0"/>
              <a:t>Тестовые данные для таблицы «Контакты»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B9484B-F9FC-4642-BA3A-BD63655C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908" y="2799252"/>
            <a:ext cx="7936411" cy="3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0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9792DE-D640-45F0-AB04-9D94853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dirty="0">
                <a:effectLst/>
              </a:rPr>
              <a:t>Разработка данных контрольного примера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31DAA9-C5A2-4D91-9AD7-889CDF0F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1219202"/>
          </a:xfrm>
        </p:spPr>
        <p:txBody>
          <a:bodyPr>
            <a:noAutofit/>
          </a:bodyPr>
          <a:lstStyle/>
          <a:p>
            <a:pPr marL="36900" indent="457200" algn="ctr">
              <a:lnSpc>
                <a:spcPct val="170000"/>
              </a:lnSpc>
              <a:buNone/>
            </a:pPr>
            <a:r>
              <a:rPr lang="ru-RU" dirty="0"/>
              <a:t>Тестовые данные для таблицы «Адреса»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2313A0-15FA-45BF-9E03-F49337A42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81" y="2799252"/>
            <a:ext cx="9139070" cy="290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2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9792DE-D640-45F0-AB04-9D94853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dirty="0">
                <a:effectLst/>
              </a:rPr>
              <a:t>Разработка данных контрольного примера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31DAA9-C5A2-4D91-9AD7-889CDF0F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1219202"/>
          </a:xfrm>
        </p:spPr>
        <p:txBody>
          <a:bodyPr>
            <a:noAutofit/>
          </a:bodyPr>
          <a:lstStyle/>
          <a:p>
            <a:pPr marL="36900" indent="457200" algn="ctr">
              <a:lnSpc>
                <a:spcPct val="170000"/>
              </a:lnSpc>
              <a:buNone/>
            </a:pPr>
            <a:r>
              <a:rPr lang="ru-RU" dirty="0"/>
              <a:t>Тестовые данные для таблицы «Телефоны»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FCE63B-42F6-493C-B99B-DDC717445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783" y="2663112"/>
            <a:ext cx="8378572" cy="344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02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9792DE-D640-45F0-AB04-9D94853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dirty="0">
                <a:effectLst/>
              </a:rPr>
              <a:t>Разработка данных контрольного примера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31DAA9-C5A2-4D91-9AD7-889CDF0F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1219202"/>
          </a:xfrm>
        </p:spPr>
        <p:txBody>
          <a:bodyPr>
            <a:noAutofit/>
          </a:bodyPr>
          <a:lstStyle/>
          <a:p>
            <a:pPr marL="36900" indent="457200" algn="ctr">
              <a:lnSpc>
                <a:spcPct val="170000"/>
              </a:lnSpc>
              <a:buNone/>
            </a:pPr>
            <a:r>
              <a:rPr lang="ru-RU" dirty="0"/>
              <a:t>Тестовые данные для таблицы «Место работы или учебы»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9357BE-C9AD-4FA9-8B89-5776E125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27" y="2799252"/>
            <a:ext cx="9581130" cy="29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4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C9792DE-D640-45F0-AB04-9D94853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dirty="0">
                <a:effectLst/>
              </a:rPr>
              <a:t>Разработка данных контрольного примера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B31DAA9-C5A2-4D91-9AD7-889CDF0F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1219202"/>
          </a:xfrm>
        </p:spPr>
        <p:txBody>
          <a:bodyPr>
            <a:noAutofit/>
          </a:bodyPr>
          <a:lstStyle/>
          <a:p>
            <a:pPr marL="36900" indent="457200" algn="ctr">
              <a:lnSpc>
                <a:spcPct val="170000"/>
              </a:lnSpc>
              <a:buNone/>
            </a:pPr>
            <a:r>
              <a:rPr lang="ru-RU" dirty="0"/>
              <a:t>Тестовые данные для таблицы «Дни Рождения»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AF5299-0937-4FCB-8F62-9BDC686ED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161" y="2707809"/>
            <a:ext cx="8097040" cy="314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3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32395EA-9AF3-4523-9483-CEE55F92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ctr"/>
            <a:r>
              <a:rPr lang="ru-RU" dirty="0">
                <a:effectLst/>
              </a:rPr>
              <a:t>Цель и задачи курсовой работы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2DEEB80-0C4D-46FE-8780-14245A5CF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b="1" dirty="0">
                <a:solidFill>
                  <a:srgbClr val="000000"/>
                </a:solidFill>
                <a:effectLst/>
              </a:rPr>
              <a:t>Целью курсовой работы </a:t>
            </a:r>
            <a:r>
              <a:rPr lang="ru-RU" dirty="0">
                <a:solidFill>
                  <a:srgbClr val="000000"/>
                </a:solidFill>
                <a:effectLst/>
              </a:rPr>
              <a:t>является создание базы данных «Записная книжка»</a:t>
            </a:r>
            <a:endParaRPr lang="ru-RU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b="1" dirty="0">
                <a:solidFill>
                  <a:srgbClr val="000000"/>
                </a:solidFill>
                <a:effectLst/>
              </a:rPr>
              <a:t>Задачи:</a:t>
            </a:r>
          </a:p>
          <a:p>
            <a:pPr indent="450215" algn="just"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</a:rPr>
              <a:t>изучить язык </a:t>
            </a:r>
            <a:r>
              <a:rPr lang="en-US" dirty="0">
                <a:solidFill>
                  <a:srgbClr val="000000"/>
                </a:solidFill>
              </a:rPr>
              <a:t>Transact-SQL </a:t>
            </a:r>
            <a:r>
              <a:rPr lang="ru-RU" dirty="0">
                <a:solidFill>
                  <a:srgbClr val="000000"/>
                </a:solidFill>
              </a:rPr>
              <a:t>и </a:t>
            </a:r>
            <a:r>
              <a:rPr lang="en-US" dirty="0">
                <a:solidFill>
                  <a:srgbClr val="000000"/>
                </a:solidFill>
              </a:rPr>
              <a:t>Microsoft SQL Server;</a:t>
            </a:r>
            <a:endParaRPr lang="ru-RU" dirty="0">
              <a:solidFill>
                <a:srgbClr val="000000"/>
              </a:solidFill>
            </a:endParaRPr>
          </a:p>
          <a:p>
            <a:pPr indent="450215" algn="just"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</a:rPr>
              <a:t>изучить предметную область;</a:t>
            </a:r>
          </a:p>
          <a:p>
            <a:pPr indent="450215" algn="just"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</a:rPr>
              <a:t>проанализировать атрибуты предметной области;</a:t>
            </a:r>
          </a:p>
          <a:p>
            <a:pPr indent="450215" algn="just"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</a:rPr>
              <a:t>создать инфологическую и даталогическую модели данных;</a:t>
            </a:r>
            <a:endParaRPr lang="en-US" dirty="0">
              <a:solidFill>
                <a:srgbClr val="000000"/>
              </a:solidFill>
            </a:endParaRPr>
          </a:p>
          <a:p>
            <a:pPr indent="450215" algn="just">
              <a:lnSpc>
                <a:spcPct val="150000"/>
              </a:lnSpc>
            </a:pPr>
            <a:r>
              <a:rPr lang="ru-RU" sz="2900" dirty="0">
                <a:solidFill>
                  <a:srgbClr val="000000"/>
                </a:solidFill>
              </a:rPr>
              <a:t>создать базу данных «Записная книжка».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482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>
                <a:effectLst/>
              </a:rPr>
              <a:t>Разработка структур БД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A4CD26AF-D79A-4551-A943-0ED56004E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86065"/>
          </a:xfrm>
        </p:spPr>
        <p:txBody>
          <a:bodyPr>
            <a:normAutofit fontScale="92500"/>
          </a:bodyPr>
          <a:lstStyle/>
          <a:p>
            <a:pPr marL="36900" indent="457200" algn="just">
              <a:lnSpc>
                <a:spcPct val="150000"/>
              </a:lnSpc>
              <a:buNone/>
            </a:pPr>
            <a:r>
              <a:rPr lang="ru-RU" dirty="0">
                <a:effectLst/>
              </a:rPr>
              <a:t>База данных «Записная книжка» должна состоять из:</a:t>
            </a:r>
          </a:p>
          <a:p>
            <a:pPr indent="30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effectLst/>
              </a:rPr>
              <a:t>таблиц</a:t>
            </a:r>
            <a:r>
              <a:rPr lang="en-US" dirty="0">
                <a:effectLst/>
              </a:rPr>
              <a:t> (Contacts, Addresses, Shops, Region</a:t>
            </a:r>
            <a:r>
              <a:rPr lang="ru-RU" dirty="0"/>
              <a:t>, </a:t>
            </a:r>
            <a:r>
              <a:rPr lang="en-US" dirty="0"/>
              <a:t>City</a:t>
            </a:r>
            <a:r>
              <a:rPr lang="ru-RU" dirty="0"/>
              <a:t>, </a:t>
            </a:r>
            <a:r>
              <a:rPr lang="en-US" dirty="0"/>
              <a:t>Phones</a:t>
            </a:r>
            <a:r>
              <a:rPr lang="ru-RU" dirty="0"/>
              <a:t>, </a:t>
            </a:r>
            <a:r>
              <a:rPr lang="en-US" dirty="0"/>
              <a:t>Relationships</a:t>
            </a:r>
            <a:r>
              <a:rPr lang="ru-RU" dirty="0"/>
              <a:t>,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</a:rPr>
              <a:t>WorkOrStudy</a:t>
            </a:r>
            <a:r>
              <a:rPr lang="ru-RU" dirty="0">
                <a:effectLst/>
              </a:rPr>
              <a:t>, </a:t>
            </a:r>
            <a:r>
              <a:rPr lang="en-US" dirty="0">
                <a:effectLst/>
              </a:rPr>
              <a:t>Birthdays);</a:t>
            </a:r>
            <a:endParaRPr lang="ru-RU" dirty="0">
              <a:effectLst/>
            </a:endParaRPr>
          </a:p>
          <a:p>
            <a:pPr indent="30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effectLst/>
              </a:rPr>
              <a:t>триггеров </a:t>
            </a:r>
            <a:r>
              <a:rPr lang="en-US" dirty="0">
                <a:effectLst/>
              </a:rPr>
              <a:t>(</a:t>
            </a:r>
            <a:r>
              <a:rPr lang="en-US" dirty="0"/>
              <a:t>trg_UpdateContactWhenPhoneChanged,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trg_UpdateContactWhenAddressChanged);</a:t>
            </a:r>
            <a:endParaRPr lang="ru-RU" dirty="0">
              <a:effectLst/>
            </a:endParaRPr>
          </a:p>
          <a:p>
            <a:pPr indent="30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effectLst/>
              </a:rPr>
              <a:t>представлений </a:t>
            </a:r>
            <a:r>
              <a:rPr lang="en-US" dirty="0">
                <a:effectLst/>
              </a:rPr>
              <a:t>(</a:t>
            </a:r>
            <a:r>
              <a:rPr lang="en-US" dirty="0"/>
              <a:t>vw_ContactDetails</a:t>
            </a:r>
            <a:r>
              <a:rPr lang="ru-RU" dirty="0"/>
              <a:t>,</a:t>
            </a:r>
            <a:r>
              <a:rPr lang="en-US" dirty="0"/>
              <a:t> vw_ContactBirthdaysAndWork</a:t>
            </a:r>
            <a:r>
              <a:rPr lang="en-US" dirty="0">
                <a:effectLst/>
              </a:rPr>
              <a:t>);</a:t>
            </a:r>
          </a:p>
          <a:p>
            <a:pPr indent="30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effectLst/>
              </a:rPr>
              <a:t>хранимых</a:t>
            </a:r>
            <a:r>
              <a:rPr lang="en-US" dirty="0">
                <a:effectLst/>
              </a:rPr>
              <a:t> </a:t>
            </a:r>
            <a:r>
              <a:rPr lang="ru-RU" dirty="0">
                <a:effectLst/>
              </a:rPr>
              <a:t>процедур</a:t>
            </a:r>
            <a:r>
              <a:rPr lang="en-US" dirty="0">
                <a:effectLst/>
              </a:rPr>
              <a:t> (</a:t>
            </a:r>
            <a:r>
              <a:rPr lang="en-US" dirty="0"/>
              <a:t>GetBirthdayGreetings, UpdateContactName</a:t>
            </a:r>
            <a:r>
              <a:rPr lang="en-US" dirty="0">
                <a:effectLst/>
              </a:rPr>
              <a:t>)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3698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Addresses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706152-B0CA-4E03-9043-151D373D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398" y="1775690"/>
            <a:ext cx="4933021" cy="432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13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Birthdays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898FA8-1AE8-451D-BE80-038E2B81B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285" y="1604763"/>
            <a:ext cx="4946781" cy="480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28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City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E75C4C-4B1B-47EB-8175-990DE702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232" y="2089074"/>
            <a:ext cx="5151536" cy="3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9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Contacts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242501-C217-4245-B34C-53D4218C4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814" y="1883279"/>
            <a:ext cx="4613429" cy="41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59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Phones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4641D3-4550-4549-A287-48C79E3D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828" y="1752475"/>
            <a:ext cx="4272344" cy="42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13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70" y="72575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Region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6A4CC6-3903-4E6F-B6BA-451FB085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685" y="2214818"/>
            <a:ext cx="5471933" cy="27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83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70" y="72575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Relationships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46E6F7-6607-4773-9207-DB7DEC0AA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202" y="2009014"/>
            <a:ext cx="4560219" cy="3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68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WorkOrStudy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90B7CF-F4C3-4A0B-807D-68E466BC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33" y="1760091"/>
            <a:ext cx="5839334" cy="428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04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Триггер </a:t>
            </a:r>
            <a:r>
              <a:rPr lang="en-US" dirty="0"/>
              <a:t>trg_UpdateContactWhenPhoneChanged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0E3645-AFEB-4044-9D95-7D1F5F6B2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96" y="2100380"/>
            <a:ext cx="3332393" cy="30506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1282BB-F7A8-4B1A-B379-AD4493413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29" y="2100380"/>
            <a:ext cx="4728174" cy="28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6FA190-97F2-491C-B26F-4868124C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ctr"/>
            <a:r>
              <a:rPr lang="ru-RU" dirty="0">
                <a:effectLst/>
              </a:rPr>
              <a:t>Актуальность курсовой работы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D9B0466-E7D1-4E75-B219-3DA9E5B2B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1052"/>
            <a:ext cx="10353762" cy="37829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effectLst/>
              </a:rPr>
              <a:t>Курсовая работа, посвященная созданию базы данных хранения данных о контактах. Она помогает улучшить управление запасами, Это важно для взаимодействия с людьми и правильной информации для переговоров с ними в области информационных технологий и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017485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34313"/>
            <a:ext cx="10699085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Триггер </a:t>
            </a:r>
            <a:r>
              <a:rPr lang="en-US" dirty="0"/>
              <a:t>trg_UpdateContactWhenAddressChanged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D77F66-7531-41C3-A2E3-26D0D74DF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78" y="2411590"/>
            <a:ext cx="5367763" cy="24768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B53412-E214-444B-996A-54E506BBA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799" y="2411589"/>
            <a:ext cx="4785521" cy="247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76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/>
          <a:lstStyle/>
          <a:p>
            <a:pPr algn="ctr"/>
            <a:r>
              <a:rPr lang="ru-RU" dirty="0"/>
              <a:t>Представление </a:t>
            </a:r>
            <a:r>
              <a:rPr lang="en-US" dirty="0"/>
              <a:t>vw_ContactDetails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4F4492-DE26-45FD-B4A6-D2D8DA59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12" y="1819754"/>
            <a:ext cx="7752355" cy="413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31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Представление </a:t>
            </a:r>
            <a:r>
              <a:rPr lang="en-US" dirty="0"/>
              <a:t>vw_ContactBirthdaysAndWork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54A9BA-5423-42C0-9303-65B76DF59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86" y="1790560"/>
            <a:ext cx="7090902" cy="443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13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Хранимая процедура </a:t>
            </a:r>
            <a:r>
              <a:rPr lang="en-US" dirty="0"/>
              <a:t>GetBirthdayGreetings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2FDFB3-F9ED-4EAB-9CC0-61FB0141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40" y="2136058"/>
            <a:ext cx="9944319" cy="324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99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4313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Хранимая процедура </a:t>
            </a:r>
            <a:r>
              <a:rPr lang="en-US" dirty="0"/>
              <a:t>UpdateContactName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A86D1B-6028-4541-BA25-DC7407512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52" y="1991440"/>
            <a:ext cx="8188953" cy="17780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04128E-069C-4224-B785-1F6A7648C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4326831"/>
            <a:ext cx="9982727" cy="61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94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E9327F-4771-49D3-A628-CE15835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7911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0108B-1B46-4FB3-A058-C2D6754C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Анализ состава атрибутов для таблицы «Контакты»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49FC007D-E4FA-4AA8-915C-C1746D2B2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921006"/>
              </p:ext>
            </p:extLst>
          </p:nvPr>
        </p:nvGraphicFramePr>
        <p:xfrm>
          <a:off x="2026676" y="2015479"/>
          <a:ext cx="8128000" cy="2942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0684">
                  <a:extLst>
                    <a:ext uri="{9D8B030D-6E8A-4147-A177-3AD203B41FA5}">
                      <a16:colId xmlns:a16="http://schemas.microsoft.com/office/drawing/2014/main" val="3595457029"/>
                    </a:ext>
                  </a:extLst>
                </a:gridCol>
                <a:gridCol w="2123440">
                  <a:extLst>
                    <a:ext uri="{9D8B030D-6E8A-4147-A177-3AD203B41FA5}">
                      <a16:colId xmlns:a16="http://schemas.microsoft.com/office/drawing/2014/main" val="4092862756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4048842587"/>
                    </a:ext>
                  </a:extLst>
                </a:gridCol>
                <a:gridCol w="1193556">
                  <a:extLst>
                    <a:ext uri="{9D8B030D-6E8A-4147-A177-3AD203B41FA5}">
                      <a16:colId xmlns:a16="http://schemas.microsoft.com/office/drawing/2014/main" val="1128669423"/>
                    </a:ext>
                  </a:extLst>
                </a:gridCol>
              </a:tblGrid>
              <a:tr h="34292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Атрибут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Характеристика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r>
                        <a:rPr lang="ru-RU" dirty="0"/>
                        <a:t>-значение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949452"/>
                  </a:ext>
                </a:extLst>
              </a:tr>
              <a:tr h="663586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Контакт Код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Идентификатор контакта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78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tabLst>
                          <a:tab pos="1900555" algn="r"/>
                        </a:tabLst>
                      </a:pPr>
                      <a:r>
                        <a:rPr lang="ru-R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Имя	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</a:t>
                      </a: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Имя контакта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6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tabLst>
                          <a:tab pos="1900555" algn="r"/>
                        </a:tabLst>
                      </a:pPr>
                      <a:r>
                        <a:rPr lang="ru-R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Фамилия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</a:t>
                      </a:r>
                      <a:r>
                        <a:rPr lang="ru-R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Фамилия контакта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875746"/>
                  </a:ext>
                </a:extLst>
              </a:tr>
              <a:tr h="377201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tabLst>
                          <a:tab pos="1900555" algn="r"/>
                        </a:tabLst>
                      </a:pP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Когда изменён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DATATIME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последнего изменения контакта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014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7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0108B-1B46-4FB3-A058-C2D6754C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Анализ состава атрибутов для таблицы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 «Дни Рождения»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49FC007D-E4FA-4AA8-915C-C1746D2B2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13184"/>
              </p:ext>
            </p:extLst>
          </p:nvPr>
        </p:nvGraphicFramePr>
        <p:xfrm>
          <a:off x="2026676" y="1963057"/>
          <a:ext cx="8488924" cy="2466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6764">
                  <a:extLst>
                    <a:ext uri="{9D8B030D-6E8A-4147-A177-3AD203B41FA5}">
                      <a16:colId xmlns:a16="http://schemas.microsoft.com/office/drawing/2014/main" val="3595457029"/>
                    </a:ext>
                  </a:extLst>
                </a:gridCol>
                <a:gridCol w="1427236">
                  <a:extLst>
                    <a:ext uri="{9D8B030D-6E8A-4147-A177-3AD203B41FA5}">
                      <a16:colId xmlns:a16="http://schemas.microsoft.com/office/drawing/2014/main" val="4092862756"/>
                    </a:ext>
                  </a:extLst>
                </a:gridCol>
                <a:gridCol w="2585964">
                  <a:extLst>
                    <a:ext uri="{9D8B030D-6E8A-4147-A177-3AD203B41FA5}">
                      <a16:colId xmlns:a16="http://schemas.microsoft.com/office/drawing/2014/main" val="4048842587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1128669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Атрибут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Характеристика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r>
                        <a:rPr lang="ru-RU" dirty="0"/>
                        <a:t>-значение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94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День Рождения Код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Идентификатор день рождения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78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Контакт Код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Идентификатор контакта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608972"/>
                  </a:ext>
                </a:extLst>
              </a:tr>
              <a:tr h="53503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День рождения дата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Дата дня рождения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875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6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0108B-1B46-4FB3-A058-C2D6754C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Анализ состава атрибутов для таблицы «Отношения»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49FC007D-E4FA-4AA8-915C-C1746D2B2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64324"/>
              </p:ext>
            </p:extLst>
          </p:nvPr>
        </p:nvGraphicFramePr>
        <p:xfrm>
          <a:off x="2026676" y="1963057"/>
          <a:ext cx="8128000" cy="2981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7804">
                  <a:extLst>
                    <a:ext uri="{9D8B030D-6E8A-4147-A177-3AD203B41FA5}">
                      <a16:colId xmlns:a16="http://schemas.microsoft.com/office/drawing/2014/main" val="3595457029"/>
                    </a:ext>
                  </a:extLst>
                </a:gridCol>
                <a:gridCol w="2428240">
                  <a:extLst>
                    <a:ext uri="{9D8B030D-6E8A-4147-A177-3AD203B41FA5}">
                      <a16:colId xmlns:a16="http://schemas.microsoft.com/office/drawing/2014/main" val="4092862756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4048842587"/>
                    </a:ext>
                  </a:extLst>
                </a:gridCol>
                <a:gridCol w="1437396">
                  <a:extLst>
                    <a:ext uri="{9D8B030D-6E8A-4147-A177-3AD203B41FA5}">
                      <a16:colId xmlns:a16="http://schemas.microsoft.com/office/drawing/2014/main" val="1128669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Атрибут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Характеристика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r>
                        <a:rPr lang="ru-RU" dirty="0"/>
                        <a:t>-значение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94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Отношения Код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Идентификатор отношения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78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Контакт Код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Идентификатор контакта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6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Тип отношения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NVARCHAR(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Характер отношения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102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32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0108B-1B46-4FB3-A058-C2D6754C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Анализ состава атрибутов для таблицы «Телефоны»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49FC007D-E4FA-4AA8-915C-C1746D2B2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38391"/>
              </p:ext>
            </p:extLst>
          </p:nvPr>
        </p:nvGraphicFramePr>
        <p:xfrm>
          <a:off x="2026676" y="1963057"/>
          <a:ext cx="8128000" cy="2981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1484">
                  <a:extLst>
                    <a:ext uri="{9D8B030D-6E8A-4147-A177-3AD203B41FA5}">
                      <a16:colId xmlns:a16="http://schemas.microsoft.com/office/drawing/2014/main" val="3595457029"/>
                    </a:ext>
                  </a:extLst>
                </a:gridCol>
                <a:gridCol w="2001520">
                  <a:extLst>
                    <a:ext uri="{9D8B030D-6E8A-4147-A177-3AD203B41FA5}">
                      <a16:colId xmlns:a16="http://schemas.microsoft.com/office/drawing/2014/main" val="4092862756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4048842587"/>
                    </a:ext>
                  </a:extLst>
                </a:gridCol>
                <a:gridCol w="1549156">
                  <a:extLst>
                    <a:ext uri="{9D8B030D-6E8A-4147-A177-3AD203B41FA5}">
                      <a16:colId xmlns:a16="http://schemas.microsoft.com/office/drawing/2014/main" val="1128669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Атрибут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Характеристика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r>
                        <a:rPr lang="ru-RU" dirty="0"/>
                        <a:t>-значение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94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Телефон Код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Идентификатор телефона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78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tabLst>
                          <a:tab pos="1900555" algn="r"/>
                        </a:tabLst>
                      </a:pP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Контакт Код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Идентификатор контакта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6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tabLst>
                          <a:tab pos="1900555" algn="r"/>
                        </a:tabLs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Номер телефона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NVARCHAR(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Номер телефона контакта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875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77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0108B-1B46-4FB3-A058-C2D6754C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Анализ состава атрибутов для таблицы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«Место работы или учебы»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49FC007D-E4FA-4AA8-915C-C1746D2B2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386652"/>
              </p:ext>
            </p:extLst>
          </p:nvPr>
        </p:nvGraphicFramePr>
        <p:xfrm>
          <a:off x="2026676" y="1963057"/>
          <a:ext cx="812800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1484">
                  <a:extLst>
                    <a:ext uri="{9D8B030D-6E8A-4147-A177-3AD203B41FA5}">
                      <a16:colId xmlns:a16="http://schemas.microsoft.com/office/drawing/2014/main" val="3595457029"/>
                    </a:ext>
                  </a:extLst>
                </a:gridCol>
                <a:gridCol w="2001520">
                  <a:extLst>
                    <a:ext uri="{9D8B030D-6E8A-4147-A177-3AD203B41FA5}">
                      <a16:colId xmlns:a16="http://schemas.microsoft.com/office/drawing/2014/main" val="4092862756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4048842587"/>
                    </a:ext>
                  </a:extLst>
                </a:gridCol>
                <a:gridCol w="1549156">
                  <a:extLst>
                    <a:ext uri="{9D8B030D-6E8A-4147-A177-3AD203B41FA5}">
                      <a16:colId xmlns:a16="http://schemas.microsoft.com/office/drawing/2014/main" val="1128669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Атрибут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Характеристика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r>
                        <a:rPr lang="ru-RU" dirty="0"/>
                        <a:t>-значение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94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Место работы или учебы Код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Идентификатор телефона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78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Контакт Код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Идентификатор контакта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6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 организации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NVARCHAR(</a:t>
                      </a: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 организации контакта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87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Должность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NVARCHAR(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Должность в организации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27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23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0108B-1B46-4FB3-A058-C2D6754C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Анализ состава атрибутов для таблицы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«Адреса»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49FC007D-E4FA-4AA8-915C-C1746D2B2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60544"/>
              </p:ext>
            </p:extLst>
          </p:nvPr>
        </p:nvGraphicFramePr>
        <p:xfrm>
          <a:off x="2026676" y="1963057"/>
          <a:ext cx="81280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1484">
                  <a:extLst>
                    <a:ext uri="{9D8B030D-6E8A-4147-A177-3AD203B41FA5}">
                      <a16:colId xmlns:a16="http://schemas.microsoft.com/office/drawing/2014/main" val="3595457029"/>
                    </a:ext>
                  </a:extLst>
                </a:gridCol>
                <a:gridCol w="2001520">
                  <a:extLst>
                    <a:ext uri="{9D8B030D-6E8A-4147-A177-3AD203B41FA5}">
                      <a16:colId xmlns:a16="http://schemas.microsoft.com/office/drawing/2014/main" val="4092862756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4048842587"/>
                    </a:ext>
                  </a:extLst>
                </a:gridCol>
                <a:gridCol w="1549156">
                  <a:extLst>
                    <a:ext uri="{9D8B030D-6E8A-4147-A177-3AD203B41FA5}">
                      <a16:colId xmlns:a16="http://schemas.microsoft.com/office/drawing/2014/main" val="1128669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Атрибут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Характеристика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r>
                        <a:rPr lang="ru-RU" dirty="0"/>
                        <a:t>-значение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94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Адрес Код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Идентификатор адреса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78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Контакт Код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Идентификатор контакта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6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Улица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NVARCHAR(</a:t>
                      </a: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 улицы и дома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87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Город Код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ru-RU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Идентификатор города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27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Почтовый индекс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NVARCHAR(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Номер почтового индекса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506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7553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695</Words>
  <Application>Microsoft Office PowerPoint</Application>
  <PresentationFormat>Широкоэкранный</PresentationFormat>
  <Paragraphs>203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Symbol</vt:lpstr>
      <vt:lpstr>Тема Office</vt:lpstr>
      <vt:lpstr>федеральное государственное бюджетное образовательное учреждение высшего образования  «Рыбинский государственный авиационный технический университет  имени П.А. Соловьева»   Авиационный колледж</vt:lpstr>
      <vt:lpstr>Цель и задачи курсовой работы</vt:lpstr>
      <vt:lpstr>Актуальность курсовой работы</vt:lpstr>
      <vt:lpstr>Анализ состава атрибутов для таблицы «Контакты»</vt:lpstr>
      <vt:lpstr>Анализ состава атрибутов для таблицы  «Дни Рождения»</vt:lpstr>
      <vt:lpstr>Анализ состава атрибутов для таблицы «Отношения»</vt:lpstr>
      <vt:lpstr>Анализ состава атрибутов для таблицы «Телефоны»</vt:lpstr>
      <vt:lpstr>Анализ состава атрибутов для таблицы  «Место работы или учебы»</vt:lpstr>
      <vt:lpstr>Анализ состава атрибутов для таблицы  «Адреса»</vt:lpstr>
      <vt:lpstr>Анализ состава атрибутов для таблицы  «Города»</vt:lpstr>
      <vt:lpstr>Анализ состава атрибутов для таблицы  «Регионы»</vt:lpstr>
      <vt:lpstr>Инфологическая модель</vt:lpstr>
      <vt:lpstr>Разработка данных контрольного примера</vt:lpstr>
      <vt:lpstr>Разработка данных контрольного примера</vt:lpstr>
      <vt:lpstr>Разработка данных контрольного примера</vt:lpstr>
      <vt:lpstr>Разработка данных контрольного примера</vt:lpstr>
      <vt:lpstr>Разработка данных контрольного примера</vt:lpstr>
      <vt:lpstr>Разработка данных контрольного примера</vt:lpstr>
      <vt:lpstr>Разработка данных контрольного примера</vt:lpstr>
      <vt:lpstr>Разработка структур БД</vt:lpstr>
      <vt:lpstr>Таблица Addresses</vt:lpstr>
      <vt:lpstr>Таблица Birthdays</vt:lpstr>
      <vt:lpstr>Таблица City</vt:lpstr>
      <vt:lpstr>Таблица Contacts</vt:lpstr>
      <vt:lpstr>Таблица Phones</vt:lpstr>
      <vt:lpstr>Таблица Region</vt:lpstr>
      <vt:lpstr>Таблица Relationships</vt:lpstr>
      <vt:lpstr>Таблица WorkOrStudy</vt:lpstr>
      <vt:lpstr>Триггер trg_UpdateContactWhenPhoneChanged</vt:lpstr>
      <vt:lpstr>Триггер trg_UpdateContactWhenAddressChanged</vt:lpstr>
      <vt:lpstr>Представление vw_ContactDetails</vt:lpstr>
      <vt:lpstr>Представление vw_ContactBirthdaysAndWork</vt:lpstr>
      <vt:lpstr>Хранимая процедура GetBirthdayGreetings</vt:lpstr>
      <vt:lpstr>Хранимая процедура UpdateContactName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 «Рыбинский государственный авиационный технический университет  имени П.А. Соловьева»   Авиационный колледж</dc:title>
  <dc:creator>Илья Морошкин</dc:creator>
  <cp:lastModifiedBy>Матвей Шаров</cp:lastModifiedBy>
  <cp:revision>100</cp:revision>
  <dcterms:created xsi:type="dcterms:W3CDTF">2023-12-27T14:09:38Z</dcterms:created>
  <dcterms:modified xsi:type="dcterms:W3CDTF">2024-12-23T06:31:37Z</dcterms:modified>
</cp:coreProperties>
</file>