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7" Type="http://schemas.openxmlformats.org/officeDocument/2006/relationships/slideLayout" Target="../slideLayouts/slideLayout1.xml"/><Relationship Id="rId8"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7" Type="http://schemas.openxmlformats.org/officeDocument/2006/relationships/slideLayout" Target="../slideLayouts/slideLayout1.xml"/><Relationship Id="rId8"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9-1.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2348389" y="1364813"/>
            <a:ext cx="8313658" cy="694373"/>
          </a:xfrm>
          <a:prstGeom prst="rect">
            <a:avLst/>
          </a:prstGeom>
          <a:noFill/>
          <a:ln/>
        </p:spPr>
        <p:txBody>
          <a:bodyPr wrap="none" rtlCol="0" anchor="t"/>
          <a:lstStyle/>
          <a:p>
            <a:pPr indent="0" marL="0">
              <a:lnSpc>
                <a:spcPts val="5468"/>
              </a:lnSpc>
              <a:buNone/>
            </a:pPr>
            <a:r>
              <a:rPr lang="en-US" sz="4374" dirty="0">
                <a:solidFill>
                  <a:srgbClr val="38512F"/>
                </a:solidFill>
                <a:latin typeface="Lora" pitchFamily="34" charset="0"/>
                <a:ea typeface="Lora" pitchFamily="34" charset="-122"/>
                <a:cs typeface="Lora" pitchFamily="34" charset="-120"/>
              </a:rPr>
              <a:t>NAMED ENTITY RECOGNITION</a:t>
            </a:r>
            <a:endParaRPr lang="en-US" sz="4374" dirty="0"/>
          </a:p>
        </p:txBody>
      </p:sp>
      <p:sp>
        <p:nvSpPr>
          <p:cNvPr id="5" name="Text 3"/>
          <p:cNvSpPr/>
          <p:nvPr/>
        </p:nvSpPr>
        <p:spPr>
          <a:xfrm>
            <a:off x="2348389" y="3932753"/>
            <a:ext cx="2810113" cy="355402"/>
          </a:xfrm>
          <a:prstGeom prst="rect">
            <a:avLst/>
          </a:prstGeom>
          <a:noFill/>
          <a:ln/>
        </p:spPr>
        <p:txBody>
          <a:bodyPr wrap="none" rtlCol="0" anchor="t"/>
          <a:lstStyle/>
          <a:p>
            <a:pPr indent="0" marL="0">
              <a:lnSpc>
                <a:spcPts val="2799"/>
              </a:lnSpc>
              <a:buNone/>
            </a:pPr>
            <a:r>
              <a:rPr lang="en-US" sz="1750" b="1" dirty="0">
                <a:solidFill>
                  <a:srgbClr val="38512F"/>
                </a:solidFill>
                <a:latin typeface="Source Sans Pro" pitchFamily="34" charset="0"/>
                <a:ea typeface="Source Sans Pro" pitchFamily="34" charset="-122"/>
                <a:cs typeface="Source Sans Pro" pitchFamily="34" charset="-120"/>
              </a:rPr>
              <a:t>BY</a:t>
            </a:r>
            <a:endParaRPr lang="en-US" sz="1750" dirty="0"/>
          </a:p>
        </p:txBody>
      </p:sp>
      <p:sp>
        <p:nvSpPr>
          <p:cNvPr id="6" name="Text 4"/>
          <p:cNvSpPr/>
          <p:nvPr/>
        </p:nvSpPr>
        <p:spPr>
          <a:xfrm>
            <a:off x="2348389" y="4488061"/>
            <a:ext cx="2810113" cy="710803"/>
          </a:xfrm>
          <a:prstGeom prst="rect">
            <a:avLst/>
          </a:prstGeom>
          <a:noFill/>
          <a:ln/>
        </p:spPr>
        <p:txBody>
          <a:bodyPr wrap="square" rtlCol="0" anchor="t"/>
          <a:lstStyle/>
          <a:p>
            <a:pPr indent="0" marL="0">
              <a:lnSpc>
                <a:spcPts val="2799"/>
              </a:lnSpc>
              <a:buNone/>
            </a:pPr>
            <a:r>
              <a:rPr lang="en-US" sz="1750" b="1" dirty="0">
                <a:solidFill>
                  <a:srgbClr val="38512F"/>
                </a:solidFill>
                <a:latin typeface="Source Sans Pro" pitchFamily="34" charset="0"/>
                <a:ea typeface="Source Sans Pro" pitchFamily="34" charset="-122"/>
                <a:cs typeface="Source Sans Pro" pitchFamily="34" charset="-120"/>
              </a:rPr>
              <a:t>PRANAV MUDAM (160121733116)</a:t>
            </a:r>
            <a:endParaRPr lang="en-US" sz="1750" dirty="0"/>
          </a:p>
        </p:txBody>
      </p:sp>
      <p:sp>
        <p:nvSpPr>
          <p:cNvPr id="7" name="Text 5"/>
          <p:cNvSpPr/>
          <p:nvPr/>
        </p:nvSpPr>
        <p:spPr>
          <a:xfrm>
            <a:off x="2348389" y="5398770"/>
            <a:ext cx="2810113" cy="710803"/>
          </a:xfrm>
          <a:prstGeom prst="rect">
            <a:avLst/>
          </a:prstGeom>
          <a:noFill/>
          <a:ln/>
        </p:spPr>
        <p:txBody>
          <a:bodyPr wrap="square" rtlCol="0" anchor="t"/>
          <a:lstStyle/>
          <a:p>
            <a:pPr indent="0" marL="0">
              <a:lnSpc>
                <a:spcPts val="2799"/>
              </a:lnSpc>
              <a:buNone/>
            </a:pPr>
            <a:r>
              <a:rPr lang="en-US" sz="1750" b="1" dirty="0">
                <a:solidFill>
                  <a:srgbClr val="38512F"/>
                </a:solidFill>
                <a:latin typeface="Source Sans Pro" pitchFamily="34" charset="0"/>
                <a:ea typeface="Source Sans Pro" pitchFamily="34" charset="-122"/>
                <a:cs typeface="Source Sans Pro" pitchFamily="34" charset="-120"/>
              </a:rPr>
              <a:t>HRUSHI KIRAN VOREM (160121733132)</a:t>
            </a:r>
            <a:endParaRPr lang="en-US" sz="1750" dirty="0"/>
          </a:p>
        </p:txBody>
      </p:sp>
      <p:sp>
        <p:nvSpPr>
          <p:cNvPr id="8" name="Text 6"/>
          <p:cNvSpPr/>
          <p:nvPr/>
        </p:nvSpPr>
        <p:spPr>
          <a:xfrm>
            <a:off x="2348389" y="6309479"/>
            <a:ext cx="2810113" cy="355402"/>
          </a:xfrm>
          <a:prstGeom prst="rect">
            <a:avLst/>
          </a:prstGeom>
          <a:noFill/>
          <a:ln/>
        </p:spPr>
        <p:txBody>
          <a:bodyPr wrap="none" rtlCol="0" anchor="t"/>
          <a:lstStyle/>
          <a:p>
            <a:pPr indent="0" marL="0">
              <a:lnSpc>
                <a:spcPts val="2799"/>
              </a:lnSpc>
              <a:buNone/>
            </a:pPr>
            <a:endParaRPr lang="en-US" sz="1750" dirty="0"/>
          </a:p>
        </p:txBody>
      </p:sp>
      <p:pic>
        <p:nvPicPr>
          <p:cNvPr id="9" name="Image 0" descr="preencoded.png">    </p:cNvPr>
          <p:cNvPicPr>
            <a:picLocks noChangeAspect="1"/>
          </p:cNvPicPr>
          <p:nvPr/>
        </p:nvPicPr>
        <p:blipFill>
          <a:blip r:embed="rId1"/>
          <a:stretch>
            <a:fillRect/>
          </a:stretch>
        </p:blipFill>
        <p:spPr>
          <a:xfrm>
            <a:off x="5708094" y="2642354"/>
            <a:ext cx="3089791" cy="3972520"/>
          </a:xfrm>
          <a:prstGeom prst="rect">
            <a:avLst/>
          </a:prstGeom>
        </p:spPr>
      </p:pic>
      <p:sp>
        <p:nvSpPr>
          <p:cNvPr id="10" name="Text 7"/>
          <p:cNvSpPr/>
          <p:nvPr/>
        </p:nvSpPr>
        <p:spPr>
          <a:xfrm>
            <a:off x="9347478" y="2592348"/>
            <a:ext cx="2949416" cy="355402"/>
          </a:xfrm>
          <a:prstGeom prst="rect">
            <a:avLst/>
          </a:prstGeom>
          <a:noFill/>
          <a:ln/>
        </p:spPr>
        <p:txBody>
          <a:bodyPr wrap="none" rtlCol="0" anchor="t"/>
          <a:lstStyle/>
          <a:p>
            <a:pPr indent="0" marL="0">
              <a:lnSpc>
                <a:spcPts val="2799"/>
              </a:lnSpc>
              <a:buNone/>
            </a:pPr>
            <a:endParaRPr lang="en-US" sz="1750" dirty="0"/>
          </a:p>
        </p:txBody>
      </p:sp>
      <p:pic>
        <p:nvPicPr>
          <p:cNvPr id="11" name="Image 1" descr="preencoded.png">    </p:cNvPr>
          <p:cNvPicPr>
            <a:picLocks noChangeAspect="1"/>
          </p:cNvPicPr>
          <p:nvPr/>
        </p:nvPicPr>
        <p:blipFill>
          <a:blip r:embed="rId2"/>
          <a:stretch>
            <a:fillRect/>
          </a:stretch>
        </p:blipFill>
        <p:spPr>
          <a:xfrm>
            <a:off x="9347478" y="3197662"/>
            <a:ext cx="2916079" cy="2916079"/>
          </a:xfrm>
          <a:prstGeom prst="rect">
            <a:avLst/>
          </a:prstGeom>
        </p:spPr>
      </p:pic>
      <p:pic>
        <p:nvPicPr>
          <p:cNvPr id="12"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p:cNvPr>
          <p:cNvPicPr>
            <a:picLocks noChangeAspect="1"/>
          </p:cNvPicPr>
          <p:nvPr/>
        </p:nvPicPr>
        <p:blipFill>
          <a:blip r:embed="rId1"/>
          <a:stretch>
            <a:fillRect/>
          </a:stretch>
        </p:blipFill>
        <p:spPr>
          <a:xfrm>
            <a:off x="9151620" y="0"/>
            <a:ext cx="5486400" cy="8229600"/>
          </a:xfrm>
          <a:prstGeom prst="rect">
            <a:avLst/>
          </a:prstGeom>
        </p:spPr>
      </p:pic>
      <p:sp>
        <p:nvSpPr>
          <p:cNvPr id="5" name="Text 2"/>
          <p:cNvSpPr/>
          <p:nvPr/>
        </p:nvSpPr>
        <p:spPr>
          <a:xfrm>
            <a:off x="833199" y="1832134"/>
            <a:ext cx="7477601" cy="1388745"/>
          </a:xfrm>
          <a:prstGeom prst="rect">
            <a:avLst/>
          </a:prstGeom>
          <a:noFill/>
          <a:ln/>
        </p:spPr>
        <p:txBody>
          <a:bodyPr wrap="square" rtlCol="0" anchor="t"/>
          <a:lstStyle/>
          <a:p>
            <a:pPr indent="0" marL="0">
              <a:lnSpc>
                <a:spcPts val="5468"/>
              </a:lnSpc>
              <a:buNone/>
            </a:pPr>
            <a:r>
              <a:rPr lang="en-US" sz="4374" dirty="0">
                <a:solidFill>
                  <a:srgbClr val="38512F"/>
                </a:solidFill>
                <a:latin typeface="Lora" pitchFamily="34" charset="0"/>
                <a:ea typeface="Lora" pitchFamily="34" charset="-122"/>
                <a:cs typeface="Lora" pitchFamily="34" charset="-120"/>
              </a:rPr>
              <a:t>Introduction to Named Entity Recognition (NER)</a:t>
            </a:r>
            <a:endParaRPr lang="en-US" sz="4374" dirty="0"/>
          </a:p>
        </p:txBody>
      </p:sp>
      <p:sp>
        <p:nvSpPr>
          <p:cNvPr id="6" name="Text 3"/>
          <p:cNvSpPr/>
          <p:nvPr/>
        </p:nvSpPr>
        <p:spPr>
          <a:xfrm>
            <a:off x="833199" y="3554135"/>
            <a:ext cx="7477601" cy="2843213"/>
          </a:xfrm>
          <a:prstGeom prst="rect">
            <a:avLst/>
          </a:prstGeom>
          <a:noFill/>
          <a:ln/>
        </p:spPr>
        <p:txBody>
          <a:bodyPr wrap="squar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Named Entity Recognition (NER) is a fundamental task in natural language processing (NLP) that involves identifying and classifying named entities, such as people, organizations, locations, and events, within unstructured text. It involves extracting these meaningful elements from the text and categorizing them into predefined entity types. NER is a crucial building block in natural language processing, enabling systems to better understand the context and meaning of textual data. This introductory section provides an overview of the key concepts and importance of NER.</a:t>
            </a: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EF5E7">
              <a:alpha val="85000"/>
            </a:srgbClr>
          </a:solidFill>
          <a:ln/>
        </p:spPr>
      </p:sp>
      <p:sp>
        <p:nvSpPr>
          <p:cNvPr id="6" name="Text 3"/>
          <p:cNvSpPr/>
          <p:nvPr/>
        </p:nvSpPr>
        <p:spPr>
          <a:xfrm>
            <a:off x="2348389" y="1299091"/>
            <a:ext cx="9933503" cy="1388745"/>
          </a:xfrm>
          <a:prstGeom prst="rect">
            <a:avLst/>
          </a:prstGeom>
          <a:noFill/>
          <a:ln/>
        </p:spPr>
        <p:txBody>
          <a:bodyPr wrap="square" rtlCol="0" anchor="t"/>
          <a:lstStyle/>
          <a:p>
            <a:pPr indent="0" marL="0">
              <a:lnSpc>
                <a:spcPts val="5468"/>
              </a:lnSpc>
              <a:buNone/>
            </a:pPr>
            <a:r>
              <a:rPr lang="en-US" sz="4374" dirty="0">
                <a:solidFill>
                  <a:srgbClr val="38512F"/>
                </a:solidFill>
                <a:latin typeface="Lora" pitchFamily="34" charset="0"/>
                <a:ea typeface="Lora" pitchFamily="34" charset="-122"/>
                <a:cs typeface="Lora" pitchFamily="34" charset="-120"/>
              </a:rPr>
              <a:t>Importance of NER in Natural Language Processing</a:t>
            </a:r>
            <a:endParaRPr lang="en-US" sz="4374" dirty="0"/>
          </a:p>
        </p:txBody>
      </p:sp>
      <p:sp>
        <p:nvSpPr>
          <p:cNvPr id="7" name="Text 4"/>
          <p:cNvSpPr/>
          <p:nvPr/>
        </p:nvSpPr>
        <p:spPr>
          <a:xfrm>
            <a:off x="2703790" y="3021092"/>
            <a:ext cx="9578102" cy="710803"/>
          </a:xfrm>
          <a:prstGeom prst="rect">
            <a:avLst/>
          </a:prstGeom>
          <a:noFill/>
          <a:ln/>
        </p:spPr>
        <p:txBody>
          <a:bodyPr wrap="square" rtlCol="0" anchor="t"/>
          <a:lstStyle/>
          <a:p>
            <a:pPr algn="l" marL="342900" indent="-342900">
              <a:lnSpc>
                <a:spcPts val="2799"/>
              </a:lnSpc>
              <a:buSzPct val="100000"/>
              <a:buChar char="•"/>
            </a:pPr>
            <a:r>
              <a:rPr lang="en-US" sz="1750" b="1" dirty="0">
                <a:solidFill>
                  <a:srgbClr val="3A3630"/>
                </a:solidFill>
                <a:latin typeface="Source Sans Pro" pitchFamily="34" charset="0"/>
                <a:ea typeface="Source Sans Pro" pitchFamily="34" charset="-122"/>
                <a:cs typeface="Source Sans Pro" pitchFamily="34" charset="-120"/>
              </a:rPr>
              <a:t>Information Extraction</a:t>
            </a:r>
            <a:pPr algn="l"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 Converts unstructured text into structured data by identifying key entities, facilitating tasks like data mining and knowledge base creation.</a:t>
            </a:r>
            <a:endParaRPr lang="en-US" sz="1750" dirty="0"/>
          </a:p>
        </p:txBody>
      </p:sp>
      <p:sp>
        <p:nvSpPr>
          <p:cNvPr id="8" name="Text 5"/>
          <p:cNvSpPr/>
          <p:nvPr/>
        </p:nvSpPr>
        <p:spPr>
          <a:xfrm>
            <a:off x="2703790" y="3820716"/>
            <a:ext cx="9578102" cy="710803"/>
          </a:xfrm>
          <a:prstGeom prst="rect">
            <a:avLst/>
          </a:prstGeom>
          <a:noFill/>
          <a:ln/>
        </p:spPr>
        <p:txBody>
          <a:bodyPr wrap="square" rtlCol="0" anchor="t"/>
          <a:lstStyle/>
          <a:p>
            <a:pPr algn="l" marL="342900" indent="-342900">
              <a:lnSpc>
                <a:spcPts val="2799"/>
              </a:lnSpc>
              <a:buSzPct val="100000"/>
              <a:buChar char="•"/>
            </a:pPr>
            <a:r>
              <a:rPr lang="en-US" sz="1750" b="1" dirty="0">
                <a:solidFill>
                  <a:srgbClr val="3A3630"/>
                </a:solidFill>
                <a:latin typeface="Source Sans Pro" pitchFamily="34" charset="0"/>
                <a:ea typeface="Source Sans Pro" pitchFamily="34" charset="-122"/>
                <a:cs typeface="Source Sans Pro" pitchFamily="34" charset="-120"/>
              </a:rPr>
              <a:t>Question Answering Systems</a:t>
            </a:r>
            <a:pPr algn="l"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 Enhances response accuracy by extracting entities relevant to user queries.</a:t>
            </a:r>
            <a:endParaRPr lang="en-US" sz="1750" dirty="0"/>
          </a:p>
        </p:txBody>
      </p:sp>
      <p:sp>
        <p:nvSpPr>
          <p:cNvPr id="9" name="Text 6"/>
          <p:cNvSpPr/>
          <p:nvPr/>
        </p:nvSpPr>
        <p:spPr>
          <a:xfrm>
            <a:off x="2703790" y="4620339"/>
            <a:ext cx="9578102" cy="710803"/>
          </a:xfrm>
          <a:prstGeom prst="rect">
            <a:avLst/>
          </a:prstGeom>
          <a:noFill/>
          <a:ln/>
        </p:spPr>
        <p:txBody>
          <a:bodyPr wrap="square" rtlCol="0" anchor="t"/>
          <a:lstStyle/>
          <a:p>
            <a:pPr algn="l" marL="342900" indent="-342900">
              <a:lnSpc>
                <a:spcPts val="2799"/>
              </a:lnSpc>
              <a:buSzPct val="100000"/>
              <a:buChar char="•"/>
            </a:pPr>
            <a:r>
              <a:rPr lang="en-US" sz="1750" b="1" dirty="0">
                <a:solidFill>
                  <a:srgbClr val="3A3630"/>
                </a:solidFill>
                <a:latin typeface="Source Sans Pro" pitchFamily="34" charset="0"/>
                <a:ea typeface="Source Sans Pro" pitchFamily="34" charset="-122"/>
                <a:cs typeface="Source Sans Pro" pitchFamily="34" charset="-120"/>
              </a:rPr>
              <a:t>Search and Information Retrieval</a:t>
            </a:r>
            <a:pPr algn="l"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 Improves precision in search engines through entity-based indexing and query matching.</a:t>
            </a:r>
            <a:endParaRPr lang="en-US" sz="1750" dirty="0"/>
          </a:p>
        </p:txBody>
      </p:sp>
      <p:sp>
        <p:nvSpPr>
          <p:cNvPr id="10" name="Text 7"/>
          <p:cNvSpPr/>
          <p:nvPr/>
        </p:nvSpPr>
        <p:spPr>
          <a:xfrm>
            <a:off x="2703790" y="5419963"/>
            <a:ext cx="9578102" cy="710803"/>
          </a:xfrm>
          <a:prstGeom prst="rect">
            <a:avLst/>
          </a:prstGeom>
          <a:noFill/>
          <a:ln/>
        </p:spPr>
        <p:txBody>
          <a:bodyPr wrap="square" rtlCol="0" anchor="t"/>
          <a:lstStyle/>
          <a:p>
            <a:pPr algn="l" marL="342900" indent="-342900">
              <a:lnSpc>
                <a:spcPts val="2799"/>
              </a:lnSpc>
              <a:buSzPct val="100000"/>
              <a:buChar char="•"/>
            </a:pPr>
            <a:r>
              <a:rPr lang="en-US" sz="1750" b="1" dirty="0">
                <a:solidFill>
                  <a:srgbClr val="3A3630"/>
                </a:solidFill>
                <a:latin typeface="Source Sans Pro" pitchFamily="34" charset="0"/>
                <a:ea typeface="Source Sans Pro" pitchFamily="34" charset="-122"/>
                <a:cs typeface="Source Sans Pro" pitchFamily="34" charset="-120"/>
              </a:rPr>
              <a:t>Customer Support and Chatbots</a:t>
            </a:r>
            <a:pPr algn="l"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 Enables chatbots to understand and process user queries by recognizing named entities, leading to better interactions.</a:t>
            </a:r>
            <a:endParaRPr lang="en-US" sz="1750" dirty="0"/>
          </a:p>
        </p:txBody>
      </p:sp>
      <p:sp>
        <p:nvSpPr>
          <p:cNvPr id="11" name="Text 8"/>
          <p:cNvSpPr/>
          <p:nvPr/>
        </p:nvSpPr>
        <p:spPr>
          <a:xfrm>
            <a:off x="2703790" y="6219587"/>
            <a:ext cx="9578102" cy="710803"/>
          </a:xfrm>
          <a:prstGeom prst="rect">
            <a:avLst/>
          </a:prstGeom>
          <a:noFill/>
          <a:ln/>
        </p:spPr>
        <p:txBody>
          <a:bodyPr wrap="square" rtlCol="0" anchor="t"/>
          <a:lstStyle/>
          <a:p>
            <a:pPr algn="l" marL="342900" indent="-342900">
              <a:lnSpc>
                <a:spcPts val="2799"/>
              </a:lnSpc>
              <a:buSzPct val="100000"/>
              <a:buChar char="•"/>
            </a:pPr>
            <a:r>
              <a:rPr lang="en-US" sz="1750" b="1" dirty="0">
                <a:solidFill>
                  <a:srgbClr val="3A3630"/>
                </a:solidFill>
                <a:latin typeface="Source Sans Pro" pitchFamily="34" charset="0"/>
                <a:ea typeface="Source Sans Pro" pitchFamily="34" charset="-122"/>
                <a:cs typeface="Source Sans Pro" pitchFamily="34" charset="-120"/>
              </a:rPr>
              <a:t>Anonymization and Data Protection</a:t>
            </a:r>
            <a:pPr algn="l"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 Helps in data privacy by identifying sensitive information, allowing for masking or redaction to meet privacy regulations.</a:t>
            </a:r>
            <a:endParaRPr lang="en-US" sz="1750" dirty="0"/>
          </a:p>
        </p:txBody>
      </p:sp>
      <p:pic>
        <p:nvPicPr>
          <p:cNvPr id="1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11544538"/>
          </a:xfrm>
          <a:prstGeom prst="rect">
            <a:avLst/>
          </a:prstGeom>
          <a:solidFill>
            <a:srgbClr val="FEF5E7"/>
          </a:solidFill>
          <a:ln/>
        </p:spPr>
      </p:sp>
      <p:sp>
        <p:nvSpPr>
          <p:cNvPr id="4" name="Text 2"/>
          <p:cNvSpPr/>
          <p:nvPr/>
        </p:nvSpPr>
        <p:spPr>
          <a:xfrm>
            <a:off x="3838456" y="427673"/>
            <a:ext cx="6953488" cy="972026"/>
          </a:xfrm>
          <a:prstGeom prst="rect">
            <a:avLst/>
          </a:prstGeom>
          <a:noFill/>
          <a:ln/>
        </p:spPr>
        <p:txBody>
          <a:bodyPr wrap="square" rtlCol="0" anchor="t"/>
          <a:lstStyle/>
          <a:p>
            <a:pPr indent="0" marL="0">
              <a:lnSpc>
                <a:spcPts val="3827"/>
              </a:lnSpc>
              <a:buNone/>
            </a:pPr>
            <a:r>
              <a:rPr lang="en-US" sz="3062" dirty="0">
                <a:solidFill>
                  <a:srgbClr val="38512F"/>
                </a:solidFill>
                <a:latin typeface="Lora" pitchFamily="34" charset="0"/>
                <a:ea typeface="Lora" pitchFamily="34" charset="-122"/>
                <a:cs typeface="Lora" pitchFamily="34" charset="-120"/>
              </a:rPr>
              <a:t>Common Named Entities: Types and Examples</a:t>
            </a:r>
            <a:endParaRPr lang="en-US" sz="3062" dirty="0"/>
          </a:p>
        </p:txBody>
      </p:sp>
      <p:pic>
        <p:nvPicPr>
          <p:cNvPr id="5" name="Image 0" descr="preencoded.png">    </p:cNvPr>
          <p:cNvPicPr>
            <a:picLocks noChangeAspect="1"/>
          </p:cNvPicPr>
          <p:nvPr/>
        </p:nvPicPr>
        <p:blipFill>
          <a:blip r:embed="rId1"/>
          <a:stretch>
            <a:fillRect/>
          </a:stretch>
        </p:blipFill>
        <p:spPr>
          <a:xfrm>
            <a:off x="3838456" y="1710690"/>
            <a:ext cx="1563410" cy="966192"/>
          </a:xfrm>
          <a:prstGeom prst="rect">
            <a:avLst/>
          </a:prstGeom>
        </p:spPr>
      </p:pic>
      <p:sp>
        <p:nvSpPr>
          <p:cNvPr id="6" name="Text 3"/>
          <p:cNvSpPr/>
          <p:nvPr/>
        </p:nvSpPr>
        <p:spPr>
          <a:xfrm>
            <a:off x="3838456" y="2871192"/>
            <a:ext cx="1563410" cy="243007"/>
          </a:xfrm>
          <a:prstGeom prst="rect">
            <a:avLst/>
          </a:prstGeom>
          <a:noFill/>
          <a:ln/>
        </p:spPr>
        <p:txBody>
          <a:bodyPr wrap="none" rtlCol="0" anchor="t"/>
          <a:lstStyle/>
          <a:p>
            <a:pPr algn="l" indent="0" marL="0">
              <a:lnSpc>
                <a:spcPts val="1914"/>
              </a:lnSpc>
              <a:buNone/>
            </a:pPr>
            <a:r>
              <a:rPr lang="en-US" sz="1531" dirty="0">
                <a:solidFill>
                  <a:srgbClr val="38512F"/>
                </a:solidFill>
                <a:latin typeface="Lora" pitchFamily="34" charset="0"/>
                <a:ea typeface="Lora" pitchFamily="34" charset="-122"/>
                <a:cs typeface="Lora" pitchFamily="34" charset="-120"/>
              </a:rPr>
              <a:t>People</a:t>
            </a:r>
            <a:endParaRPr lang="en-US" sz="1531" dirty="0"/>
          </a:p>
        </p:txBody>
      </p:sp>
      <p:sp>
        <p:nvSpPr>
          <p:cNvPr id="7" name="Text 4"/>
          <p:cNvSpPr/>
          <p:nvPr/>
        </p:nvSpPr>
        <p:spPr>
          <a:xfrm>
            <a:off x="3838456" y="3207425"/>
            <a:ext cx="1563410" cy="1492329"/>
          </a:xfrm>
          <a:prstGeom prst="rect">
            <a:avLst/>
          </a:prstGeom>
          <a:noFill/>
          <a:ln/>
        </p:spPr>
        <p:txBody>
          <a:bodyPr wrap="square" rtlCol="0" anchor="t"/>
          <a:lstStyle/>
          <a:p>
            <a:pPr algn="l" indent="0" marL="0">
              <a:lnSpc>
                <a:spcPts val="1960"/>
              </a:lnSpc>
              <a:buNone/>
            </a:pPr>
            <a:r>
              <a:rPr lang="en-US" sz="1225" dirty="0">
                <a:solidFill>
                  <a:srgbClr val="3A3630"/>
                </a:solidFill>
                <a:latin typeface="Source Sans Pro" pitchFamily="34" charset="0"/>
                <a:ea typeface="Source Sans Pro" pitchFamily="34" charset="-122"/>
                <a:cs typeface="Source Sans Pro" pitchFamily="34" charset="-120"/>
              </a:rPr>
              <a:t>Named entities for people include personal names, such as "John Doe", and professional titles like "CEO" or "Dr.".</a:t>
            </a:r>
            <a:endParaRPr lang="en-US" sz="1225" dirty="0"/>
          </a:p>
        </p:txBody>
      </p:sp>
      <p:pic>
        <p:nvPicPr>
          <p:cNvPr id="8" name="Image 1" descr="preencoded.png">    </p:cNvPr>
          <p:cNvPicPr>
            <a:picLocks noChangeAspect="1"/>
          </p:cNvPicPr>
          <p:nvPr/>
        </p:nvPicPr>
        <p:blipFill>
          <a:blip r:embed="rId2"/>
          <a:stretch>
            <a:fillRect/>
          </a:stretch>
        </p:blipFill>
        <p:spPr>
          <a:xfrm>
            <a:off x="5635109" y="1710690"/>
            <a:ext cx="1563410" cy="966192"/>
          </a:xfrm>
          <a:prstGeom prst="rect">
            <a:avLst/>
          </a:prstGeom>
        </p:spPr>
      </p:pic>
      <p:sp>
        <p:nvSpPr>
          <p:cNvPr id="9" name="Text 5"/>
          <p:cNvSpPr/>
          <p:nvPr/>
        </p:nvSpPr>
        <p:spPr>
          <a:xfrm>
            <a:off x="5635109" y="2871192"/>
            <a:ext cx="1563410" cy="243007"/>
          </a:xfrm>
          <a:prstGeom prst="rect">
            <a:avLst/>
          </a:prstGeom>
          <a:noFill/>
          <a:ln/>
        </p:spPr>
        <p:txBody>
          <a:bodyPr wrap="none" rtlCol="0" anchor="t"/>
          <a:lstStyle/>
          <a:p>
            <a:pPr algn="l" indent="0" marL="0">
              <a:lnSpc>
                <a:spcPts val="1914"/>
              </a:lnSpc>
              <a:buNone/>
            </a:pPr>
            <a:r>
              <a:rPr lang="en-US" sz="1531" dirty="0">
                <a:solidFill>
                  <a:srgbClr val="38512F"/>
                </a:solidFill>
                <a:latin typeface="Lora" pitchFamily="34" charset="0"/>
                <a:ea typeface="Lora" pitchFamily="34" charset="-122"/>
                <a:cs typeface="Lora" pitchFamily="34" charset="-120"/>
              </a:rPr>
              <a:t>Organizations</a:t>
            </a:r>
            <a:endParaRPr lang="en-US" sz="1531" dirty="0"/>
          </a:p>
        </p:txBody>
      </p:sp>
      <p:sp>
        <p:nvSpPr>
          <p:cNvPr id="10" name="Text 6"/>
          <p:cNvSpPr/>
          <p:nvPr/>
        </p:nvSpPr>
        <p:spPr>
          <a:xfrm>
            <a:off x="5635109" y="3207425"/>
            <a:ext cx="1563410" cy="1989773"/>
          </a:xfrm>
          <a:prstGeom prst="rect">
            <a:avLst/>
          </a:prstGeom>
          <a:noFill/>
          <a:ln/>
        </p:spPr>
        <p:txBody>
          <a:bodyPr wrap="square" rtlCol="0" anchor="t"/>
          <a:lstStyle/>
          <a:p>
            <a:pPr algn="l" indent="0" marL="0">
              <a:lnSpc>
                <a:spcPts val="1960"/>
              </a:lnSpc>
              <a:buNone/>
            </a:pPr>
            <a:r>
              <a:rPr lang="en-US" sz="1225" dirty="0">
                <a:solidFill>
                  <a:srgbClr val="3A3630"/>
                </a:solidFill>
                <a:latin typeface="Source Sans Pro" pitchFamily="34" charset="0"/>
                <a:ea typeface="Source Sans Pro" pitchFamily="34" charset="-122"/>
                <a:cs typeface="Source Sans Pro" pitchFamily="34" charset="-120"/>
              </a:rPr>
              <a:t>Organizations like companies, government agencies, and nonprofits are identified as named entities, e.g. "Apple Inc." or "United Nations".</a:t>
            </a:r>
            <a:endParaRPr lang="en-US" sz="1225" dirty="0"/>
          </a:p>
        </p:txBody>
      </p:sp>
      <p:pic>
        <p:nvPicPr>
          <p:cNvPr id="11" name="Image 2" descr="preencoded.png">    </p:cNvPr>
          <p:cNvPicPr>
            <a:picLocks noChangeAspect="1"/>
          </p:cNvPicPr>
          <p:nvPr/>
        </p:nvPicPr>
        <p:blipFill>
          <a:blip r:embed="rId3"/>
          <a:stretch>
            <a:fillRect/>
          </a:stretch>
        </p:blipFill>
        <p:spPr>
          <a:xfrm>
            <a:off x="7431762" y="1710690"/>
            <a:ext cx="1563410" cy="966192"/>
          </a:xfrm>
          <a:prstGeom prst="rect">
            <a:avLst/>
          </a:prstGeom>
        </p:spPr>
      </p:pic>
      <p:sp>
        <p:nvSpPr>
          <p:cNvPr id="12" name="Text 7"/>
          <p:cNvSpPr/>
          <p:nvPr/>
        </p:nvSpPr>
        <p:spPr>
          <a:xfrm>
            <a:off x="7431762" y="2871192"/>
            <a:ext cx="1563410" cy="243007"/>
          </a:xfrm>
          <a:prstGeom prst="rect">
            <a:avLst/>
          </a:prstGeom>
          <a:noFill/>
          <a:ln/>
        </p:spPr>
        <p:txBody>
          <a:bodyPr wrap="none" rtlCol="0" anchor="t"/>
          <a:lstStyle/>
          <a:p>
            <a:pPr algn="l" indent="0" marL="0">
              <a:lnSpc>
                <a:spcPts val="1914"/>
              </a:lnSpc>
              <a:buNone/>
            </a:pPr>
            <a:r>
              <a:rPr lang="en-US" sz="1531" dirty="0">
                <a:solidFill>
                  <a:srgbClr val="38512F"/>
                </a:solidFill>
                <a:latin typeface="Lora" pitchFamily="34" charset="0"/>
                <a:ea typeface="Lora" pitchFamily="34" charset="-122"/>
                <a:cs typeface="Lora" pitchFamily="34" charset="-120"/>
              </a:rPr>
              <a:t>Locations</a:t>
            </a:r>
            <a:endParaRPr lang="en-US" sz="1531" dirty="0"/>
          </a:p>
        </p:txBody>
      </p:sp>
      <p:sp>
        <p:nvSpPr>
          <p:cNvPr id="13" name="Text 8"/>
          <p:cNvSpPr/>
          <p:nvPr/>
        </p:nvSpPr>
        <p:spPr>
          <a:xfrm>
            <a:off x="7431762" y="3207425"/>
            <a:ext cx="1563410" cy="1989773"/>
          </a:xfrm>
          <a:prstGeom prst="rect">
            <a:avLst/>
          </a:prstGeom>
          <a:noFill/>
          <a:ln/>
        </p:spPr>
        <p:txBody>
          <a:bodyPr wrap="square" rtlCol="0" anchor="t"/>
          <a:lstStyle/>
          <a:p>
            <a:pPr algn="l" indent="0" marL="0">
              <a:lnSpc>
                <a:spcPts val="1960"/>
              </a:lnSpc>
              <a:buNone/>
            </a:pPr>
            <a:r>
              <a:rPr lang="en-US" sz="1225" dirty="0">
                <a:solidFill>
                  <a:srgbClr val="3A3630"/>
                </a:solidFill>
                <a:latin typeface="Source Sans Pro" pitchFamily="34" charset="0"/>
                <a:ea typeface="Source Sans Pro" pitchFamily="34" charset="-122"/>
                <a:cs typeface="Source Sans Pro" pitchFamily="34" charset="-120"/>
              </a:rPr>
              <a:t>Named entities for locations encompass geographic places such as cities, countries, rivers, and landmarks, for example "Machu Picchu" or "Amazon River".</a:t>
            </a:r>
            <a:endParaRPr lang="en-US" sz="1225" dirty="0"/>
          </a:p>
        </p:txBody>
      </p:sp>
      <p:pic>
        <p:nvPicPr>
          <p:cNvPr id="14" name="Image 3" descr="preencoded.png">    </p:cNvPr>
          <p:cNvPicPr>
            <a:picLocks noChangeAspect="1"/>
          </p:cNvPicPr>
          <p:nvPr/>
        </p:nvPicPr>
        <p:blipFill>
          <a:blip r:embed="rId4"/>
          <a:stretch>
            <a:fillRect/>
          </a:stretch>
        </p:blipFill>
        <p:spPr>
          <a:xfrm>
            <a:off x="9228415" y="1710690"/>
            <a:ext cx="1563529" cy="966311"/>
          </a:xfrm>
          <a:prstGeom prst="rect">
            <a:avLst/>
          </a:prstGeom>
        </p:spPr>
      </p:pic>
      <p:sp>
        <p:nvSpPr>
          <p:cNvPr id="15" name="Text 9"/>
          <p:cNvSpPr/>
          <p:nvPr/>
        </p:nvSpPr>
        <p:spPr>
          <a:xfrm>
            <a:off x="9228415" y="2871311"/>
            <a:ext cx="1563529" cy="243007"/>
          </a:xfrm>
          <a:prstGeom prst="rect">
            <a:avLst/>
          </a:prstGeom>
          <a:noFill/>
          <a:ln/>
        </p:spPr>
        <p:txBody>
          <a:bodyPr wrap="none" rtlCol="0" anchor="t"/>
          <a:lstStyle/>
          <a:p>
            <a:pPr algn="l" indent="0" marL="0">
              <a:lnSpc>
                <a:spcPts val="1914"/>
              </a:lnSpc>
              <a:buNone/>
            </a:pPr>
            <a:r>
              <a:rPr lang="en-US" sz="1531" dirty="0">
                <a:solidFill>
                  <a:srgbClr val="38512F"/>
                </a:solidFill>
                <a:latin typeface="Lora" pitchFamily="34" charset="0"/>
                <a:ea typeface="Lora" pitchFamily="34" charset="-122"/>
                <a:cs typeface="Lora" pitchFamily="34" charset="-120"/>
              </a:rPr>
              <a:t>Dates and Times</a:t>
            </a:r>
            <a:endParaRPr lang="en-US" sz="1531" dirty="0"/>
          </a:p>
        </p:txBody>
      </p:sp>
      <p:sp>
        <p:nvSpPr>
          <p:cNvPr id="16" name="Text 10"/>
          <p:cNvSpPr/>
          <p:nvPr/>
        </p:nvSpPr>
        <p:spPr>
          <a:xfrm>
            <a:off x="9228415" y="3207544"/>
            <a:ext cx="1563529" cy="1492329"/>
          </a:xfrm>
          <a:prstGeom prst="rect">
            <a:avLst/>
          </a:prstGeom>
          <a:noFill/>
          <a:ln/>
        </p:spPr>
        <p:txBody>
          <a:bodyPr wrap="square" rtlCol="0" anchor="t"/>
          <a:lstStyle/>
          <a:p>
            <a:pPr algn="l" indent="0" marL="0">
              <a:lnSpc>
                <a:spcPts val="1960"/>
              </a:lnSpc>
              <a:buNone/>
            </a:pPr>
            <a:r>
              <a:rPr lang="en-US" sz="1225" dirty="0">
                <a:solidFill>
                  <a:srgbClr val="3A3630"/>
                </a:solidFill>
                <a:latin typeface="Source Sans Pro" pitchFamily="34" charset="0"/>
                <a:ea typeface="Source Sans Pro" pitchFamily="34" charset="-122"/>
                <a:cs typeface="Source Sans Pro" pitchFamily="34" charset="-120"/>
              </a:rPr>
              <a:t>NER can also detect named entities for specific dates, times, and time periods, like "June 15, 2023" or "the 19th century".</a:t>
            </a:r>
            <a:endParaRPr lang="en-US" sz="1225" dirty="0"/>
          </a:p>
        </p:txBody>
      </p:sp>
      <p:sp>
        <p:nvSpPr>
          <p:cNvPr id="17" name="Text 11"/>
          <p:cNvSpPr/>
          <p:nvPr/>
        </p:nvSpPr>
        <p:spPr>
          <a:xfrm>
            <a:off x="3838456" y="5430441"/>
            <a:ext cx="3888462" cy="486013"/>
          </a:xfrm>
          <a:prstGeom prst="rect">
            <a:avLst/>
          </a:prstGeom>
          <a:noFill/>
          <a:ln/>
        </p:spPr>
        <p:txBody>
          <a:bodyPr wrap="none" rtlCol="0" anchor="t"/>
          <a:lstStyle/>
          <a:p>
            <a:pPr indent="0" marL="0">
              <a:lnSpc>
                <a:spcPts val="3827"/>
              </a:lnSpc>
              <a:buNone/>
            </a:pPr>
            <a:r>
              <a:rPr lang="en-US" sz="3062" dirty="0">
                <a:solidFill>
                  <a:srgbClr val="38512F"/>
                </a:solidFill>
                <a:latin typeface="Lora" pitchFamily="34" charset="0"/>
                <a:ea typeface="Lora" pitchFamily="34" charset="-122"/>
                <a:cs typeface="Lora" pitchFamily="34" charset="-120"/>
              </a:rPr>
              <a:t>Libraries Used</a:t>
            </a:r>
            <a:endParaRPr lang="en-US" sz="3062" dirty="0"/>
          </a:p>
        </p:txBody>
      </p:sp>
      <p:sp>
        <p:nvSpPr>
          <p:cNvPr id="18" name="Shape 12"/>
          <p:cNvSpPr/>
          <p:nvPr/>
        </p:nvSpPr>
        <p:spPr>
          <a:xfrm>
            <a:off x="3838456" y="6149697"/>
            <a:ext cx="2214205" cy="2778919"/>
          </a:xfrm>
          <a:prstGeom prst="roundRect">
            <a:avLst>
              <a:gd name="adj" fmla="val 2107"/>
            </a:avLst>
          </a:prstGeom>
          <a:solidFill>
            <a:srgbClr val="F6E9D5"/>
          </a:solidFill>
          <a:ln/>
        </p:spPr>
      </p:sp>
      <p:sp>
        <p:nvSpPr>
          <p:cNvPr id="19" name="Text 13"/>
          <p:cNvSpPr/>
          <p:nvPr/>
        </p:nvSpPr>
        <p:spPr>
          <a:xfrm>
            <a:off x="3993952" y="6305193"/>
            <a:ext cx="1903214" cy="291703"/>
          </a:xfrm>
          <a:prstGeom prst="rect">
            <a:avLst/>
          </a:prstGeom>
          <a:noFill/>
          <a:ln/>
        </p:spPr>
        <p:txBody>
          <a:bodyPr wrap="none" rtlCol="0" anchor="t"/>
          <a:lstStyle/>
          <a:p>
            <a:pPr indent="0" marL="0">
              <a:lnSpc>
                <a:spcPts val="2296"/>
              </a:lnSpc>
              <a:buNone/>
            </a:pPr>
            <a:r>
              <a:rPr lang="en-US" sz="1837" b="1" dirty="0">
                <a:solidFill>
                  <a:srgbClr val="38512F"/>
                </a:solidFill>
                <a:latin typeface="Lora" pitchFamily="34" charset="0"/>
                <a:ea typeface="Lora" pitchFamily="34" charset="-122"/>
                <a:cs typeface="Lora" pitchFamily="34" charset="-120"/>
              </a:rPr>
              <a:t>pandas</a:t>
            </a:r>
            <a:pPr indent="0" marL="0">
              <a:lnSpc>
                <a:spcPts val="2296"/>
              </a:lnSpc>
              <a:buNone/>
            </a:pPr>
            <a:r>
              <a:rPr lang="en-US" sz="1837" dirty="0">
                <a:solidFill>
                  <a:srgbClr val="38512F"/>
                </a:solidFill>
                <a:latin typeface="Lora" pitchFamily="34" charset="0"/>
                <a:ea typeface="Lora" pitchFamily="34" charset="-122"/>
                <a:cs typeface="Lora" pitchFamily="34" charset="-120"/>
              </a:rPr>
              <a:t>:</a:t>
            </a:r>
            <a:pPr indent="0" marL="0">
              <a:lnSpc>
                <a:spcPts val="2296"/>
              </a:lnSpc>
              <a:buNone/>
            </a:pPr>
            <a:r>
              <a:rPr lang="en-US" sz="1837" dirty="0">
                <a:solidFill>
                  <a:srgbClr val="38512F"/>
                </a:solidFill>
                <a:latin typeface="Lora" pitchFamily="34" charset="0"/>
                <a:ea typeface="Lora" pitchFamily="34" charset="-122"/>
                <a:cs typeface="Lora" pitchFamily="34" charset="-120"/>
              </a:rPr>
              <a:t> </a:t>
            </a:r>
            <a:endParaRPr lang="en-US" sz="1837" dirty="0"/>
          </a:p>
        </p:txBody>
      </p:sp>
      <p:sp>
        <p:nvSpPr>
          <p:cNvPr id="20" name="Text 14"/>
          <p:cNvSpPr/>
          <p:nvPr/>
        </p:nvSpPr>
        <p:spPr>
          <a:xfrm>
            <a:off x="3993952" y="6690122"/>
            <a:ext cx="1903214" cy="1492329"/>
          </a:xfrm>
          <a:prstGeom prst="rect">
            <a:avLst/>
          </a:prstGeom>
          <a:noFill/>
          <a:ln/>
        </p:spPr>
        <p:txBody>
          <a:bodyPr wrap="square" rtlCol="0" anchor="t"/>
          <a:lstStyle/>
          <a:p>
            <a:pPr indent="0" marL="0">
              <a:lnSpc>
                <a:spcPts val="1960"/>
              </a:lnSpc>
              <a:buNone/>
            </a:pPr>
            <a:r>
              <a:rPr lang="en-US" sz="1225" dirty="0">
                <a:solidFill>
                  <a:srgbClr val="3A3630"/>
                </a:solidFill>
                <a:latin typeface="Source Sans Pro" pitchFamily="34" charset="0"/>
                <a:ea typeface="Source Sans Pro" pitchFamily="34" charset="-122"/>
                <a:cs typeface="Source Sans Pro" pitchFamily="34" charset="-120"/>
              </a:rPr>
              <a:t>A powerful data manipulation library in Python. In this code, its import could be for potential data handling or visualization tasks.</a:t>
            </a:r>
            <a:endParaRPr lang="en-US" sz="1225" dirty="0"/>
          </a:p>
        </p:txBody>
      </p:sp>
      <p:sp>
        <p:nvSpPr>
          <p:cNvPr id="21" name="Shape 15"/>
          <p:cNvSpPr/>
          <p:nvPr/>
        </p:nvSpPr>
        <p:spPr>
          <a:xfrm>
            <a:off x="6208157" y="6149697"/>
            <a:ext cx="2214205" cy="2778919"/>
          </a:xfrm>
          <a:prstGeom prst="roundRect">
            <a:avLst>
              <a:gd name="adj" fmla="val 2107"/>
            </a:avLst>
          </a:prstGeom>
          <a:solidFill>
            <a:srgbClr val="F6E9D5"/>
          </a:solidFill>
          <a:ln/>
        </p:spPr>
      </p:sp>
      <p:sp>
        <p:nvSpPr>
          <p:cNvPr id="22" name="Text 16"/>
          <p:cNvSpPr/>
          <p:nvPr/>
        </p:nvSpPr>
        <p:spPr>
          <a:xfrm>
            <a:off x="6363653" y="6305193"/>
            <a:ext cx="1903214" cy="291703"/>
          </a:xfrm>
          <a:prstGeom prst="rect">
            <a:avLst/>
          </a:prstGeom>
          <a:noFill/>
          <a:ln/>
        </p:spPr>
        <p:txBody>
          <a:bodyPr wrap="none" rtlCol="0" anchor="t"/>
          <a:lstStyle/>
          <a:p>
            <a:pPr indent="0" marL="0">
              <a:lnSpc>
                <a:spcPts val="2296"/>
              </a:lnSpc>
              <a:buNone/>
            </a:pPr>
            <a:r>
              <a:rPr lang="en-US" sz="1837" b="1" dirty="0">
                <a:solidFill>
                  <a:srgbClr val="38512F"/>
                </a:solidFill>
                <a:latin typeface="Lora" pitchFamily="34" charset="0"/>
                <a:ea typeface="Lora" pitchFamily="34" charset="-122"/>
                <a:cs typeface="Lora" pitchFamily="34" charset="-120"/>
              </a:rPr>
              <a:t>spaCy</a:t>
            </a:r>
            <a:pPr indent="0" marL="0">
              <a:lnSpc>
                <a:spcPts val="2296"/>
              </a:lnSpc>
              <a:buNone/>
            </a:pPr>
            <a:r>
              <a:rPr lang="en-US" sz="1837" dirty="0">
                <a:solidFill>
                  <a:srgbClr val="38512F"/>
                </a:solidFill>
                <a:latin typeface="Lora" pitchFamily="34" charset="0"/>
                <a:ea typeface="Lora" pitchFamily="34" charset="-122"/>
                <a:cs typeface="Lora" pitchFamily="34" charset="-120"/>
              </a:rPr>
              <a:t>:</a:t>
            </a:r>
            <a:pPr indent="0" marL="0">
              <a:lnSpc>
                <a:spcPts val="2296"/>
              </a:lnSpc>
              <a:buNone/>
            </a:pPr>
            <a:r>
              <a:rPr lang="en-US" sz="1837" dirty="0">
                <a:solidFill>
                  <a:srgbClr val="38512F"/>
                </a:solidFill>
                <a:latin typeface="Lora" pitchFamily="34" charset="0"/>
                <a:ea typeface="Lora" pitchFamily="34" charset="-122"/>
                <a:cs typeface="Lora" pitchFamily="34" charset="-120"/>
              </a:rPr>
              <a:t> </a:t>
            </a:r>
            <a:endParaRPr lang="en-US" sz="1837" dirty="0"/>
          </a:p>
        </p:txBody>
      </p:sp>
      <p:sp>
        <p:nvSpPr>
          <p:cNvPr id="23" name="Text 17"/>
          <p:cNvSpPr/>
          <p:nvPr/>
        </p:nvSpPr>
        <p:spPr>
          <a:xfrm>
            <a:off x="6363653" y="6690122"/>
            <a:ext cx="1903214" cy="1741051"/>
          </a:xfrm>
          <a:prstGeom prst="rect">
            <a:avLst/>
          </a:prstGeom>
          <a:noFill/>
          <a:ln/>
        </p:spPr>
        <p:txBody>
          <a:bodyPr wrap="square" rtlCol="0" anchor="t"/>
          <a:lstStyle/>
          <a:p>
            <a:pPr indent="0" marL="0">
              <a:lnSpc>
                <a:spcPts val="1960"/>
              </a:lnSpc>
              <a:buNone/>
            </a:pPr>
            <a:r>
              <a:rPr lang="en-US" sz="1225" dirty="0">
                <a:solidFill>
                  <a:srgbClr val="3A3630"/>
                </a:solidFill>
                <a:latin typeface="Source Sans Pro" pitchFamily="34" charset="0"/>
                <a:ea typeface="Source Sans Pro" pitchFamily="34" charset="-122"/>
                <a:cs typeface="Source Sans Pro" pitchFamily="34" charset="-120"/>
              </a:rPr>
              <a:t>A popular NLP library used for Named Entity Recognition, among other tasks. Key features are Tokenization, POS tagging, Named Entity Recognition, Lemmatization etc..</a:t>
            </a:r>
            <a:endParaRPr lang="en-US" sz="1225" dirty="0"/>
          </a:p>
        </p:txBody>
      </p:sp>
      <p:sp>
        <p:nvSpPr>
          <p:cNvPr id="24" name="Text 18"/>
          <p:cNvSpPr/>
          <p:nvPr/>
        </p:nvSpPr>
        <p:spPr>
          <a:xfrm>
            <a:off x="6363653" y="8524399"/>
            <a:ext cx="1903214" cy="248722"/>
          </a:xfrm>
          <a:prstGeom prst="rect">
            <a:avLst/>
          </a:prstGeom>
          <a:noFill/>
          <a:ln/>
        </p:spPr>
        <p:txBody>
          <a:bodyPr wrap="none" rtlCol="0" anchor="t"/>
          <a:lstStyle/>
          <a:p>
            <a:pPr indent="0" marL="0">
              <a:lnSpc>
                <a:spcPts val="1960"/>
              </a:lnSpc>
              <a:buNone/>
            </a:pPr>
            <a:endParaRPr lang="en-US" sz="1225" dirty="0"/>
          </a:p>
        </p:txBody>
      </p:sp>
      <p:sp>
        <p:nvSpPr>
          <p:cNvPr id="25" name="Shape 19"/>
          <p:cNvSpPr/>
          <p:nvPr/>
        </p:nvSpPr>
        <p:spPr>
          <a:xfrm>
            <a:off x="8577858" y="6149697"/>
            <a:ext cx="2214205" cy="2778919"/>
          </a:xfrm>
          <a:prstGeom prst="roundRect">
            <a:avLst>
              <a:gd name="adj" fmla="val 2107"/>
            </a:avLst>
          </a:prstGeom>
          <a:solidFill>
            <a:srgbClr val="F6E9D5"/>
          </a:solidFill>
          <a:ln/>
        </p:spPr>
      </p:sp>
      <p:sp>
        <p:nvSpPr>
          <p:cNvPr id="26" name="Text 20"/>
          <p:cNvSpPr/>
          <p:nvPr/>
        </p:nvSpPr>
        <p:spPr>
          <a:xfrm>
            <a:off x="8733353" y="6305193"/>
            <a:ext cx="1903214" cy="291703"/>
          </a:xfrm>
          <a:prstGeom prst="rect">
            <a:avLst/>
          </a:prstGeom>
          <a:noFill/>
          <a:ln/>
        </p:spPr>
        <p:txBody>
          <a:bodyPr wrap="none" rtlCol="0" anchor="t"/>
          <a:lstStyle/>
          <a:p>
            <a:pPr indent="0" marL="0">
              <a:lnSpc>
                <a:spcPts val="2296"/>
              </a:lnSpc>
              <a:buNone/>
            </a:pPr>
            <a:r>
              <a:rPr lang="en-US" sz="1837" b="1" dirty="0">
                <a:solidFill>
                  <a:srgbClr val="38512F"/>
                </a:solidFill>
                <a:latin typeface="Lora" pitchFamily="34" charset="0"/>
                <a:ea typeface="Lora" pitchFamily="34" charset="-122"/>
                <a:cs typeface="Lora" pitchFamily="34" charset="-120"/>
              </a:rPr>
              <a:t>displacy</a:t>
            </a:r>
            <a:pPr indent="0" marL="0">
              <a:lnSpc>
                <a:spcPts val="2296"/>
              </a:lnSpc>
              <a:buNone/>
            </a:pPr>
            <a:r>
              <a:rPr lang="en-US" sz="1837" dirty="0">
                <a:solidFill>
                  <a:srgbClr val="38512F"/>
                </a:solidFill>
                <a:latin typeface="Lora" pitchFamily="34" charset="0"/>
                <a:ea typeface="Lora" pitchFamily="34" charset="-122"/>
                <a:cs typeface="Lora" pitchFamily="34" charset="-120"/>
              </a:rPr>
              <a:t>:</a:t>
            </a:r>
            <a:pPr indent="0" marL="0">
              <a:lnSpc>
                <a:spcPts val="2296"/>
              </a:lnSpc>
              <a:buNone/>
            </a:pPr>
            <a:r>
              <a:rPr lang="en-US" sz="1837" dirty="0">
                <a:solidFill>
                  <a:srgbClr val="38512F"/>
                </a:solidFill>
                <a:latin typeface="Lora" pitchFamily="34" charset="0"/>
                <a:ea typeface="Lora" pitchFamily="34" charset="-122"/>
                <a:cs typeface="Lora" pitchFamily="34" charset="-120"/>
              </a:rPr>
              <a:t> </a:t>
            </a:r>
            <a:endParaRPr lang="en-US" sz="1837" dirty="0"/>
          </a:p>
        </p:txBody>
      </p:sp>
      <p:sp>
        <p:nvSpPr>
          <p:cNvPr id="27" name="Text 21"/>
          <p:cNvSpPr/>
          <p:nvPr/>
        </p:nvSpPr>
        <p:spPr>
          <a:xfrm>
            <a:off x="8733353" y="6690122"/>
            <a:ext cx="1903214" cy="1741051"/>
          </a:xfrm>
          <a:prstGeom prst="rect">
            <a:avLst/>
          </a:prstGeom>
          <a:noFill/>
          <a:ln/>
        </p:spPr>
        <p:txBody>
          <a:bodyPr wrap="square" rtlCol="0" anchor="t"/>
          <a:lstStyle/>
          <a:p>
            <a:pPr indent="0" marL="0">
              <a:lnSpc>
                <a:spcPts val="1960"/>
              </a:lnSpc>
              <a:buNone/>
            </a:pPr>
            <a:r>
              <a:rPr lang="en-US" sz="1225" dirty="0">
                <a:solidFill>
                  <a:srgbClr val="3A3630"/>
                </a:solidFill>
                <a:latin typeface="Source Sans Pro" pitchFamily="34" charset="0"/>
                <a:ea typeface="Source Sans Pro" pitchFamily="34" charset="-122"/>
                <a:cs typeface="Source Sans Pro" pitchFamily="34" charset="-120"/>
              </a:rPr>
              <a:t>A visualization tool within spaCy for displaying entities and their relationships. Key features are Dependency Parsing Visualization, Named Entity Recognition, Interactive Visualization etc..</a:t>
            </a:r>
            <a:endParaRPr lang="en-US" sz="1225" dirty="0"/>
          </a:p>
        </p:txBody>
      </p:sp>
      <p:sp>
        <p:nvSpPr>
          <p:cNvPr id="28" name="Text 22"/>
          <p:cNvSpPr/>
          <p:nvPr/>
        </p:nvSpPr>
        <p:spPr>
          <a:xfrm>
            <a:off x="8733353" y="8524399"/>
            <a:ext cx="1903214" cy="248722"/>
          </a:xfrm>
          <a:prstGeom prst="rect">
            <a:avLst/>
          </a:prstGeom>
          <a:noFill/>
          <a:ln/>
        </p:spPr>
        <p:txBody>
          <a:bodyPr wrap="none" rtlCol="0" anchor="t"/>
          <a:lstStyle/>
          <a:p>
            <a:pPr indent="0" marL="0">
              <a:lnSpc>
                <a:spcPts val="1960"/>
              </a:lnSpc>
              <a:buNone/>
            </a:pPr>
            <a:endParaRPr lang="en-US" sz="1225" dirty="0"/>
          </a:p>
        </p:txBody>
      </p:sp>
      <p:sp>
        <p:nvSpPr>
          <p:cNvPr id="29" name="Shape 23"/>
          <p:cNvSpPr/>
          <p:nvPr/>
        </p:nvSpPr>
        <p:spPr>
          <a:xfrm>
            <a:off x="3838456" y="9084112"/>
            <a:ext cx="3398996" cy="2032754"/>
          </a:xfrm>
          <a:prstGeom prst="roundRect">
            <a:avLst>
              <a:gd name="adj" fmla="val 2295"/>
            </a:avLst>
          </a:prstGeom>
          <a:solidFill>
            <a:srgbClr val="F6E9D5"/>
          </a:solidFill>
          <a:ln/>
        </p:spPr>
      </p:sp>
      <p:sp>
        <p:nvSpPr>
          <p:cNvPr id="30" name="Text 24"/>
          <p:cNvSpPr/>
          <p:nvPr/>
        </p:nvSpPr>
        <p:spPr>
          <a:xfrm>
            <a:off x="3993952" y="9239607"/>
            <a:ext cx="2333030" cy="291703"/>
          </a:xfrm>
          <a:prstGeom prst="rect">
            <a:avLst/>
          </a:prstGeom>
          <a:noFill/>
          <a:ln/>
        </p:spPr>
        <p:txBody>
          <a:bodyPr wrap="none" rtlCol="0" anchor="t"/>
          <a:lstStyle/>
          <a:p>
            <a:pPr indent="0" marL="0">
              <a:lnSpc>
                <a:spcPts val="2296"/>
              </a:lnSpc>
              <a:buNone/>
            </a:pPr>
            <a:r>
              <a:rPr lang="en-US" sz="1837" b="1" dirty="0">
                <a:solidFill>
                  <a:srgbClr val="38512F"/>
                </a:solidFill>
                <a:latin typeface="Lora" pitchFamily="34" charset="0"/>
                <a:ea typeface="Lora" pitchFamily="34" charset="-122"/>
                <a:cs typeface="Lora" pitchFamily="34" charset="-120"/>
              </a:rPr>
              <a:t>collections</a:t>
            </a:r>
            <a:pPr indent="0" marL="0">
              <a:lnSpc>
                <a:spcPts val="2296"/>
              </a:lnSpc>
              <a:buNone/>
            </a:pPr>
            <a:r>
              <a:rPr lang="en-US" sz="1837" dirty="0">
                <a:solidFill>
                  <a:srgbClr val="38512F"/>
                </a:solidFill>
                <a:latin typeface="Lora" pitchFamily="34" charset="0"/>
                <a:ea typeface="Lora" pitchFamily="34" charset="-122"/>
                <a:cs typeface="Lora" pitchFamily="34" charset="-120"/>
              </a:rPr>
              <a:t>:</a:t>
            </a:r>
            <a:pPr indent="0" marL="0">
              <a:lnSpc>
                <a:spcPts val="2296"/>
              </a:lnSpc>
              <a:buNone/>
            </a:pPr>
            <a:r>
              <a:rPr lang="en-US" sz="1837" dirty="0">
                <a:solidFill>
                  <a:srgbClr val="38512F"/>
                </a:solidFill>
                <a:latin typeface="Lora" pitchFamily="34" charset="0"/>
                <a:ea typeface="Lora" pitchFamily="34" charset="-122"/>
                <a:cs typeface="Lora" pitchFamily="34" charset="-120"/>
              </a:rPr>
              <a:t> </a:t>
            </a:r>
            <a:endParaRPr lang="en-US" sz="1837" dirty="0"/>
          </a:p>
        </p:txBody>
      </p:sp>
      <p:sp>
        <p:nvSpPr>
          <p:cNvPr id="31" name="Text 25"/>
          <p:cNvSpPr/>
          <p:nvPr/>
        </p:nvSpPr>
        <p:spPr>
          <a:xfrm>
            <a:off x="3993952" y="9624536"/>
            <a:ext cx="3088005" cy="753785"/>
          </a:xfrm>
          <a:prstGeom prst="rect">
            <a:avLst/>
          </a:prstGeom>
          <a:noFill/>
          <a:ln/>
        </p:spPr>
        <p:txBody>
          <a:bodyPr wrap="square" rtlCol="0" anchor="t"/>
          <a:lstStyle/>
          <a:p>
            <a:pPr indent="0" marL="0">
              <a:lnSpc>
                <a:spcPts val="1960"/>
              </a:lnSpc>
              <a:buNone/>
            </a:pPr>
            <a:r>
              <a:rPr lang="en-US" sz="1225" dirty="0">
                <a:solidFill>
                  <a:srgbClr val="3A3630"/>
                </a:solidFill>
                <a:latin typeface="Source Sans Pro" pitchFamily="34" charset="0"/>
                <a:ea typeface="Source Sans Pro" pitchFamily="34" charset="-122"/>
                <a:cs typeface="Source Sans Pro" pitchFamily="34" charset="-120"/>
              </a:rPr>
              <a:t>A module that provides specialized container datatypes. Here, </a:t>
            </a:r>
            <a:pPr indent="0" marL="0">
              <a:lnSpc>
                <a:spcPts val="1960"/>
              </a:lnSpc>
              <a:buNone/>
            </a:pPr>
            <a:r>
              <a:rPr lang="en-US" sz="1225" dirty="0">
                <a:solidFill>
                  <a:srgbClr val="3A3630"/>
                </a:solidFill>
                <a:highlight>
                  <a:srgbClr val="F1F6EF"/>
                </a:highlight>
                <a:latin typeface="Consolas" pitchFamily="34" charset="0"/>
                <a:ea typeface="Consolas" pitchFamily="34" charset="-122"/>
                <a:cs typeface="Consolas" pitchFamily="34" charset="-120"/>
              </a:rPr>
              <a:t>Counter</a:t>
            </a:r>
            <a:pPr indent="0" marL="0">
              <a:lnSpc>
                <a:spcPts val="1960"/>
              </a:lnSpc>
              <a:buNone/>
            </a:pPr>
            <a:r>
              <a:rPr lang="en-US" sz="1225" dirty="0">
                <a:solidFill>
                  <a:srgbClr val="3A3630"/>
                </a:solidFill>
                <a:latin typeface="Source Sans Pro" pitchFamily="34" charset="0"/>
                <a:ea typeface="Source Sans Pro" pitchFamily="34" charset="-122"/>
                <a:cs typeface="Source Sans Pro" pitchFamily="34" charset="-120"/>
              </a:rPr>
              <a:t> could be used for counting elements.</a:t>
            </a:r>
            <a:endParaRPr lang="en-US" sz="1225" dirty="0"/>
          </a:p>
        </p:txBody>
      </p:sp>
      <p:sp>
        <p:nvSpPr>
          <p:cNvPr id="32" name="Text 26"/>
          <p:cNvSpPr/>
          <p:nvPr/>
        </p:nvSpPr>
        <p:spPr>
          <a:xfrm>
            <a:off x="3993952" y="10471547"/>
            <a:ext cx="3088005" cy="248722"/>
          </a:xfrm>
          <a:prstGeom prst="rect">
            <a:avLst/>
          </a:prstGeom>
          <a:noFill/>
          <a:ln/>
        </p:spPr>
        <p:txBody>
          <a:bodyPr wrap="none" rtlCol="0" anchor="t"/>
          <a:lstStyle/>
          <a:p>
            <a:pPr indent="0" marL="0">
              <a:lnSpc>
                <a:spcPts val="1960"/>
              </a:lnSpc>
              <a:buNone/>
            </a:pPr>
            <a:endParaRPr lang="en-US" sz="1225" dirty="0"/>
          </a:p>
        </p:txBody>
      </p:sp>
      <p:sp>
        <p:nvSpPr>
          <p:cNvPr id="33" name="Shape 27"/>
          <p:cNvSpPr/>
          <p:nvPr/>
        </p:nvSpPr>
        <p:spPr>
          <a:xfrm>
            <a:off x="7392948" y="9084112"/>
            <a:ext cx="3398996" cy="2032754"/>
          </a:xfrm>
          <a:prstGeom prst="roundRect">
            <a:avLst>
              <a:gd name="adj" fmla="val 2295"/>
            </a:avLst>
          </a:prstGeom>
          <a:solidFill>
            <a:srgbClr val="F6E9D5"/>
          </a:solidFill>
          <a:ln/>
        </p:spPr>
      </p:sp>
      <p:sp>
        <p:nvSpPr>
          <p:cNvPr id="34" name="Text 28"/>
          <p:cNvSpPr/>
          <p:nvPr/>
        </p:nvSpPr>
        <p:spPr>
          <a:xfrm>
            <a:off x="7548443" y="9239607"/>
            <a:ext cx="2333030" cy="291703"/>
          </a:xfrm>
          <a:prstGeom prst="rect">
            <a:avLst/>
          </a:prstGeom>
          <a:noFill/>
          <a:ln/>
        </p:spPr>
        <p:txBody>
          <a:bodyPr wrap="none" rtlCol="0" anchor="t"/>
          <a:lstStyle/>
          <a:p>
            <a:pPr indent="0" marL="0">
              <a:lnSpc>
                <a:spcPts val="2296"/>
              </a:lnSpc>
              <a:buNone/>
            </a:pPr>
            <a:r>
              <a:rPr lang="en-US" sz="1837" b="1" dirty="0">
                <a:solidFill>
                  <a:srgbClr val="38512F"/>
                </a:solidFill>
                <a:latin typeface="Lora" pitchFamily="34" charset="0"/>
                <a:ea typeface="Lora" pitchFamily="34" charset="-122"/>
                <a:cs typeface="Lora" pitchFamily="34" charset="-120"/>
              </a:rPr>
              <a:t>numpy</a:t>
            </a:r>
            <a:pPr indent="0" marL="0">
              <a:lnSpc>
                <a:spcPts val="2296"/>
              </a:lnSpc>
              <a:buNone/>
            </a:pPr>
            <a:r>
              <a:rPr lang="en-US" sz="1837" dirty="0">
                <a:solidFill>
                  <a:srgbClr val="38512F"/>
                </a:solidFill>
                <a:latin typeface="Lora" pitchFamily="34" charset="0"/>
                <a:ea typeface="Lora" pitchFamily="34" charset="-122"/>
                <a:cs typeface="Lora" pitchFamily="34" charset="-120"/>
              </a:rPr>
              <a:t>:</a:t>
            </a:r>
            <a:pPr indent="0" marL="0">
              <a:lnSpc>
                <a:spcPts val="2296"/>
              </a:lnSpc>
              <a:buNone/>
            </a:pPr>
            <a:r>
              <a:rPr lang="en-US" sz="1837" dirty="0">
                <a:solidFill>
                  <a:srgbClr val="38512F"/>
                </a:solidFill>
                <a:latin typeface="Lora" pitchFamily="34" charset="0"/>
                <a:ea typeface="Lora" pitchFamily="34" charset="-122"/>
                <a:cs typeface="Lora" pitchFamily="34" charset="-120"/>
              </a:rPr>
              <a:t> </a:t>
            </a:r>
            <a:endParaRPr lang="en-US" sz="1837" dirty="0"/>
          </a:p>
        </p:txBody>
      </p:sp>
      <p:sp>
        <p:nvSpPr>
          <p:cNvPr id="35" name="Text 29"/>
          <p:cNvSpPr/>
          <p:nvPr/>
        </p:nvSpPr>
        <p:spPr>
          <a:xfrm>
            <a:off x="7548443" y="9624536"/>
            <a:ext cx="3088005" cy="994886"/>
          </a:xfrm>
          <a:prstGeom prst="rect">
            <a:avLst/>
          </a:prstGeom>
          <a:noFill/>
          <a:ln/>
        </p:spPr>
        <p:txBody>
          <a:bodyPr wrap="square" rtlCol="0" anchor="t"/>
          <a:lstStyle/>
          <a:p>
            <a:pPr indent="0" marL="0">
              <a:lnSpc>
                <a:spcPts val="1960"/>
              </a:lnSpc>
              <a:buNone/>
            </a:pPr>
            <a:r>
              <a:rPr lang="en-US" sz="1225" dirty="0">
                <a:solidFill>
                  <a:srgbClr val="3A3630"/>
                </a:solidFill>
                <a:latin typeface="Source Sans Pro" pitchFamily="34" charset="0"/>
                <a:ea typeface="Source Sans Pro" pitchFamily="34" charset="-122"/>
                <a:cs typeface="Source Sans Pro" pitchFamily="34" charset="-120"/>
              </a:rPr>
              <a:t>A fundamental package for numerical computations in Python. It might be used for advanced calculations, although it's not heavily featured in this snippet.</a:t>
            </a:r>
            <a:endParaRPr lang="en-US" sz="1225" dirty="0"/>
          </a:p>
        </p:txBody>
      </p:sp>
      <p:sp>
        <p:nvSpPr>
          <p:cNvPr id="36" name="Text 30"/>
          <p:cNvSpPr/>
          <p:nvPr/>
        </p:nvSpPr>
        <p:spPr>
          <a:xfrm>
            <a:off x="7548443" y="10712648"/>
            <a:ext cx="3088005" cy="248722"/>
          </a:xfrm>
          <a:prstGeom prst="rect">
            <a:avLst/>
          </a:prstGeom>
          <a:noFill/>
          <a:ln/>
        </p:spPr>
        <p:txBody>
          <a:bodyPr wrap="none" rtlCol="0" anchor="t"/>
          <a:lstStyle/>
          <a:p>
            <a:pPr indent="0" marL="0">
              <a:lnSpc>
                <a:spcPts val="1960"/>
              </a:lnSpc>
              <a:buNone/>
            </a:pPr>
            <a:endParaRPr lang="en-US" sz="1225" dirty="0"/>
          </a:p>
        </p:txBody>
      </p:sp>
      <p:pic>
        <p:nvPicPr>
          <p:cNvPr id="37"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3064669" y="523637"/>
            <a:ext cx="8500943" cy="1188482"/>
          </a:xfrm>
          <a:prstGeom prst="rect">
            <a:avLst/>
          </a:prstGeom>
          <a:noFill/>
          <a:ln/>
        </p:spPr>
        <p:txBody>
          <a:bodyPr wrap="square" rtlCol="0" anchor="t"/>
          <a:lstStyle/>
          <a:p>
            <a:pPr indent="0" marL="0">
              <a:lnSpc>
                <a:spcPts val="4679"/>
              </a:lnSpc>
              <a:buNone/>
            </a:pPr>
            <a:r>
              <a:rPr lang="en-US" sz="3743" dirty="0">
                <a:solidFill>
                  <a:srgbClr val="38512F"/>
                </a:solidFill>
                <a:latin typeface="Lora" pitchFamily="34" charset="0"/>
                <a:ea typeface="Lora" pitchFamily="34" charset="-122"/>
                <a:cs typeface="Lora" pitchFamily="34" charset="-120"/>
              </a:rPr>
              <a:t>Approaches to NER: Rule-based, Machine Learning, and Deep Learning</a:t>
            </a:r>
            <a:endParaRPr lang="en-US" sz="3743" dirty="0"/>
          </a:p>
        </p:txBody>
      </p:sp>
      <p:sp>
        <p:nvSpPr>
          <p:cNvPr id="5" name="Text 3"/>
          <p:cNvSpPr/>
          <p:nvPr/>
        </p:nvSpPr>
        <p:spPr>
          <a:xfrm>
            <a:off x="3064669" y="2187416"/>
            <a:ext cx="1777246" cy="594122"/>
          </a:xfrm>
          <a:prstGeom prst="rect">
            <a:avLst/>
          </a:prstGeom>
          <a:noFill/>
          <a:ln/>
        </p:spPr>
        <p:txBody>
          <a:bodyPr wrap="square" rtlCol="0" anchor="t"/>
          <a:lstStyle/>
          <a:p>
            <a:pPr indent="0" marL="0">
              <a:lnSpc>
                <a:spcPts val="2340"/>
              </a:lnSpc>
              <a:buNone/>
            </a:pPr>
            <a:r>
              <a:rPr lang="en-US" sz="1872" dirty="0">
                <a:solidFill>
                  <a:srgbClr val="38512F"/>
                </a:solidFill>
                <a:latin typeface="Lora" pitchFamily="34" charset="0"/>
                <a:ea typeface="Lora" pitchFamily="34" charset="-122"/>
                <a:cs typeface="Lora" pitchFamily="34" charset="-120"/>
              </a:rPr>
              <a:t>Rule-based NER</a:t>
            </a:r>
            <a:endParaRPr lang="en-US" sz="1872" dirty="0"/>
          </a:p>
        </p:txBody>
      </p:sp>
      <p:sp>
        <p:nvSpPr>
          <p:cNvPr id="6" name="Text 4"/>
          <p:cNvSpPr/>
          <p:nvPr/>
        </p:nvSpPr>
        <p:spPr>
          <a:xfrm>
            <a:off x="3064669" y="2971681"/>
            <a:ext cx="1777246" cy="3650456"/>
          </a:xfrm>
          <a:prstGeom prst="rect">
            <a:avLst/>
          </a:prstGeom>
          <a:noFill/>
          <a:ln/>
        </p:spPr>
        <p:txBody>
          <a:bodyPr wrap="square" rtlCol="0" anchor="t"/>
          <a:lstStyle/>
          <a:p>
            <a:pPr indent="0" marL="0">
              <a:lnSpc>
                <a:spcPts val="2396"/>
              </a:lnSpc>
              <a:buNone/>
            </a:pPr>
            <a:r>
              <a:rPr lang="en-US" sz="1497" dirty="0">
                <a:solidFill>
                  <a:srgbClr val="3A3630"/>
                </a:solidFill>
                <a:latin typeface="Source Sans Pro" pitchFamily="34" charset="0"/>
                <a:ea typeface="Source Sans Pro" pitchFamily="34" charset="-122"/>
                <a:cs typeface="Source Sans Pro" pitchFamily="34" charset="-120"/>
              </a:rPr>
              <a:t>Rule-based NER relies on a set of predefined linguistic rules and patterns to identify named entities. This approach is transparent and easy to understand, but requires significant domain expertise and manual effort to develop the rules.</a:t>
            </a:r>
            <a:endParaRPr lang="en-US" sz="1497" dirty="0"/>
          </a:p>
        </p:txBody>
      </p:sp>
      <p:sp>
        <p:nvSpPr>
          <p:cNvPr id="7" name="Text 5"/>
          <p:cNvSpPr/>
          <p:nvPr/>
        </p:nvSpPr>
        <p:spPr>
          <a:xfrm>
            <a:off x="5313402" y="2187416"/>
            <a:ext cx="1777246" cy="594122"/>
          </a:xfrm>
          <a:prstGeom prst="rect">
            <a:avLst/>
          </a:prstGeom>
          <a:noFill/>
          <a:ln/>
        </p:spPr>
        <p:txBody>
          <a:bodyPr wrap="square" rtlCol="0" anchor="t"/>
          <a:lstStyle/>
          <a:p>
            <a:pPr indent="0" marL="0">
              <a:lnSpc>
                <a:spcPts val="2340"/>
              </a:lnSpc>
              <a:buNone/>
            </a:pPr>
            <a:r>
              <a:rPr lang="en-US" sz="1872" dirty="0">
                <a:solidFill>
                  <a:srgbClr val="38512F"/>
                </a:solidFill>
                <a:latin typeface="Lora" pitchFamily="34" charset="0"/>
                <a:ea typeface="Lora" pitchFamily="34" charset="-122"/>
                <a:cs typeface="Lora" pitchFamily="34" charset="-120"/>
              </a:rPr>
              <a:t>Machine Learning NER</a:t>
            </a:r>
            <a:endParaRPr lang="en-US" sz="1872" dirty="0"/>
          </a:p>
        </p:txBody>
      </p:sp>
      <p:sp>
        <p:nvSpPr>
          <p:cNvPr id="8" name="Text 6"/>
          <p:cNvSpPr/>
          <p:nvPr/>
        </p:nvSpPr>
        <p:spPr>
          <a:xfrm>
            <a:off x="5313402" y="2971681"/>
            <a:ext cx="1777246" cy="3954661"/>
          </a:xfrm>
          <a:prstGeom prst="rect">
            <a:avLst/>
          </a:prstGeom>
          <a:noFill/>
          <a:ln/>
        </p:spPr>
        <p:txBody>
          <a:bodyPr wrap="square" rtlCol="0" anchor="t"/>
          <a:lstStyle/>
          <a:p>
            <a:pPr indent="0" marL="0">
              <a:lnSpc>
                <a:spcPts val="2396"/>
              </a:lnSpc>
              <a:buNone/>
            </a:pPr>
            <a:r>
              <a:rPr lang="en-US" sz="1497" dirty="0">
                <a:solidFill>
                  <a:srgbClr val="3A3630"/>
                </a:solidFill>
                <a:latin typeface="Source Sans Pro" pitchFamily="34" charset="0"/>
                <a:ea typeface="Source Sans Pro" pitchFamily="34" charset="-122"/>
                <a:cs typeface="Source Sans Pro" pitchFamily="34" charset="-120"/>
              </a:rPr>
              <a:t>Machine learning-based NER models are trained on large annotated datasets to learn the patterns and features that distinguish named entities. These models can generalize better to new data, but require extensive training and feature engineering.</a:t>
            </a:r>
            <a:endParaRPr lang="en-US" sz="1497" dirty="0"/>
          </a:p>
        </p:txBody>
      </p:sp>
      <p:sp>
        <p:nvSpPr>
          <p:cNvPr id="9" name="Text 7"/>
          <p:cNvSpPr/>
          <p:nvPr/>
        </p:nvSpPr>
        <p:spPr>
          <a:xfrm>
            <a:off x="7562136" y="2187416"/>
            <a:ext cx="1777246" cy="594122"/>
          </a:xfrm>
          <a:prstGeom prst="rect">
            <a:avLst/>
          </a:prstGeom>
          <a:noFill/>
          <a:ln/>
        </p:spPr>
        <p:txBody>
          <a:bodyPr wrap="square" rtlCol="0" anchor="t"/>
          <a:lstStyle/>
          <a:p>
            <a:pPr indent="0" marL="0">
              <a:lnSpc>
                <a:spcPts val="2340"/>
              </a:lnSpc>
              <a:buNone/>
            </a:pPr>
            <a:r>
              <a:rPr lang="en-US" sz="1872" dirty="0">
                <a:solidFill>
                  <a:srgbClr val="38512F"/>
                </a:solidFill>
                <a:latin typeface="Lora" pitchFamily="34" charset="0"/>
                <a:ea typeface="Lora" pitchFamily="34" charset="-122"/>
                <a:cs typeface="Lora" pitchFamily="34" charset="-120"/>
              </a:rPr>
              <a:t>Deep Learning NER</a:t>
            </a:r>
            <a:endParaRPr lang="en-US" sz="1872" dirty="0"/>
          </a:p>
        </p:txBody>
      </p:sp>
      <p:sp>
        <p:nvSpPr>
          <p:cNvPr id="10" name="Text 8"/>
          <p:cNvSpPr/>
          <p:nvPr/>
        </p:nvSpPr>
        <p:spPr>
          <a:xfrm>
            <a:off x="7562136" y="2971681"/>
            <a:ext cx="1777246" cy="4563070"/>
          </a:xfrm>
          <a:prstGeom prst="rect">
            <a:avLst/>
          </a:prstGeom>
          <a:noFill/>
          <a:ln/>
        </p:spPr>
        <p:txBody>
          <a:bodyPr wrap="square" rtlCol="0" anchor="t"/>
          <a:lstStyle/>
          <a:p>
            <a:pPr indent="0" marL="0">
              <a:lnSpc>
                <a:spcPts val="2396"/>
              </a:lnSpc>
              <a:buNone/>
            </a:pPr>
            <a:r>
              <a:rPr lang="en-US" sz="1497" dirty="0">
                <a:solidFill>
                  <a:srgbClr val="3A3630"/>
                </a:solidFill>
                <a:latin typeface="Source Sans Pro" pitchFamily="34" charset="0"/>
                <a:ea typeface="Source Sans Pro" pitchFamily="34" charset="-122"/>
                <a:cs typeface="Source Sans Pro" pitchFamily="34" charset="-120"/>
              </a:rPr>
              <a:t>Deep learning approaches, such as recurrent neural networks and transformer models, have revolutionized NER by automatically learning contextual features and representations from text. These models can achieve state-of-the-art performance with minimal feature engineering.</a:t>
            </a:r>
            <a:endParaRPr lang="en-US" sz="1497" dirty="0"/>
          </a:p>
        </p:txBody>
      </p:sp>
      <p:sp>
        <p:nvSpPr>
          <p:cNvPr id="11" name="Text 9"/>
          <p:cNvSpPr/>
          <p:nvPr/>
        </p:nvSpPr>
        <p:spPr>
          <a:xfrm>
            <a:off x="9810869" y="2187416"/>
            <a:ext cx="1777246" cy="594122"/>
          </a:xfrm>
          <a:prstGeom prst="rect">
            <a:avLst/>
          </a:prstGeom>
          <a:noFill/>
          <a:ln/>
        </p:spPr>
        <p:txBody>
          <a:bodyPr wrap="square" rtlCol="0" anchor="t"/>
          <a:lstStyle/>
          <a:p>
            <a:pPr indent="0" marL="0">
              <a:lnSpc>
                <a:spcPts val="2340"/>
              </a:lnSpc>
              <a:buNone/>
            </a:pPr>
            <a:r>
              <a:rPr lang="en-US" sz="1872" dirty="0">
                <a:solidFill>
                  <a:srgbClr val="38512F"/>
                </a:solidFill>
                <a:latin typeface="Lora" pitchFamily="34" charset="0"/>
                <a:ea typeface="Lora" pitchFamily="34" charset="-122"/>
                <a:cs typeface="Lora" pitchFamily="34" charset="-120"/>
              </a:rPr>
              <a:t>Hybrid Approaches</a:t>
            </a:r>
            <a:endParaRPr lang="en-US" sz="1872" dirty="0"/>
          </a:p>
        </p:txBody>
      </p:sp>
      <p:sp>
        <p:nvSpPr>
          <p:cNvPr id="12" name="Text 10"/>
          <p:cNvSpPr/>
          <p:nvPr/>
        </p:nvSpPr>
        <p:spPr>
          <a:xfrm>
            <a:off x="9810869" y="2971681"/>
            <a:ext cx="1777246" cy="3346252"/>
          </a:xfrm>
          <a:prstGeom prst="rect">
            <a:avLst/>
          </a:prstGeom>
          <a:noFill/>
          <a:ln/>
        </p:spPr>
        <p:txBody>
          <a:bodyPr wrap="square" rtlCol="0" anchor="t"/>
          <a:lstStyle/>
          <a:p>
            <a:pPr indent="0" marL="0">
              <a:lnSpc>
                <a:spcPts val="2396"/>
              </a:lnSpc>
              <a:buNone/>
            </a:pPr>
            <a:r>
              <a:rPr lang="en-US" sz="1497" dirty="0">
                <a:solidFill>
                  <a:srgbClr val="3A3630"/>
                </a:solidFill>
                <a:latin typeface="Source Sans Pro" pitchFamily="34" charset="0"/>
                <a:ea typeface="Source Sans Pro" pitchFamily="34" charset="-122"/>
                <a:cs typeface="Source Sans Pro" pitchFamily="34" charset="-120"/>
              </a:rPr>
              <a:t>Many modern NER systems combine rule-based and machine/deep learning techniques to leverage the strengths of both, achieving improved accuracy and robustness across diverse domains and languages.</a:t>
            </a:r>
            <a:endParaRPr lang="en-US" sz="1497" dirty="0"/>
          </a:p>
        </p:txBody>
      </p:sp>
      <p:pic>
        <p:nvPicPr>
          <p:cNvPr id="13"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34363"/>
          </a:xfrm>
          <a:prstGeom prst="rect">
            <a:avLst/>
          </a:prstGeom>
          <a:solidFill>
            <a:srgbClr val="FEF5E7"/>
          </a:solidFill>
          <a:ln/>
        </p:spPr>
      </p:sp>
      <p:sp>
        <p:nvSpPr>
          <p:cNvPr id="4" name="Text 2"/>
          <p:cNvSpPr/>
          <p:nvPr/>
        </p:nvSpPr>
        <p:spPr>
          <a:xfrm>
            <a:off x="2456378" y="597694"/>
            <a:ext cx="9717643" cy="1358503"/>
          </a:xfrm>
          <a:prstGeom prst="rect">
            <a:avLst/>
          </a:prstGeom>
          <a:noFill/>
          <a:ln/>
        </p:spPr>
        <p:txBody>
          <a:bodyPr wrap="square" rtlCol="0" anchor="t"/>
          <a:lstStyle/>
          <a:p>
            <a:pPr indent="0" marL="0">
              <a:lnSpc>
                <a:spcPts val="5349"/>
              </a:lnSpc>
              <a:buNone/>
            </a:pPr>
            <a:r>
              <a:rPr lang="en-US" sz="4279" dirty="0">
                <a:solidFill>
                  <a:srgbClr val="38512F"/>
                </a:solidFill>
                <a:latin typeface="Lora" pitchFamily="34" charset="0"/>
                <a:ea typeface="Lora" pitchFamily="34" charset="-122"/>
                <a:cs typeface="Lora" pitchFamily="34" charset="-120"/>
              </a:rPr>
              <a:t>Evaluation Metrics for NER: Precision, Recall, and F1-score</a:t>
            </a:r>
            <a:endParaRPr lang="en-US" sz="4279" dirty="0"/>
          </a:p>
        </p:txBody>
      </p:sp>
      <p:sp>
        <p:nvSpPr>
          <p:cNvPr id="5" name="Text 3"/>
          <p:cNvSpPr/>
          <p:nvPr/>
        </p:nvSpPr>
        <p:spPr>
          <a:xfrm>
            <a:off x="2673668" y="2528888"/>
            <a:ext cx="4420433" cy="347782"/>
          </a:xfrm>
          <a:prstGeom prst="rect">
            <a:avLst/>
          </a:prstGeom>
          <a:noFill/>
          <a:ln/>
        </p:spPr>
        <p:txBody>
          <a:bodyPr wrap="none" rtlCol="0" anchor="t"/>
          <a:lstStyle/>
          <a:p>
            <a:pPr indent="0" marL="0">
              <a:lnSpc>
                <a:spcPts val="2739"/>
              </a:lnSpc>
              <a:buNone/>
            </a:pPr>
            <a:r>
              <a:rPr lang="en-US" sz="1712" dirty="0">
                <a:solidFill>
                  <a:srgbClr val="3A3630"/>
                </a:solidFill>
                <a:latin typeface="Source Sans Pro" pitchFamily="34" charset="0"/>
                <a:ea typeface="Source Sans Pro" pitchFamily="34" charset="-122"/>
                <a:cs typeface="Source Sans Pro" pitchFamily="34" charset="-120"/>
              </a:rPr>
              <a:t>Precision</a:t>
            </a:r>
            <a:endParaRPr lang="en-US" sz="1712" dirty="0"/>
          </a:p>
        </p:txBody>
      </p:sp>
      <p:sp>
        <p:nvSpPr>
          <p:cNvPr id="6" name="Text 4"/>
          <p:cNvSpPr/>
          <p:nvPr/>
        </p:nvSpPr>
        <p:spPr>
          <a:xfrm>
            <a:off x="7536299" y="2528888"/>
            <a:ext cx="4420433" cy="1043345"/>
          </a:xfrm>
          <a:prstGeom prst="rect">
            <a:avLst/>
          </a:prstGeom>
          <a:noFill/>
          <a:ln/>
        </p:spPr>
        <p:txBody>
          <a:bodyPr wrap="square" rtlCol="0" anchor="t"/>
          <a:lstStyle/>
          <a:p>
            <a:pPr indent="0" marL="0">
              <a:lnSpc>
                <a:spcPts val="2739"/>
              </a:lnSpc>
              <a:buNone/>
            </a:pPr>
            <a:r>
              <a:rPr lang="en-US" sz="1712" dirty="0">
                <a:solidFill>
                  <a:srgbClr val="3A3630"/>
                </a:solidFill>
                <a:latin typeface="Source Sans Pro" pitchFamily="34" charset="0"/>
                <a:ea typeface="Source Sans Pro" pitchFamily="34" charset="-122"/>
                <a:cs typeface="Source Sans Pro" pitchFamily="34" charset="-120"/>
              </a:rPr>
              <a:t>The proportion of named entities that the model correctly identified out of all the entities it predicted.</a:t>
            </a:r>
            <a:endParaRPr lang="en-US" sz="1712" dirty="0"/>
          </a:p>
        </p:txBody>
      </p:sp>
      <p:sp>
        <p:nvSpPr>
          <p:cNvPr id="7" name="Shape 5"/>
          <p:cNvSpPr/>
          <p:nvPr/>
        </p:nvSpPr>
        <p:spPr>
          <a:xfrm>
            <a:off x="2456378" y="3710226"/>
            <a:ext cx="9717643" cy="1319332"/>
          </a:xfrm>
          <a:prstGeom prst="rect">
            <a:avLst/>
          </a:prstGeom>
          <a:solidFill>
            <a:srgbClr val="F6E9D5"/>
          </a:solidFill>
          <a:ln/>
        </p:spPr>
      </p:sp>
      <p:sp>
        <p:nvSpPr>
          <p:cNvPr id="8" name="Text 6"/>
          <p:cNvSpPr/>
          <p:nvPr/>
        </p:nvSpPr>
        <p:spPr>
          <a:xfrm>
            <a:off x="2673668" y="3848219"/>
            <a:ext cx="4420433" cy="347782"/>
          </a:xfrm>
          <a:prstGeom prst="rect">
            <a:avLst/>
          </a:prstGeom>
          <a:noFill/>
          <a:ln/>
        </p:spPr>
        <p:txBody>
          <a:bodyPr wrap="none" rtlCol="0" anchor="t"/>
          <a:lstStyle/>
          <a:p>
            <a:pPr indent="0" marL="0">
              <a:lnSpc>
                <a:spcPts val="2739"/>
              </a:lnSpc>
              <a:buNone/>
            </a:pPr>
            <a:r>
              <a:rPr lang="en-US" sz="1712" dirty="0">
                <a:solidFill>
                  <a:srgbClr val="3A3630"/>
                </a:solidFill>
                <a:latin typeface="Source Sans Pro" pitchFamily="34" charset="0"/>
                <a:ea typeface="Source Sans Pro" pitchFamily="34" charset="-122"/>
                <a:cs typeface="Source Sans Pro" pitchFamily="34" charset="-120"/>
              </a:rPr>
              <a:t>Recall</a:t>
            </a:r>
            <a:endParaRPr lang="en-US" sz="1712" dirty="0"/>
          </a:p>
        </p:txBody>
      </p:sp>
      <p:sp>
        <p:nvSpPr>
          <p:cNvPr id="9" name="Text 7"/>
          <p:cNvSpPr/>
          <p:nvPr/>
        </p:nvSpPr>
        <p:spPr>
          <a:xfrm>
            <a:off x="7536299" y="3848219"/>
            <a:ext cx="4420433" cy="1043345"/>
          </a:xfrm>
          <a:prstGeom prst="rect">
            <a:avLst/>
          </a:prstGeom>
          <a:noFill/>
          <a:ln/>
        </p:spPr>
        <p:txBody>
          <a:bodyPr wrap="square" rtlCol="0" anchor="t"/>
          <a:lstStyle/>
          <a:p>
            <a:pPr indent="0" marL="0">
              <a:lnSpc>
                <a:spcPts val="2739"/>
              </a:lnSpc>
              <a:buNone/>
            </a:pPr>
            <a:r>
              <a:rPr lang="en-US" sz="1712" dirty="0">
                <a:solidFill>
                  <a:srgbClr val="3A3630"/>
                </a:solidFill>
                <a:latin typeface="Source Sans Pro" pitchFamily="34" charset="0"/>
                <a:ea typeface="Source Sans Pro" pitchFamily="34" charset="-122"/>
                <a:cs typeface="Source Sans Pro" pitchFamily="34" charset="-120"/>
              </a:rPr>
              <a:t>The proportion of named entities that the model correctly identified out of all the true named entities in the data.</a:t>
            </a:r>
            <a:endParaRPr lang="en-US" sz="1712" dirty="0"/>
          </a:p>
        </p:txBody>
      </p:sp>
      <p:sp>
        <p:nvSpPr>
          <p:cNvPr id="10" name="Text 8"/>
          <p:cNvSpPr/>
          <p:nvPr/>
        </p:nvSpPr>
        <p:spPr>
          <a:xfrm>
            <a:off x="2673668" y="5167551"/>
            <a:ext cx="4420433" cy="347782"/>
          </a:xfrm>
          <a:prstGeom prst="rect">
            <a:avLst/>
          </a:prstGeom>
          <a:noFill/>
          <a:ln/>
        </p:spPr>
        <p:txBody>
          <a:bodyPr wrap="none" rtlCol="0" anchor="t"/>
          <a:lstStyle/>
          <a:p>
            <a:pPr indent="0" marL="0">
              <a:lnSpc>
                <a:spcPts val="2739"/>
              </a:lnSpc>
              <a:buNone/>
            </a:pPr>
            <a:r>
              <a:rPr lang="en-US" sz="1712" dirty="0">
                <a:solidFill>
                  <a:srgbClr val="3A3630"/>
                </a:solidFill>
                <a:latin typeface="Source Sans Pro" pitchFamily="34" charset="0"/>
                <a:ea typeface="Source Sans Pro" pitchFamily="34" charset="-122"/>
                <a:cs typeface="Source Sans Pro" pitchFamily="34" charset="-120"/>
              </a:rPr>
              <a:t>F1-score</a:t>
            </a:r>
            <a:endParaRPr lang="en-US" sz="1712" dirty="0"/>
          </a:p>
        </p:txBody>
      </p:sp>
      <p:sp>
        <p:nvSpPr>
          <p:cNvPr id="11" name="Text 9"/>
          <p:cNvSpPr/>
          <p:nvPr/>
        </p:nvSpPr>
        <p:spPr>
          <a:xfrm>
            <a:off x="7536299" y="5167551"/>
            <a:ext cx="4420433" cy="1043345"/>
          </a:xfrm>
          <a:prstGeom prst="rect">
            <a:avLst/>
          </a:prstGeom>
          <a:noFill/>
          <a:ln/>
        </p:spPr>
        <p:txBody>
          <a:bodyPr wrap="square" rtlCol="0" anchor="t"/>
          <a:lstStyle/>
          <a:p>
            <a:pPr indent="0" marL="0">
              <a:lnSpc>
                <a:spcPts val="2739"/>
              </a:lnSpc>
              <a:buNone/>
            </a:pPr>
            <a:r>
              <a:rPr lang="en-US" sz="1712" dirty="0">
                <a:solidFill>
                  <a:srgbClr val="3A3630"/>
                </a:solidFill>
                <a:latin typeface="Source Sans Pro" pitchFamily="34" charset="0"/>
                <a:ea typeface="Source Sans Pro" pitchFamily="34" charset="-122"/>
                <a:cs typeface="Source Sans Pro" pitchFamily="34" charset="-120"/>
              </a:rPr>
              <a:t>The harmonic mean of precision and recall, providing a balanced metric that considers both accuracy and coverage.</a:t>
            </a:r>
            <a:endParaRPr lang="en-US" sz="1712" dirty="0"/>
          </a:p>
        </p:txBody>
      </p:sp>
      <p:sp>
        <p:nvSpPr>
          <p:cNvPr id="12" name="Text 10"/>
          <p:cNvSpPr/>
          <p:nvPr/>
        </p:nvSpPr>
        <p:spPr>
          <a:xfrm>
            <a:off x="2456378" y="6593324"/>
            <a:ext cx="9717643" cy="1043345"/>
          </a:xfrm>
          <a:prstGeom prst="rect">
            <a:avLst/>
          </a:prstGeom>
          <a:noFill/>
          <a:ln/>
        </p:spPr>
        <p:txBody>
          <a:bodyPr wrap="square" rtlCol="0" anchor="t"/>
          <a:lstStyle/>
          <a:p>
            <a:pPr indent="0" marL="0">
              <a:lnSpc>
                <a:spcPts val="2739"/>
              </a:lnSpc>
              <a:buNone/>
            </a:pPr>
            <a:r>
              <a:rPr lang="en-US" sz="1712" dirty="0">
                <a:solidFill>
                  <a:srgbClr val="3A3630"/>
                </a:solidFill>
                <a:latin typeface="Source Sans Pro" pitchFamily="34" charset="0"/>
                <a:ea typeface="Source Sans Pro" pitchFamily="34" charset="-122"/>
                <a:cs typeface="Source Sans Pro" pitchFamily="34" charset="-120"/>
              </a:rPr>
              <a:t>These metrics help evaluate the performance of NER models, allowing developers to understand their strengths, weaknesses, and opportunities for improvement. Optimizing for a balance between precision and recall is crucial for building effective named entity recognition systems.</a:t>
            </a:r>
            <a:endParaRPr lang="en-US" sz="1712" dirty="0"/>
          </a:p>
        </p:txBody>
      </p:sp>
      <p:pic>
        <p:nvPicPr>
          <p:cNvPr id="13"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p:cNvPr>
          <p:cNvPicPr>
            <a:picLocks noChangeAspect="1"/>
          </p:cNvPicPr>
          <p:nvPr/>
        </p:nvPicPr>
        <p:blipFill>
          <a:blip r:embed="rId1"/>
          <a:stretch>
            <a:fillRect/>
          </a:stretch>
        </p:blipFill>
        <p:spPr>
          <a:xfrm>
            <a:off x="9151620" y="0"/>
            <a:ext cx="5486400" cy="8229600"/>
          </a:xfrm>
          <a:prstGeom prst="rect">
            <a:avLst/>
          </a:prstGeom>
        </p:spPr>
      </p:pic>
      <p:sp>
        <p:nvSpPr>
          <p:cNvPr id="5" name="Text 2"/>
          <p:cNvSpPr/>
          <p:nvPr/>
        </p:nvSpPr>
        <p:spPr>
          <a:xfrm>
            <a:off x="833199" y="2062639"/>
            <a:ext cx="7477601" cy="1388745"/>
          </a:xfrm>
          <a:prstGeom prst="rect">
            <a:avLst/>
          </a:prstGeom>
          <a:noFill/>
          <a:ln/>
        </p:spPr>
        <p:txBody>
          <a:bodyPr wrap="square" rtlCol="0" anchor="t"/>
          <a:lstStyle/>
          <a:p>
            <a:pPr indent="0" marL="0">
              <a:lnSpc>
                <a:spcPts val="5468"/>
              </a:lnSpc>
              <a:buNone/>
            </a:pPr>
            <a:r>
              <a:rPr lang="en-US" sz="4374" dirty="0">
                <a:solidFill>
                  <a:srgbClr val="38512F"/>
                </a:solidFill>
                <a:latin typeface="Lora" pitchFamily="34" charset="0"/>
                <a:ea typeface="Lora" pitchFamily="34" charset="-122"/>
                <a:cs typeface="Lora" pitchFamily="34" charset="-120"/>
              </a:rPr>
              <a:t>Challenges and Limitations of NER</a:t>
            </a:r>
            <a:endParaRPr lang="en-US" sz="4374" dirty="0"/>
          </a:p>
        </p:txBody>
      </p:sp>
      <p:sp>
        <p:nvSpPr>
          <p:cNvPr id="6" name="Text 3"/>
          <p:cNvSpPr/>
          <p:nvPr/>
        </p:nvSpPr>
        <p:spPr>
          <a:xfrm>
            <a:off x="833199" y="3784640"/>
            <a:ext cx="7477601" cy="1066205"/>
          </a:xfrm>
          <a:prstGeom prst="rect">
            <a:avLst/>
          </a:prstGeom>
          <a:noFill/>
          <a:ln/>
        </p:spPr>
        <p:txBody>
          <a:bodyPr wrap="squar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Named Entity Recognition faces several challenges, including ambiguity, entity boundary detection, handling of nested entities, domain-specific terminology, and lack of annotated data for some languages and domains.</a:t>
            </a:r>
            <a:endParaRPr lang="en-US" sz="1750" dirty="0"/>
          </a:p>
        </p:txBody>
      </p:sp>
      <p:sp>
        <p:nvSpPr>
          <p:cNvPr id="7" name="Text 4"/>
          <p:cNvSpPr/>
          <p:nvPr/>
        </p:nvSpPr>
        <p:spPr>
          <a:xfrm>
            <a:off x="833199" y="5100757"/>
            <a:ext cx="7477601" cy="1066205"/>
          </a:xfrm>
          <a:prstGeom prst="rect">
            <a:avLst/>
          </a:prstGeom>
          <a:noFill/>
          <a:ln/>
        </p:spPr>
        <p:txBody>
          <a:bodyPr wrap="squar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Additionally, NER models can struggle with rare or unseen entities, slang, and evolving language usage. Robust NER systems require continuous adaptation and improvement to overcome these limitations.</a:t>
            </a:r>
            <a:endParaRPr lang="en-US" sz="1750" dirty="0"/>
          </a:p>
        </p:txBody>
      </p:sp>
      <p:pic>
        <p:nvPicPr>
          <p:cNvPr id="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2348389" y="792242"/>
            <a:ext cx="8085415" cy="694373"/>
          </a:xfrm>
          <a:prstGeom prst="rect">
            <a:avLst/>
          </a:prstGeom>
          <a:noFill/>
          <a:ln/>
        </p:spPr>
        <p:txBody>
          <a:bodyPr wrap="none" rtlCol="0" anchor="t"/>
          <a:lstStyle/>
          <a:p>
            <a:pPr indent="0" marL="0">
              <a:lnSpc>
                <a:spcPts val="5468"/>
              </a:lnSpc>
              <a:buNone/>
            </a:pPr>
            <a:r>
              <a:rPr lang="en-US" sz="4374" dirty="0">
                <a:solidFill>
                  <a:srgbClr val="38512F"/>
                </a:solidFill>
                <a:latin typeface="Lora" pitchFamily="34" charset="0"/>
                <a:ea typeface="Lora" pitchFamily="34" charset="-122"/>
                <a:cs typeface="Lora" pitchFamily="34" charset="-120"/>
              </a:rPr>
              <a:t>Real-world Applications of NER</a:t>
            </a:r>
            <a:endParaRPr lang="en-US" sz="4374" dirty="0"/>
          </a:p>
        </p:txBody>
      </p:sp>
      <p:pic>
        <p:nvPicPr>
          <p:cNvPr id="5" name="Image 0" descr="preencoded.png">    </p:cNvPr>
          <p:cNvPicPr>
            <a:picLocks noChangeAspect="1"/>
          </p:cNvPicPr>
          <p:nvPr/>
        </p:nvPicPr>
        <p:blipFill>
          <a:blip r:embed="rId1"/>
          <a:stretch>
            <a:fillRect/>
          </a:stretch>
        </p:blipFill>
        <p:spPr>
          <a:xfrm>
            <a:off x="2348389" y="1930956"/>
            <a:ext cx="555427" cy="555427"/>
          </a:xfrm>
          <a:prstGeom prst="rect">
            <a:avLst/>
          </a:prstGeom>
        </p:spPr>
      </p:pic>
      <p:sp>
        <p:nvSpPr>
          <p:cNvPr id="6" name="Text 3"/>
          <p:cNvSpPr/>
          <p:nvPr/>
        </p:nvSpPr>
        <p:spPr>
          <a:xfrm>
            <a:off x="2348389" y="2708553"/>
            <a:ext cx="2233374" cy="1041559"/>
          </a:xfrm>
          <a:prstGeom prst="rect">
            <a:avLst/>
          </a:prstGeom>
          <a:noFill/>
          <a:ln/>
        </p:spPr>
        <p:txBody>
          <a:bodyPr wrap="square" rtlCol="0" anchor="t"/>
          <a:lstStyle/>
          <a:p>
            <a:pPr algn="l" indent="0" marL="0">
              <a:lnSpc>
                <a:spcPts val="2734"/>
              </a:lnSpc>
              <a:buNone/>
            </a:pPr>
            <a:r>
              <a:rPr lang="en-US" sz="2187" dirty="0">
                <a:solidFill>
                  <a:srgbClr val="38512F"/>
                </a:solidFill>
                <a:latin typeface="Lora" pitchFamily="34" charset="0"/>
                <a:ea typeface="Lora" pitchFamily="34" charset="-122"/>
                <a:cs typeface="Lora" pitchFamily="34" charset="-120"/>
              </a:rPr>
              <a:t>Search and Information Retrieval</a:t>
            </a:r>
            <a:endParaRPr lang="en-US" sz="2187" dirty="0"/>
          </a:p>
        </p:txBody>
      </p:sp>
      <p:sp>
        <p:nvSpPr>
          <p:cNvPr id="7" name="Text 4"/>
          <p:cNvSpPr/>
          <p:nvPr/>
        </p:nvSpPr>
        <p:spPr>
          <a:xfrm>
            <a:off x="2348389" y="3883343"/>
            <a:ext cx="2233374" cy="2843213"/>
          </a:xfrm>
          <a:prstGeom prst="rect">
            <a:avLst/>
          </a:prstGeom>
          <a:noFill/>
          <a:ln/>
        </p:spPr>
        <p:txBody>
          <a:bodyPr wrap="square" rtlCol="0" anchor="t"/>
          <a:lstStyle/>
          <a:p>
            <a:pPr algn="l"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NER powers the entity-based search capabilities of leading search engines, enabling users to find relevant information about people, places, and organizations.</a:t>
            </a:r>
            <a:endParaRPr lang="en-US" sz="1750" dirty="0"/>
          </a:p>
        </p:txBody>
      </p:sp>
      <p:pic>
        <p:nvPicPr>
          <p:cNvPr id="8" name="Image 1" descr="preencoded.png">    </p:cNvPr>
          <p:cNvPicPr>
            <a:picLocks noChangeAspect="1"/>
          </p:cNvPicPr>
          <p:nvPr/>
        </p:nvPicPr>
        <p:blipFill>
          <a:blip r:embed="rId2"/>
          <a:stretch>
            <a:fillRect/>
          </a:stretch>
        </p:blipFill>
        <p:spPr>
          <a:xfrm>
            <a:off x="4915019" y="1930956"/>
            <a:ext cx="555427" cy="555427"/>
          </a:xfrm>
          <a:prstGeom prst="rect">
            <a:avLst/>
          </a:prstGeom>
        </p:spPr>
      </p:pic>
      <p:sp>
        <p:nvSpPr>
          <p:cNvPr id="9" name="Text 5"/>
          <p:cNvSpPr/>
          <p:nvPr/>
        </p:nvSpPr>
        <p:spPr>
          <a:xfrm>
            <a:off x="4915019" y="2708553"/>
            <a:ext cx="2233493" cy="694373"/>
          </a:xfrm>
          <a:prstGeom prst="rect">
            <a:avLst/>
          </a:prstGeom>
          <a:noFill/>
          <a:ln/>
        </p:spPr>
        <p:txBody>
          <a:bodyPr wrap="square" rtlCol="0" anchor="t"/>
          <a:lstStyle/>
          <a:p>
            <a:pPr algn="l" indent="0" marL="0">
              <a:lnSpc>
                <a:spcPts val="2734"/>
              </a:lnSpc>
              <a:buNone/>
            </a:pPr>
            <a:r>
              <a:rPr lang="en-US" sz="2187" dirty="0">
                <a:solidFill>
                  <a:srgbClr val="38512F"/>
                </a:solidFill>
                <a:latin typeface="Lora" pitchFamily="34" charset="0"/>
                <a:ea typeface="Lora" pitchFamily="34" charset="-122"/>
                <a:cs typeface="Lora" pitchFamily="34" charset="-120"/>
              </a:rPr>
              <a:t>Conversational AI</a:t>
            </a:r>
            <a:endParaRPr lang="en-US" sz="2187" dirty="0"/>
          </a:p>
        </p:txBody>
      </p:sp>
      <p:sp>
        <p:nvSpPr>
          <p:cNvPr id="10" name="Text 6"/>
          <p:cNvSpPr/>
          <p:nvPr/>
        </p:nvSpPr>
        <p:spPr>
          <a:xfrm>
            <a:off x="4915019" y="3536156"/>
            <a:ext cx="2233493" cy="2843213"/>
          </a:xfrm>
          <a:prstGeom prst="rect">
            <a:avLst/>
          </a:prstGeom>
          <a:noFill/>
          <a:ln/>
        </p:spPr>
        <p:txBody>
          <a:bodyPr wrap="square" rtlCol="0" anchor="t"/>
          <a:lstStyle/>
          <a:p>
            <a:pPr algn="l"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NER is a crucial component of chatbots and virtual assistants, helping them understand user intents and extract relevant details to provide accurate responses.</a:t>
            </a:r>
            <a:endParaRPr lang="en-US" sz="1750" dirty="0"/>
          </a:p>
        </p:txBody>
      </p:sp>
      <p:pic>
        <p:nvPicPr>
          <p:cNvPr id="11" name="Image 2" descr="preencoded.png">    </p:cNvPr>
          <p:cNvPicPr>
            <a:picLocks noChangeAspect="1"/>
          </p:cNvPicPr>
          <p:nvPr/>
        </p:nvPicPr>
        <p:blipFill>
          <a:blip r:embed="rId3"/>
          <a:stretch>
            <a:fillRect/>
          </a:stretch>
        </p:blipFill>
        <p:spPr>
          <a:xfrm>
            <a:off x="7481768" y="1930956"/>
            <a:ext cx="555427" cy="555427"/>
          </a:xfrm>
          <a:prstGeom prst="rect">
            <a:avLst/>
          </a:prstGeom>
        </p:spPr>
      </p:pic>
      <p:sp>
        <p:nvSpPr>
          <p:cNvPr id="12" name="Text 7"/>
          <p:cNvSpPr/>
          <p:nvPr/>
        </p:nvSpPr>
        <p:spPr>
          <a:xfrm>
            <a:off x="7481768" y="2708553"/>
            <a:ext cx="2233374" cy="694373"/>
          </a:xfrm>
          <a:prstGeom prst="rect">
            <a:avLst/>
          </a:prstGeom>
          <a:noFill/>
          <a:ln/>
        </p:spPr>
        <p:txBody>
          <a:bodyPr wrap="square" rtlCol="0" anchor="t"/>
          <a:lstStyle/>
          <a:p>
            <a:pPr algn="l" indent="0" marL="0">
              <a:lnSpc>
                <a:spcPts val="2734"/>
              </a:lnSpc>
              <a:buNone/>
            </a:pPr>
            <a:r>
              <a:rPr lang="en-US" sz="2187" dirty="0">
                <a:solidFill>
                  <a:srgbClr val="38512F"/>
                </a:solidFill>
                <a:latin typeface="Lora" pitchFamily="34" charset="0"/>
                <a:ea typeface="Lora" pitchFamily="34" charset="-122"/>
                <a:cs typeface="Lora" pitchFamily="34" charset="-120"/>
              </a:rPr>
              <a:t>News and Media Monitoring</a:t>
            </a:r>
            <a:endParaRPr lang="en-US" sz="2187" dirty="0"/>
          </a:p>
        </p:txBody>
      </p:sp>
      <p:sp>
        <p:nvSpPr>
          <p:cNvPr id="13" name="Text 8"/>
          <p:cNvSpPr/>
          <p:nvPr/>
        </p:nvSpPr>
        <p:spPr>
          <a:xfrm>
            <a:off x="7481768" y="3536156"/>
            <a:ext cx="2233374" cy="3198614"/>
          </a:xfrm>
          <a:prstGeom prst="rect">
            <a:avLst/>
          </a:prstGeom>
          <a:noFill/>
          <a:ln/>
        </p:spPr>
        <p:txBody>
          <a:bodyPr wrap="square" rtlCol="0" anchor="t"/>
          <a:lstStyle/>
          <a:p>
            <a:pPr algn="l"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NER is used to automatically extract and categorize named entities from news articles, social media posts, and other textual data, enabling better content analysis and tracking.</a:t>
            </a:r>
            <a:endParaRPr lang="en-US" sz="1750" dirty="0"/>
          </a:p>
        </p:txBody>
      </p:sp>
      <p:pic>
        <p:nvPicPr>
          <p:cNvPr id="14" name="Image 3" descr="preencoded.png">    </p:cNvPr>
          <p:cNvPicPr>
            <a:picLocks noChangeAspect="1"/>
          </p:cNvPicPr>
          <p:nvPr/>
        </p:nvPicPr>
        <p:blipFill>
          <a:blip r:embed="rId4"/>
          <a:stretch>
            <a:fillRect/>
          </a:stretch>
        </p:blipFill>
        <p:spPr>
          <a:xfrm>
            <a:off x="10048399" y="1930956"/>
            <a:ext cx="555427" cy="555427"/>
          </a:xfrm>
          <a:prstGeom prst="rect">
            <a:avLst/>
          </a:prstGeom>
        </p:spPr>
      </p:pic>
      <p:sp>
        <p:nvSpPr>
          <p:cNvPr id="15" name="Text 9"/>
          <p:cNvSpPr/>
          <p:nvPr/>
        </p:nvSpPr>
        <p:spPr>
          <a:xfrm>
            <a:off x="10048399" y="2708553"/>
            <a:ext cx="2233493" cy="1041559"/>
          </a:xfrm>
          <a:prstGeom prst="rect">
            <a:avLst/>
          </a:prstGeom>
          <a:noFill/>
          <a:ln/>
        </p:spPr>
        <p:txBody>
          <a:bodyPr wrap="square" rtlCol="0" anchor="t"/>
          <a:lstStyle/>
          <a:p>
            <a:pPr algn="l" indent="0" marL="0">
              <a:lnSpc>
                <a:spcPts val="2734"/>
              </a:lnSpc>
              <a:buNone/>
            </a:pPr>
            <a:r>
              <a:rPr lang="en-US" sz="2187" dirty="0">
                <a:solidFill>
                  <a:srgbClr val="38512F"/>
                </a:solidFill>
                <a:latin typeface="Lora" pitchFamily="34" charset="0"/>
                <a:ea typeface="Lora" pitchFamily="34" charset="-122"/>
                <a:cs typeface="Lora" pitchFamily="34" charset="-120"/>
              </a:rPr>
              <a:t>Financial and Business Intelligence</a:t>
            </a:r>
            <a:endParaRPr lang="en-US" sz="2187" dirty="0"/>
          </a:p>
        </p:txBody>
      </p:sp>
      <p:sp>
        <p:nvSpPr>
          <p:cNvPr id="16" name="Text 10"/>
          <p:cNvSpPr/>
          <p:nvPr/>
        </p:nvSpPr>
        <p:spPr>
          <a:xfrm>
            <a:off x="10048399" y="3883343"/>
            <a:ext cx="2233493" cy="3554016"/>
          </a:xfrm>
          <a:prstGeom prst="rect">
            <a:avLst/>
          </a:prstGeom>
          <a:noFill/>
          <a:ln/>
        </p:spPr>
        <p:txBody>
          <a:bodyPr wrap="square" rtlCol="0" anchor="t"/>
          <a:lstStyle/>
          <a:p>
            <a:pPr algn="l"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NER is applied to financial reports, earnings calls, and other business documents to identify key entities like companies, products, and executives, supporting data-driven decision-making.</a:t>
            </a:r>
            <a:endParaRPr lang="en-US" sz="1750" dirty="0"/>
          </a:p>
        </p:txBody>
      </p:sp>
      <p:pic>
        <p:nvPicPr>
          <p:cNvPr id="17"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2348389" y="1590794"/>
            <a:ext cx="5554980" cy="694373"/>
          </a:xfrm>
          <a:prstGeom prst="rect">
            <a:avLst/>
          </a:prstGeom>
          <a:noFill/>
          <a:ln/>
        </p:spPr>
        <p:txBody>
          <a:bodyPr wrap="none" rtlCol="0" anchor="t"/>
          <a:lstStyle/>
          <a:p>
            <a:pPr indent="0" marL="0">
              <a:lnSpc>
                <a:spcPts val="5468"/>
              </a:lnSpc>
              <a:buNone/>
            </a:pPr>
            <a:r>
              <a:rPr lang="en-US" sz="4374" dirty="0">
                <a:solidFill>
                  <a:srgbClr val="38512F"/>
                </a:solidFill>
                <a:latin typeface="Lora" pitchFamily="34" charset="0"/>
                <a:ea typeface="Lora" pitchFamily="34" charset="-122"/>
                <a:cs typeface="Lora" pitchFamily="34" charset="-120"/>
              </a:rPr>
              <a:t>Future Scope</a:t>
            </a:r>
            <a:endParaRPr lang="en-US" sz="4374" dirty="0"/>
          </a:p>
        </p:txBody>
      </p:sp>
      <p:sp>
        <p:nvSpPr>
          <p:cNvPr id="5" name="Text 3"/>
          <p:cNvSpPr/>
          <p:nvPr/>
        </p:nvSpPr>
        <p:spPr>
          <a:xfrm>
            <a:off x="2703790" y="2729508"/>
            <a:ext cx="9578102" cy="355402"/>
          </a:xfrm>
          <a:prstGeom prst="rect">
            <a:avLst/>
          </a:prstGeom>
          <a:noFill/>
          <a:ln/>
        </p:spPr>
        <p:txBody>
          <a:bodyPr wrap="none" rtlCol="0" anchor="t"/>
          <a:lstStyle/>
          <a:p>
            <a:pPr algn="l" marL="342900" indent="-342900">
              <a:lnSpc>
                <a:spcPts val="2799"/>
              </a:lnSpc>
              <a:buSzPct val="100000"/>
              <a:buChar char="•"/>
            </a:pPr>
            <a:r>
              <a:rPr lang="en-US" sz="1750" dirty="0">
                <a:solidFill>
                  <a:srgbClr val="3A3630"/>
                </a:solidFill>
                <a:latin typeface="Source Sans Pro" pitchFamily="34" charset="0"/>
                <a:ea typeface="Source Sans Pro" pitchFamily="34" charset="-122"/>
                <a:cs typeface="Source Sans Pro" pitchFamily="34" charset="-120"/>
              </a:rPr>
              <a:t>Improved Accuracy and Context Awareness</a:t>
            </a:r>
            <a:endParaRPr lang="en-US" sz="1750" dirty="0"/>
          </a:p>
        </p:txBody>
      </p:sp>
      <p:sp>
        <p:nvSpPr>
          <p:cNvPr id="6" name="Text 4"/>
          <p:cNvSpPr/>
          <p:nvPr/>
        </p:nvSpPr>
        <p:spPr>
          <a:xfrm>
            <a:off x="2703790" y="3173730"/>
            <a:ext cx="9578102" cy="355402"/>
          </a:xfrm>
          <a:prstGeom prst="rect">
            <a:avLst/>
          </a:prstGeom>
          <a:noFill/>
          <a:ln/>
        </p:spPr>
        <p:txBody>
          <a:bodyPr wrap="none" rtlCol="0" anchor="t"/>
          <a:lstStyle/>
          <a:p>
            <a:pPr algn="l" marL="342900" indent="-342900">
              <a:lnSpc>
                <a:spcPts val="2799"/>
              </a:lnSpc>
              <a:buSzPct val="100000"/>
              <a:buChar char="•"/>
            </a:pPr>
            <a:r>
              <a:rPr lang="en-US" sz="1750" dirty="0">
                <a:solidFill>
                  <a:srgbClr val="3A3630"/>
                </a:solidFill>
                <a:latin typeface="Source Sans Pro" pitchFamily="34" charset="0"/>
                <a:ea typeface="Source Sans Pro" pitchFamily="34" charset="-122"/>
                <a:cs typeface="Source Sans Pro" pitchFamily="34" charset="-120"/>
              </a:rPr>
              <a:t>Multilingual and Cross-Lingual NER</a:t>
            </a:r>
            <a:endParaRPr lang="en-US" sz="1750" dirty="0"/>
          </a:p>
        </p:txBody>
      </p:sp>
      <p:sp>
        <p:nvSpPr>
          <p:cNvPr id="7" name="Text 5"/>
          <p:cNvSpPr/>
          <p:nvPr/>
        </p:nvSpPr>
        <p:spPr>
          <a:xfrm>
            <a:off x="2703790" y="3617952"/>
            <a:ext cx="9578102" cy="355402"/>
          </a:xfrm>
          <a:prstGeom prst="rect">
            <a:avLst/>
          </a:prstGeom>
          <a:noFill/>
          <a:ln/>
        </p:spPr>
        <p:txBody>
          <a:bodyPr wrap="none" rtlCol="0" anchor="t"/>
          <a:lstStyle/>
          <a:p>
            <a:pPr algn="l" marL="342900" indent="-342900">
              <a:lnSpc>
                <a:spcPts val="2799"/>
              </a:lnSpc>
              <a:buSzPct val="100000"/>
              <a:buChar char="•"/>
            </a:pPr>
            <a:r>
              <a:rPr lang="en-US" sz="1750" dirty="0">
                <a:solidFill>
                  <a:srgbClr val="3A3630"/>
                </a:solidFill>
                <a:latin typeface="Source Sans Pro" pitchFamily="34" charset="0"/>
                <a:ea typeface="Source Sans Pro" pitchFamily="34" charset="-122"/>
                <a:cs typeface="Source Sans Pro" pitchFamily="34" charset="-120"/>
              </a:rPr>
              <a:t>Domain-Specific NER</a:t>
            </a:r>
            <a:endParaRPr lang="en-US" sz="1750" dirty="0"/>
          </a:p>
        </p:txBody>
      </p:sp>
      <p:sp>
        <p:nvSpPr>
          <p:cNvPr id="8" name="Text 6"/>
          <p:cNvSpPr/>
          <p:nvPr/>
        </p:nvSpPr>
        <p:spPr>
          <a:xfrm>
            <a:off x="2703790" y="4062174"/>
            <a:ext cx="9578102" cy="355402"/>
          </a:xfrm>
          <a:prstGeom prst="rect">
            <a:avLst/>
          </a:prstGeom>
          <a:noFill/>
          <a:ln/>
        </p:spPr>
        <p:txBody>
          <a:bodyPr wrap="none" rtlCol="0" anchor="t"/>
          <a:lstStyle/>
          <a:p>
            <a:pPr algn="l" marL="342900" indent="-342900">
              <a:lnSpc>
                <a:spcPts val="2799"/>
              </a:lnSpc>
              <a:buSzPct val="100000"/>
              <a:buChar char="•"/>
            </a:pPr>
            <a:r>
              <a:rPr lang="en-US" sz="1750" dirty="0">
                <a:solidFill>
                  <a:srgbClr val="3A3630"/>
                </a:solidFill>
                <a:latin typeface="Source Sans Pro" pitchFamily="34" charset="0"/>
                <a:ea typeface="Source Sans Pro" pitchFamily="34" charset="-122"/>
                <a:cs typeface="Source Sans Pro" pitchFamily="34" charset="-120"/>
              </a:rPr>
              <a:t>Handling Noisy Data and Social Media</a:t>
            </a:r>
            <a:endParaRPr lang="en-US" sz="1750" dirty="0"/>
          </a:p>
        </p:txBody>
      </p:sp>
      <p:sp>
        <p:nvSpPr>
          <p:cNvPr id="9" name="Text 7"/>
          <p:cNvSpPr/>
          <p:nvPr/>
        </p:nvSpPr>
        <p:spPr>
          <a:xfrm>
            <a:off x="2703790" y="4506397"/>
            <a:ext cx="9578102" cy="355402"/>
          </a:xfrm>
          <a:prstGeom prst="rect">
            <a:avLst/>
          </a:prstGeom>
          <a:noFill/>
          <a:ln/>
        </p:spPr>
        <p:txBody>
          <a:bodyPr wrap="none" rtlCol="0" anchor="t"/>
          <a:lstStyle/>
          <a:p>
            <a:pPr algn="l" marL="342900" indent="-342900">
              <a:lnSpc>
                <a:spcPts val="2799"/>
              </a:lnSpc>
              <a:buSzPct val="100000"/>
              <a:buChar char="•"/>
            </a:pPr>
            <a:r>
              <a:rPr lang="en-US" sz="1750" dirty="0">
                <a:solidFill>
                  <a:srgbClr val="3A3630"/>
                </a:solidFill>
                <a:latin typeface="Source Sans Pro" pitchFamily="34" charset="0"/>
                <a:ea typeface="Source Sans Pro" pitchFamily="34" charset="-122"/>
                <a:cs typeface="Source Sans Pro" pitchFamily="34" charset="-120"/>
              </a:rPr>
              <a:t>Integration with Knowledge Graphs</a:t>
            </a:r>
            <a:endParaRPr lang="en-US" sz="1750" dirty="0"/>
          </a:p>
        </p:txBody>
      </p:sp>
      <p:sp>
        <p:nvSpPr>
          <p:cNvPr id="10" name="Text 8"/>
          <p:cNvSpPr/>
          <p:nvPr/>
        </p:nvSpPr>
        <p:spPr>
          <a:xfrm>
            <a:off x="2703790" y="4950619"/>
            <a:ext cx="9578102" cy="355402"/>
          </a:xfrm>
          <a:prstGeom prst="rect">
            <a:avLst/>
          </a:prstGeom>
          <a:noFill/>
          <a:ln/>
        </p:spPr>
        <p:txBody>
          <a:bodyPr wrap="none" rtlCol="0" anchor="t"/>
          <a:lstStyle/>
          <a:p>
            <a:pPr algn="l" marL="342900" indent="-342900">
              <a:lnSpc>
                <a:spcPts val="2799"/>
              </a:lnSpc>
              <a:buSzPct val="100000"/>
              <a:buChar char="•"/>
            </a:pPr>
            <a:r>
              <a:rPr lang="en-US" sz="1750" dirty="0">
                <a:solidFill>
                  <a:srgbClr val="3A3630"/>
                </a:solidFill>
                <a:latin typeface="Source Sans Pro" pitchFamily="34" charset="0"/>
                <a:ea typeface="Source Sans Pro" pitchFamily="34" charset="-122"/>
                <a:cs typeface="Source Sans Pro" pitchFamily="34" charset="-120"/>
              </a:rPr>
              <a:t>Real-Time Applications and Streaming Data</a:t>
            </a:r>
            <a:endParaRPr lang="en-US" sz="1750" dirty="0"/>
          </a:p>
        </p:txBody>
      </p:sp>
      <p:sp>
        <p:nvSpPr>
          <p:cNvPr id="11" name="Text 9"/>
          <p:cNvSpPr/>
          <p:nvPr/>
        </p:nvSpPr>
        <p:spPr>
          <a:xfrm>
            <a:off x="2703790" y="5394841"/>
            <a:ext cx="9578102" cy="355402"/>
          </a:xfrm>
          <a:prstGeom prst="rect">
            <a:avLst/>
          </a:prstGeom>
          <a:noFill/>
          <a:ln/>
        </p:spPr>
        <p:txBody>
          <a:bodyPr wrap="none" rtlCol="0" anchor="t"/>
          <a:lstStyle/>
          <a:p>
            <a:pPr algn="l" marL="342900" indent="-342900">
              <a:lnSpc>
                <a:spcPts val="2799"/>
              </a:lnSpc>
              <a:buSzPct val="100000"/>
              <a:buChar char="•"/>
            </a:pPr>
            <a:r>
              <a:rPr lang="en-US" sz="1750" dirty="0">
                <a:solidFill>
                  <a:srgbClr val="3A3630"/>
                </a:solidFill>
                <a:latin typeface="Source Sans Pro" pitchFamily="34" charset="0"/>
                <a:ea typeface="Source Sans Pro" pitchFamily="34" charset="-122"/>
                <a:cs typeface="Source Sans Pro" pitchFamily="34" charset="-120"/>
              </a:rPr>
              <a:t>Privacy and Ethical Considerations</a:t>
            </a:r>
            <a:endParaRPr lang="en-US" sz="1750" dirty="0"/>
          </a:p>
        </p:txBody>
      </p:sp>
      <p:sp>
        <p:nvSpPr>
          <p:cNvPr id="12" name="Text 10"/>
          <p:cNvSpPr/>
          <p:nvPr/>
        </p:nvSpPr>
        <p:spPr>
          <a:xfrm>
            <a:off x="2703790" y="5839063"/>
            <a:ext cx="9578102" cy="355402"/>
          </a:xfrm>
          <a:prstGeom prst="rect">
            <a:avLst/>
          </a:prstGeom>
          <a:noFill/>
          <a:ln/>
        </p:spPr>
        <p:txBody>
          <a:bodyPr wrap="none" rtlCol="0" anchor="t"/>
          <a:lstStyle/>
          <a:p>
            <a:pPr algn="l" marL="342900" indent="-342900">
              <a:lnSpc>
                <a:spcPts val="2799"/>
              </a:lnSpc>
              <a:buSzPct val="100000"/>
              <a:buChar char="•"/>
            </a:pPr>
            <a:r>
              <a:rPr lang="en-US" sz="1750" dirty="0">
                <a:solidFill>
                  <a:srgbClr val="3A3630"/>
                </a:solidFill>
                <a:latin typeface="Source Sans Pro" pitchFamily="34" charset="0"/>
                <a:ea typeface="Source Sans Pro" pitchFamily="34" charset="-122"/>
                <a:cs typeface="Source Sans Pro" pitchFamily="34" charset="-120"/>
              </a:rPr>
              <a:t>Improved Labeling and Annotation</a:t>
            </a:r>
            <a:endParaRPr lang="en-US" sz="1750" dirty="0"/>
          </a:p>
        </p:txBody>
      </p:sp>
      <p:sp>
        <p:nvSpPr>
          <p:cNvPr id="13" name="Text 11"/>
          <p:cNvSpPr/>
          <p:nvPr/>
        </p:nvSpPr>
        <p:spPr>
          <a:xfrm>
            <a:off x="2703790" y="6283285"/>
            <a:ext cx="9578102" cy="355402"/>
          </a:xfrm>
          <a:prstGeom prst="rect">
            <a:avLst/>
          </a:prstGeom>
          <a:noFill/>
          <a:ln/>
        </p:spPr>
        <p:txBody>
          <a:bodyPr wrap="none" rtlCol="0" anchor="t"/>
          <a:lstStyle/>
          <a:p>
            <a:pPr algn="l" marL="342900" indent="-342900">
              <a:lnSpc>
                <a:spcPts val="2799"/>
              </a:lnSpc>
              <a:buSzPct val="100000"/>
              <a:buChar char="•"/>
            </a:pPr>
            <a:r>
              <a:rPr lang="en-US" sz="1750" dirty="0">
                <a:solidFill>
                  <a:srgbClr val="3A3630"/>
                </a:solidFill>
                <a:latin typeface="Source Sans Pro" pitchFamily="34" charset="0"/>
                <a:ea typeface="Source Sans Pro" pitchFamily="34" charset="-122"/>
                <a:cs typeface="Source Sans Pro" pitchFamily="34" charset="-120"/>
              </a:rPr>
              <a:t>Transfer Learning and Adaptability</a:t>
            </a:r>
            <a:endParaRPr lang="en-US" sz="1750" dirty="0"/>
          </a:p>
        </p:txBody>
      </p:sp>
      <p:pic>
        <p:nvPicPr>
          <p:cNvPr id="14"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2024-05-06T01:43:41Z</dcterms:created>
  <dcterms:modified xsi:type="dcterms:W3CDTF">2024-05-06T01:43:41Z</dcterms:modified>
</cp:coreProperties>
</file>