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/>
          <p:nvPr>
            <p:ph idx="1"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spcFirstLastPara="1" rIns="95750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:notes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spcFirstLastPara="1" rIns="9575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5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6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7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8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9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0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1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2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3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7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7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:notes"/>
          <p:cNvSpPr txBox="1"/>
          <p:nvPr>
            <p:ph idx="1"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spcFirstLastPara="1" rIns="95750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8:notes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spcFirstLastPara="1" rIns="9575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8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:notes"/>
          <p:cNvSpPr txBox="1"/>
          <p:nvPr>
            <p:ph idx="1"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spcFirstLastPara="1" rIns="95750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9:notes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spcFirstLastPara="1" rIns="9575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9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:notes"/>
          <p:cNvSpPr txBox="1"/>
          <p:nvPr>
            <p:ph idx="1"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spcFirstLastPara="1" rIns="95750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0:notes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spcFirstLastPara="1" rIns="9575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0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:notes"/>
          <p:cNvSpPr txBox="1"/>
          <p:nvPr>
            <p:ph idx="1"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spcFirstLastPara="1" rIns="95750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1:notes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spcFirstLastPara="1" rIns="9575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1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:notes"/>
          <p:cNvSpPr txBox="1"/>
          <p:nvPr>
            <p:ph idx="1"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spcFirstLastPara="1" rIns="95750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2:notes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spcFirstLastPara="1" rIns="9575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2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3:notes"/>
          <p:cNvSpPr txBox="1"/>
          <p:nvPr>
            <p:ph idx="1"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spcFirstLastPara="1" rIns="95750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3:notes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spcFirstLastPara="1" rIns="9575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3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4:notes"/>
          <p:cNvSpPr txBox="1"/>
          <p:nvPr>
            <p:ph idx="1"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spcFirstLastPara="1" rIns="95750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4:notes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spcFirstLastPara="1" rIns="9575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4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5:notes"/>
          <p:cNvSpPr txBox="1"/>
          <p:nvPr>
            <p:ph idx="1"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spcFirstLastPara="1" rIns="95750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5:notes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spcFirstLastPara="1" rIns="9575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5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6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6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7:notes"/>
          <p:cNvSpPr txBox="1"/>
          <p:nvPr>
            <p:ph idx="1"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spcFirstLastPara="1" rIns="95750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47:notes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spcFirstLastPara="1" rIns="9575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47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:notes"/>
          <p:cNvSpPr txBox="1"/>
          <p:nvPr>
            <p:ph idx="1"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spcFirstLastPara="1" rIns="95750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48:notes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spcFirstLastPara="1" rIns="9575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8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9:notes"/>
          <p:cNvSpPr txBox="1"/>
          <p:nvPr>
            <p:ph idx="1"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spcFirstLastPara="1" rIns="95750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9:notes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spcFirstLastPara="1" rIns="9575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9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:notes"/>
          <p:cNvSpPr txBox="1"/>
          <p:nvPr>
            <p:ph idx="1"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spcFirstLastPara="1" rIns="95750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50:notes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spcFirstLastPara="1" rIns="9575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50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1:notes"/>
          <p:cNvSpPr txBox="1"/>
          <p:nvPr>
            <p:ph idx="1"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spcFirstLastPara="1" rIns="95750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51:notes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spcFirstLastPara="1" rIns="9575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51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2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52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3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3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4:notes"/>
          <p:cNvSpPr txBox="1"/>
          <p:nvPr>
            <p:ph idx="1"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spcFirstLastPara="1" rIns="95750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54:notes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spcFirstLastPara="1" rIns="9575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54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5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5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6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56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7:notes"/>
          <p:cNvSpPr txBox="1"/>
          <p:nvPr>
            <p:ph idx="1"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spcFirstLastPara="1" rIns="95750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57:notes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spcFirstLastPara="1" rIns="9575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57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8:notes"/>
          <p:cNvSpPr txBox="1"/>
          <p:nvPr>
            <p:ph idx="1"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spcFirstLastPara="1" rIns="95750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58:notes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spcFirstLastPara="1" rIns="9575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58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9:notes"/>
          <p:cNvSpPr txBox="1"/>
          <p:nvPr>
            <p:ph idx="1"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spcFirstLastPara="1" rIns="95750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59:notes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spcFirstLastPara="1" rIns="9575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59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0:notes"/>
          <p:cNvSpPr txBox="1"/>
          <p:nvPr>
            <p:ph idx="1"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spcFirstLastPara="1" rIns="95750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60:notes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spcFirstLastPara="1" rIns="9575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60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1:notes"/>
          <p:cNvSpPr txBox="1"/>
          <p:nvPr>
            <p:ph idx="1"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spcFirstLastPara="1" rIns="95750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61:notes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spcFirstLastPara="1" rIns="9575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61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:notes"/>
          <p:cNvSpPr txBox="1"/>
          <p:nvPr>
            <p:ph idx="1"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spcFirstLastPara="1" rIns="95750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62:notes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spcFirstLastPara="1" rIns="9575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62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3:notes"/>
          <p:cNvSpPr txBox="1"/>
          <p:nvPr>
            <p:ph idx="1"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spcFirstLastPara="1" rIns="95750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63:notes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spcFirstLastPara="1" rIns="9575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63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4:notes"/>
          <p:cNvSpPr txBox="1"/>
          <p:nvPr>
            <p:ph idx="1"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spcFirstLastPara="1" rIns="95750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64:notes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spcFirstLastPara="1" rIns="9575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64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5:notes"/>
          <p:cNvSpPr txBox="1"/>
          <p:nvPr>
            <p:ph idx="1"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spcFirstLastPara="1" rIns="95750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65:notes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spcFirstLastPara="1" rIns="9575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65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6:notes"/>
          <p:cNvSpPr txBox="1"/>
          <p:nvPr>
            <p:ph idx="1"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spcFirstLastPara="1" rIns="95750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66:notes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spcFirstLastPara="1" rIns="9575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66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7:notes"/>
          <p:cNvSpPr txBox="1"/>
          <p:nvPr>
            <p:ph idx="1"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spcFirstLastPara="1" rIns="95750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67:notes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spcFirstLastPara="1" rIns="9575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67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8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68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9:notes"/>
          <p:cNvSpPr txBox="1"/>
          <p:nvPr>
            <p:ph idx="1"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spcFirstLastPara="1" rIns="95750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69:notes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spcFirstLastPara="1" rIns="9575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69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0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70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71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71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2:notes"/>
          <p:cNvSpPr txBox="1"/>
          <p:nvPr>
            <p:ph idx="1"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spcFirstLastPara="1" rIns="95750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72:notes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spcFirstLastPara="1" rIns="9575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72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73:notes"/>
          <p:cNvSpPr txBox="1"/>
          <p:nvPr>
            <p:ph idx="1"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spcFirstLastPara="1" rIns="95750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73:notes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spcFirstLastPara="1" rIns="9575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73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idx="1" type="subTitle"/>
          </p:nvPr>
        </p:nvSpPr>
        <p:spPr>
          <a:xfrm>
            <a:off x="304920" y="0"/>
            <a:ext cx="5470200" cy="3030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1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2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3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4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5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9" name="Google Shape;10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1" name="Google Shape;121;p29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4" name="Google Shape;124;p3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7" name="Google Shape;127;p31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1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3"/>
          <p:cNvSpPr txBox="1"/>
          <p:nvPr>
            <p:ph idx="1" type="subTitle"/>
          </p:nvPr>
        </p:nvSpPr>
        <p:spPr>
          <a:xfrm>
            <a:off x="304920" y="0"/>
            <a:ext cx="5470200" cy="3030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4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5" name="Google Shape;135;p3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4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4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0" name="Google Shape;140;p3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3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3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6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5" name="Google Shape;145;p36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36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0" name="Google Shape;150;p37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37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4" name="Google Shape;154;p3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3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38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38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9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0" name="Google Shape;160;p39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39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2" name="Google Shape;162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304920" y="0"/>
            <a:ext cx="5470200" cy="3030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426960" y="3962520"/>
            <a:ext cx="3535200" cy="45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750" spcFirstLastPara="1" rIns="6875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Coding Bootcamp |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370320" y="4034880"/>
            <a:ext cx="2269800" cy="3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2" type="body"/>
          </p:nvPr>
        </p:nvSpPr>
        <p:spPr>
          <a:xfrm>
            <a:off x="397080" y="2504160"/>
            <a:ext cx="2700000" cy="3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6418800"/>
            <a:ext cx="9155520" cy="457560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14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0" y="653760"/>
            <a:ext cx="9144000" cy="0"/>
          </a:xfrm>
          <a:prstGeom prst="straightConnector1">
            <a:avLst/>
          </a:prstGeom>
          <a:noFill/>
          <a:ln cap="flat" cmpd="sng" w="41400">
            <a:solidFill>
              <a:srgbClr val="C83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7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7"/>
          <p:cNvSpPr/>
          <p:nvPr/>
        </p:nvSpPr>
        <p:spPr>
          <a:xfrm>
            <a:off x="1425240" y="3852000"/>
            <a:ext cx="645768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7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7"/>
          <p:cNvSpPr txBox="1"/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2.png"/><Relationship Id="rId6" Type="http://schemas.openxmlformats.org/officeDocument/2006/relationships/image" Target="../media/image20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8.png"/><Relationship Id="rId4" Type="http://schemas.openxmlformats.org/officeDocument/2006/relationships/image" Target="../media/image7.jpg"/><Relationship Id="rId5" Type="http://schemas.openxmlformats.org/officeDocument/2006/relationships/image" Target="../media/image2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8.png"/><Relationship Id="rId4" Type="http://schemas.openxmlformats.org/officeDocument/2006/relationships/image" Target="../media/image7.jpg"/><Relationship Id="rId5" Type="http://schemas.openxmlformats.org/officeDocument/2006/relationships/image" Target="../media/image2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8.png"/><Relationship Id="rId4" Type="http://schemas.openxmlformats.org/officeDocument/2006/relationships/image" Target="../media/image24.png"/><Relationship Id="rId5" Type="http://schemas.openxmlformats.org/officeDocument/2006/relationships/image" Target="../media/image7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8.png"/><Relationship Id="rId4" Type="http://schemas.openxmlformats.org/officeDocument/2006/relationships/image" Target="../media/image24.png"/><Relationship Id="rId5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3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8.png"/><Relationship Id="rId4" Type="http://schemas.openxmlformats.org/officeDocument/2006/relationships/image" Target="../media/image24.png"/><Relationship Id="rId5" Type="http://schemas.openxmlformats.org/officeDocument/2006/relationships/image" Target="../media/image7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12.gif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2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Going Live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3370320" y="4034880"/>
            <a:ext cx="2269800" cy="3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April 4, 2016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0"/>
          <p:cNvSpPr txBox="1"/>
          <p:nvPr/>
        </p:nvSpPr>
        <p:spPr>
          <a:xfrm>
            <a:off x="397080" y="2504160"/>
            <a:ext cx="2700000" cy="3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Day 4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9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9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 Positioning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9"/>
          <p:cNvSpPr/>
          <p:nvPr/>
        </p:nvSpPr>
        <p:spPr>
          <a:xfrm>
            <a:off x="304920" y="5549760"/>
            <a:ext cx="8610120" cy="850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 can orient our HTML elements in relation to space with CSS positioning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(static, relative, fixed, absolute)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8200" y="783720"/>
            <a:ext cx="5695560" cy="4635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0"/>
          <p:cNvSpPr/>
          <p:nvPr/>
        </p:nvSpPr>
        <p:spPr>
          <a:xfrm>
            <a:off x="304920" y="97920"/>
            <a:ext cx="407628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50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just one whirlwind week we’ve covered: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Full-Stack Development Conceptually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Terminal / Git Bash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HTML Syntax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Git Concepts and Commands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CSS Purpose, Syntax, and Styles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Floating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Positioning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Box Model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Chrome Dev Tools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1" i="0" lang="en-US" sz="2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Learn on Your Own!!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50"/>
          <p:cNvPicPr preferRelativeResize="0"/>
          <p:nvPr/>
        </p:nvPicPr>
        <p:blipFill rotWithShape="1">
          <a:blip r:embed="rId3">
            <a:alphaModFix/>
          </a:blip>
          <a:srcRect b="4165" l="0" r="0" t="0"/>
          <a:stretch/>
        </p:blipFill>
        <p:spPr>
          <a:xfrm>
            <a:off x="5257800" y="2568240"/>
            <a:ext cx="3885840" cy="372384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Double Take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2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52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Divs, Sections, Navs, Etc….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52"/>
          <p:cNvPicPr preferRelativeResize="0"/>
          <p:nvPr/>
        </p:nvPicPr>
        <p:blipFill rotWithShape="1">
          <a:blip r:embed="rId3">
            <a:alphaModFix/>
          </a:blip>
          <a:srcRect b="67440" l="0" r="0" t="17160"/>
          <a:stretch/>
        </p:blipFill>
        <p:spPr>
          <a:xfrm>
            <a:off x="216000" y="2956680"/>
            <a:ext cx="8305560" cy="818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52"/>
          <p:cNvPicPr preferRelativeResize="0"/>
          <p:nvPr/>
        </p:nvPicPr>
        <p:blipFill rotWithShape="1">
          <a:blip r:embed="rId4">
            <a:alphaModFix/>
          </a:blip>
          <a:srcRect b="78207" l="-727" r="24818" t="-2821"/>
          <a:stretch/>
        </p:blipFill>
        <p:spPr>
          <a:xfrm>
            <a:off x="762120" y="2169720"/>
            <a:ext cx="7924320" cy="8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3000" y="817560"/>
            <a:ext cx="5838480" cy="13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47160" y="5644800"/>
            <a:ext cx="6324120" cy="67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10800" y="3857040"/>
            <a:ext cx="4524120" cy="81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5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4920" y="4637880"/>
            <a:ext cx="8838720" cy="9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3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Divs, Sections, Navs, Etc….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480" y="786960"/>
            <a:ext cx="5943240" cy="44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53"/>
          <p:cNvSpPr/>
          <p:nvPr/>
        </p:nvSpPr>
        <p:spPr>
          <a:xfrm>
            <a:off x="304920" y="5313960"/>
            <a:ext cx="8610120" cy="10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 web layouts are inherently composed of containers, traditionally called “</a:t>
            </a: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divs.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4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Divs, Sections, Navs, Etc….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752760"/>
            <a:ext cx="8380440" cy="388584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0" name="Google Shape;300;p54"/>
          <p:cNvSpPr/>
          <p:nvPr/>
        </p:nvSpPr>
        <p:spPr>
          <a:xfrm>
            <a:off x="304920" y="4787640"/>
            <a:ext cx="8610120" cy="1649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HTML5 introduced the concept of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“semantic layouts,”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meaning “divs” could be given more meaningful names.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theory, this helps with organization and search engine optimization.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5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Divs, Sections, Navs, Etc….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55"/>
          <p:cNvSpPr/>
          <p:nvPr/>
        </p:nvSpPr>
        <p:spPr>
          <a:xfrm>
            <a:off x="6262560" y="748080"/>
            <a:ext cx="27720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said… many (if not most) websites, seem to still be using basic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divs.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There are reasons for this that we’ll showcase in later sections.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Additionally, it’s possible to include “semantics” by using id names and classes.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920" y="734400"/>
            <a:ext cx="5790960" cy="550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6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Divs, Sections, Navs, Etc….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56"/>
          <p:cNvSpPr/>
          <p:nvPr/>
        </p:nvSpPr>
        <p:spPr>
          <a:xfrm>
            <a:off x="304920" y="5029200"/>
            <a:ext cx="8730000" cy="1214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Bottom line: 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Follow your homework’s instructions. But when you get out in the “real world,” follow the convention of where you work!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56"/>
          <p:cNvSpPr/>
          <p:nvPr/>
        </p:nvSpPr>
        <p:spPr>
          <a:xfrm>
            <a:off x="762120" y="762120"/>
            <a:ext cx="3885840" cy="4114440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6"/>
          <p:cNvSpPr/>
          <p:nvPr/>
        </p:nvSpPr>
        <p:spPr>
          <a:xfrm>
            <a:off x="4876920" y="762120"/>
            <a:ext cx="3885840" cy="4114440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56"/>
          <p:cNvSpPr/>
          <p:nvPr/>
        </p:nvSpPr>
        <p:spPr>
          <a:xfrm>
            <a:off x="2018520" y="2186280"/>
            <a:ext cx="1432440" cy="82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56"/>
          <p:cNvSpPr/>
          <p:nvPr/>
        </p:nvSpPr>
        <p:spPr>
          <a:xfrm>
            <a:off x="5656320" y="2191320"/>
            <a:ext cx="2752200" cy="82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7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Classes vs. IDs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395360"/>
            <a:ext cx="8397000" cy="220932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57"/>
          <p:cNvSpPr/>
          <p:nvPr/>
        </p:nvSpPr>
        <p:spPr>
          <a:xfrm>
            <a:off x="304920" y="3845880"/>
            <a:ext cx="8610120" cy="25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choosing between a CSS ID and a CSS Class follow the convention: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Classes (.classname)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to be used if the same style will be used on multiple HTML elements.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IDs (#idname)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to be used if a style is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unique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that HTML element.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7"/>
          <p:cNvSpPr/>
          <p:nvPr/>
        </p:nvSpPr>
        <p:spPr>
          <a:xfrm>
            <a:off x="855000" y="964800"/>
            <a:ext cx="32475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Classes = Barcode (all iPod)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57"/>
          <p:cNvSpPr/>
          <p:nvPr/>
        </p:nvSpPr>
        <p:spPr>
          <a:xfrm>
            <a:off x="4887720" y="984960"/>
            <a:ext cx="38754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IDs = Serial Number (unique iPod)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8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Chrome Developer Tools (Inspector)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58"/>
          <p:cNvSpPr/>
          <p:nvPr/>
        </p:nvSpPr>
        <p:spPr>
          <a:xfrm>
            <a:off x="457200" y="828000"/>
            <a:ext cx="3352320" cy="5092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one of the most frequent tools you will use in web development.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 allows you to truly debug your web designs.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using it!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2000" y="954360"/>
            <a:ext cx="4961520" cy="496656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Recapping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9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59"/>
          <p:cNvSpPr/>
          <p:nvPr/>
        </p:nvSpPr>
        <p:spPr>
          <a:xfrm>
            <a:off x="304920" y="914400"/>
            <a:ext cx="8686440" cy="411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the next 10 minutes, edit any site that you’ve been working on in-class or for homework with Chrome Developer Tools.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sure to at least modify: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Content (Change words)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Colors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Spacing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59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59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Suggested Time: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min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0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CSS Resets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Loading Multiple CSS Files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***(Very Important!!!)***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560" y="762120"/>
            <a:ext cx="8544960" cy="314136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61"/>
          <p:cNvSpPr/>
          <p:nvPr/>
        </p:nvSpPr>
        <p:spPr>
          <a:xfrm>
            <a:off x="321480" y="3977280"/>
            <a:ext cx="8555040" cy="2270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 incredibly powerful technique: deploying multiple CSS files simultaneously.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This lets developers to create complex designs made up of abounding design elements.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Just remember: </a:t>
            </a:r>
            <a:r>
              <a:rPr b="1" i="1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loading order matters!!!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2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 DEMO!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6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Instructor: Demo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(1-3_CSSFiles.html | 3-MultipleCSS)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3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Browser?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63"/>
          <p:cNvSpPr/>
          <p:nvPr/>
        </p:nvSpPr>
        <p:spPr>
          <a:xfrm>
            <a:off x="457200" y="1600200"/>
            <a:ext cx="8229240" cy="350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a show of hands…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browser do you use?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4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Battle of the Browsers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920" y="1003320"/>
            <a:ext cx="3809520" cy="50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64"/>
          <p:cNvSpPr/>
          <p:nvPr/>
        </p:nvSpPr>
        <p:spPr>
          <a:xfrm>
            <a:off x="4343400" y="1307880"/>
            <a:ext cx="470196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Under the hood, web browsers often </a:t>
            </a:r>
            <a:r>
              <a:rPr b="1" i="0" lang="en-US" sz="2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render web pages differently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than their competition.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These disparities could mean HTML/CSS displaying differently in each web client.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Because of these potential divergences, web developers need to make their websites </a:t>
            </a:r>
            <a:r>
              <a:rPr b="1" i="0" lang="en-US" sz="2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cross-browser compatible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5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Reset.css (or Normalize.css)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783720"/>
            <a:ext cx="6867000" cy="36727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5" name="Google Shape;385;p65"/>
          <p:cNvSpPr/>
          <p:nvPr/>
        </p:nvSpPr>
        <p:spPr>
          <a:xfrm>
            <a:off x="152280" y="4586760"/>
            <a:ext cx="8882280" cy="181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Reset.css will “reset” all browser-specific CSS. This means your site will appear the same in all browsers.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However, you will have to re-style everything yourself.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6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 DEMO!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66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Instructor: Demo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(Example.html | 4-ResetCSS)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7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CSS Resets Matter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67"/>
          <p:cNvSpPr/>
          <p:nvPr/>
        </p:nvSpPr>
        <p:spPr>
          <a:xfrm>
            <a:off x="0" y="1307880"/>
            <a:ext cx="9045000" cy="3809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It’s important for creating browser-compatible websites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It’s an example of using someone else’s CSS in </a:t>
            </a:r>
            <a:r>
              <a:rPr b="0" i="1" lang="en-US" sz="2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website!!!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It’s a common Front-End Developer Interview question.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8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68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68"/>
          <p:cNvSpPr/>
          <p:nvPr/>
        </p:nvSpPr>
        <p:spPr>
          <a:xfrm>
            <a:off x="304920" y="914400"/>
            <a:ext cx="8686440" cy="265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 the instructions given via Slack to incorporate a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reset.css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file into a basic HTML file.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the impact the reset file makes after its inclusion.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68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Suggested Time: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min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Full-Stack Development?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1625" y="723899"/>
            <a:ext cx="5616575" cy="56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9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the Web with GitHub!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0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Internet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70"/>
          <p:cNvSpPr/>
          <p:nvPr/>
        </p:nvSpPr>
        <p:spPr>
          <a:xfrm>
            <a:off x="409320" y="5518080"/>
            <a:ext cx="8610120" cy="653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deep and complex diagram above on how the internet works.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1" name="Google Shape;421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560" y="945360"/>
            <a:ext cx="7812000" cy="4280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World Will See Our Greatness!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71"/>
          <p:cNvSpPr/>
          <p:nvPr/>
        </p:nvSpPr>
        <p:spPr>
          <a:xfrm>
            <a:off x="409320" y="5233680"/>
            <a:ext cx="8610120" cy="10643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provides hosting for static websites –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means we can </a:t>
            </a:r>
            <a:r>
              <a:rPr b="0" i="0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our websites and applications onto their servers for the world to see.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380" y="988860"/>
            <a:ext cx="635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2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Together Now…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2"/>
          <p:cNvSpPr/>
          <p:nvPr/>
        </p:nvSpPr>
        <p:spPr>
          <a:xfrm>
            <a:off x="304920" y="2590920"/>
            <a:ext cx="8534160" cy="185779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Let’s all login to GitHub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3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 DEMO!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73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Instructor: Demo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(GitHub Pages Deployment - Personal)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4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Deploying Static Personal Site – GitHub Pages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74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Steps: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new repo that is named `_username_.github.io`  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Navigate into a folder and clone the repo into it  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your files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Add, commit, and push your changes into the repository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5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75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to take your newfangled website and deploy it to the cloud (in this case, GitHub Pages).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instructions to be sent via Slack.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75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75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Suggested Time: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 min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6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 DEMO!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76"/>
          <p:cNvSpPr/>
          <p:nvPr/>
        </p:nvSpPr>
        <p:spPr>
          <a:xfrm>
            <a:off x="304920" y="1403395"/>
            <a:ext cx="8534100" cy="3428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Instructor: Demo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(GitHub Pages Deployment - Project)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7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Deploying a Static Project Site – GitHub Pages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77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Steps: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1. Create a new repository on your GitHub account. You can name this repository whatever you would like.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Once inside of the repository, create a new file and name it `index.html`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Add some very basic HTML into this file, save it, and then navigate into your repository's Settings tab.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Scroll down to the GitHub Pages section and then, in the section labeled "Source", select that you would like to use the master branch as your source.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Navigate to `&lt;username&gt;.github.io/&lt;repositoryname&gt;` and you will find that your new web page has gone live!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8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78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a newfangled website, and deploy it to GitHub Pages as a project instead of a personal site.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instructions to be sent via Slack.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78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78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Suggested Time: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 min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Intro to Console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720" y="847080"/>
            <a:ext cx="7619760" cy="5468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9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Practice Through Frustration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79"/>
          <p:cNvSpPr/>
          <p:nvPr/>
        </p:nvSpPr>
        <p:spPr>
          <a:xfrm>
            <a:off x="304920" y="2590920"/>
            <a:ext cx="8534160" cy="152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 Practicing!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gets better.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0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8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Homework 1 - Help?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82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EXTRA MATERIAL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3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Back to Git…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4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Group Project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84"/>
          <p:cNvSpPr/>
          <p:nvPr/>
        </p:nvSpPr>
        <p:spPr>
          <a:xfrm>
            <a:off x="2553840" y="1152720"/>
            <a:ext cx="4919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OMG. I HAZ THE GREATEST HTML IDEA!!!!!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7" name="Google Shape;517;p84"/>
          <p:cNvCxnSpPr/>
          <p:nvPr/>
        </p:nvCxnSpPr>
        <p:spPr>
          <a:xfrm flipH="1" rot="10800000">
            <a:off x="2057400" y="1499040"/>
            <a:ext cx="457200" cy="32796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18" name="Google Shape;518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84"/>
          <p:cNvSpPr/>
          <p:nvPr/>
        </p:nvSpPr>
        <p:spPr>
          <a:xfrm>
            <a:off x="2534400" y="1642320"/>
            <a:ext cx="376092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SpongeSite.com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85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Group Project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6" name="Google Shape;526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7" name="Google Shape;527;p85"/>
          <p:cNvCxnSpPr/>
          <p:nvPr/>
        </p:nvCxnSpPr>
        <p:spPr>
          <a:xfrm flipH="1" rot="10800000">
            <a:off x="2057400" y="1499040"/>
            <a:ext cx="457200" cy="32796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28" name="Google Shape;528;p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4200" y="897120"/>
            <a:ext cx="2514240" cy="251424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85"/>
          <p:cNvSpPr/>
          <p:nvPr/>
        </p:nvSpPr>
        <p:spPr>
          <a:xfrm>
            <a:off x="2550600" y="1222200"/>
            <a:ext cx="1650240" cy="27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Away…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0" name="Google Shape;530;p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85"/>
          <p:cNvSpPr/>
          <p:nvPr/>
        </p:nvSpPr>
        <p:spPr>
          <a:xfrm>
            <a:off x="2564640" y="4516920"/>
            <a:ext cx="5245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Spongebob’s idea is dumb. We should call it…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85"/>
          <p:cNvSpPr/>
          <p:nvPr/>
        </p:nvSpPr>
        <p:spPr>
          <a:xfrm>
            <a:off x="2563560" y="5074920"/>
            <a:ext cx="416952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PrincezzzSite.com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3" name="Google Shape;533;p85"/>
          <p:cNvCxnSpPr/>
          <p:nvPr/>
        </p:nvCxnSpPr>
        <p:spPr>
          <a:xfrm flipH="1" rot="10800000">
            <a:off x="2085840" y="4746960"/>
            <a:ext cx="457200" cy="32796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86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Group Project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0" name="Google Shape;540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1" name="Google Shape;541;p86"/>
          <p:cNvCxnSpPr/>
          <p:nvPr/>
        </p:nvCxnSpPr>
        <p:spPr>
          <a:xfrm flipH="1" rot="10800000">
            <a:off x="2057400" y="1499040"/>
            <a:ext cx="457200" cy="32796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42" name="Google Shape;542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4200" y="897120"/>
            <a:ext cx="2514240" cy="2514240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86"/>
          <p:cNvSpPr/>
          <p:nvPr/>
        </p:nvSpPr>
        <p:spPr>
          <a:xfrm>
            <a:off x="2550600" y="1222200"/>
            <a:ext cx="1650240" cy="27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Away…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4" name="Google Shape;544;p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5" name="Google Shape;545;p86"/>
          <p:cNvCxnSpPr/>
          <p:nvPr/>
        </p:nvCxnSpPr>
        <p:spPr>
          <a:xfrm flipH="1" rot="10800000">
            <a:off x="2085840" y="4746960"/>
            <a:ext cx="457200" cy="32796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6" name="Google Shape;546;p86"/>
          <p:cNvSpPr/>
          <p:nvPr/>
        </p:nvSpPr>
        <p:spPr>
          <a:xfrm>
            <a:off x="2674440" y="4441680"/>
            <a:ext cx="1650240" cy="27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Away…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7" name="Google Shape;547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4200" y="3700080"/>
            <a:ext cx="2514240" cy="25142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8" name="Google Shape;548;p86"/>
          <p:cNvCxnSpPr/>
          <p:nvPr/>
        </p:nvCxnSpPr>
        <p:spPr>
          <a:xfrm flipH="1" rot="10800000">
            <a:off x="4209120" y="2154240"/>
            <a:ext cx="2124720" cy="1115280"/>
          </a:xfrm>
          <a:prstGeom prst="straightConnector1">
            <a:avLst/>
          </a:prstGeom>
          <a:noFill/>
          <a:ln cap="flat" cmpd="sng" w="666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9" name="Google Shape;549;p86"/>
          <p:cNvCxnSpPr/>
          <p:nvPr/>
        </p:nvCxnSpPr>
        <p:spPr>
          <a:xfrm>
            <a:off x="4209120" y="3315600"/>
            <a:ext cx="2124720" cy="1641600"/>
          </a:xfrm>
          <a:prstGeom prst="straightConnector1">
            <a:avLst/>
          </a:prstGeom>
          <a:noFill/>
          <a:ln cap="flat" cmpd="sng" w="666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0" name="Google Shape;550;p86"/>
          <p:cNvSpPr/>
          <p:nvPr/>
        </p:nvSpPr>
        <p:spPr>
          <a:xfrm>
            <a:off x="2057400" y="2925720"/>
            <a:ext cx="3962160" cy="774360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86"/>
          <p:cNvSpPr/>
          <p:nvPr/>
        </p:nvSpPr>
        <p:spPr>
          <a:xfrm>
            <a:off x="2286000" y="2925720"/>
            <a:ext cx="373356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Now they have two completely </a:t>
            </a:r>
            <a:r>
              <a:rPr b="1" i="1" lang="en-US" sz="18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different</a:t>
            </a: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versions.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86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Group Project – Tragedy #1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87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Branch (Spongebob’s)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87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Prince’s Branch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2" name="Google Shape;562;p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87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87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87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87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8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2" name="Google Shape;572;p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3" name="Google Shape;573;p87"/>
          <p:cNvCxnSpPr/>
          <p:nvPr/>
        </p:nvCxnSpPr>
        <p:spPr>
          <a:xfrm rot="-5400000">
            <a:off x="3964770" y="3663690"/>
            <a:ext cx="2572500" cy="12000"/>
          </a:xfrm>
          <a:prstGeom prst="curvedConnector3">
            <a:avLst>
              <a:gd fmla="val 50001" name="adj1"/>
            </a:avLst>
          </a:prstGeom>
          <a:noFill/>
          <a:ln cap="flat" cmpd="sng" w="6335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4" name="Google Shape;574;p87"/>
          <p:cNvCxnSpPr/>
          <p:nvPr/>
        </p:nvCxnSpPr>
        <p:spPr>
          <a:xfrm flipH="1" rot="10800000">
            <a:off x="3356280" y="1945440"/>
            <a:ext cx="254520" cy="7200"/>
          </a:xfrm>
          <a:prstGeom prst="straightConnector1">
            <a:avLst/>
          </a:prstGeom>
          <a:noFill/>
          <a:ln cap="flat" cmpd="sng" w="6335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5" name="Google Shape;575;p87"/>
          <p:cNvCxnSpPr/>
          <p:nvPr/>
        </p:nvCxnSpPr>
        <p:spPr>
          <a:xfrm flipH="1" rot="10800000">
            <a:off x="4492080" y="1945440"/>
            <a:ext cx="254520" cy="7200"/>
          </a:xfrm>
          <a:prstGeom prst="straightConnector1">
            <a:avLst/>
          </a:prstGeom>
          <a:noFill/>
          <a:ln cap="flat" cmpd="sng" w="6335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6" name="Google Shape;576;p87"/>
          <p:cNvCxnSpPr/>
          <p:nvPr/>
        </p:nvCxnSpPr>
        <p:spPr>
          <a:xfrm flipH="1" rot="10800000">
            <a:off x="5630760" y="1935720"/>
            <a:ext cx="254520" cy="7200"/>
          </a:xfrm>
          <a:prstGeom prst="straightConnector1">
            <a:avLst/>
          </a:prstGeom>
          <a:noFill/>
          <a:ln cap="flat" cmpd="sng" w="6335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7" name="Google Shape;577;p87"/>
          <p:cNvCxnSpPr/>
          <p:nvPr/>
        </p:nvCxnSpPr>
        <p:spPr>
          <a:xfrm flipH="1" rot="10800000">
            <a:off x="6763320" y="1945440"/>
            <a:ext cx="254520" cy="7200"/>
          </a:xfrm>
          <a:prstGeom prst="straightConnector1">
            <a:avLst/>
          </a:prstGeom>
          <a:noFill/>
          <a:ln cap="flat" cmpd="sng" w="6335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78" name="Google Shape;578;p87"/>
          <p:cNvSpPr/>
          <p:nvPr/>
        </p:nvSpPr>
        <p:spPr>
          <a:xfrm>
            <a:off x="5311080" y="3231360"/>
            <a:ext cx="3832560" cy="1369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Prince </a:t>
            </a:r>
            <a:r>
              <a:rPr b="1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pushes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 code changes into the main branch.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Prince is allowed to push his code, it could seriously ruin Spongebob’s vision and working code.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87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Spongebob continues programming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87"/>
          <p:cNvSpPr/>
          <p:nvPr/>
        </p:nvSpPr>
        <p:spPr>
          <a:xfrm>
            <a:off x="5411880" y="2895480"/>
            <a:ext cx="3623040" cy="303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NON-IDEAL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87"/>
          <p:cNvSpPr txBox="1"/>
          <p:nvPr/>
        </p:nvSpPr>
        <p:spPr>
          <a:xfrm>
            <a:off x="304920" y="0"/>
            <a:ext cx="645804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Group Project – Push vs Pull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88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Group Project – Push vs Pull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8" name="Google Shape;588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88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Branch (Spongebob’s)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1" name="Google Shape;591;p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88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88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88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88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88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1" name="Google Shape;601;p88"/>
          <p:cNvCxnSpPr/>
          <p:nvPr/>
        </p:nvCxnSpPr>
        <p:spPr>
          <a:xfrm flipH="1" rot="10800000">
            <a:off x="3356280" y="1945440"/>
            <a:ext cx="254520" cy="7200"/>
          </a:xfrm>
          <a:prstGeom prst="straightConnector1">
            <a:avLst/>
          </a:prstGeom>
          <a:noFill/>
          <a:ln cap="flat" cmpd="sng" w="6335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2" name="Google Shape;602;p88"/>
          <p:cNvCxnSpPr/>
          <p:nvPr/>
        </p:nvCxnSpPr>
        <p:spPr>
          <a:xfrm flipH="1" rot="10800000">
            <a:off x="4492080" y="1945440"/>
            <a:ext cx="254520" cy="7200"/>
          </a:xfrm>
          <a:prstGeom prst="straightConnector1">
            <a:avLst/>
          </a:prstGeom>
          <a:noFill/>
          <a:ln cap="flat" cmpd="sng" w="6335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3" name="Google Shape;603;p88"/>
          <p:cNvCxnSpPr/>
          <p:nvPr/>
        </p:nvCxnSpPr>
        <p:spPr>
          <a:xfrm flipH="1" rot="10800000">
            <a:off x="5630760" y="1935720"/>
            <a:ext cx="254520" cy="7200"/>
          </a:xfrm>
          <a:prstGeom prst="straightConnector1">
            <a:avLst/>
          </a:prstGeom>
          <a:noFill/>
          <a:ln cap="flat" cmpd="sng" w="6335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4" name="Google Shape;604;p88"/>
          <p:cNvCxnSpPr/>
          <p:nvPr/>
        </p:nvCxnSpPr>
        <p:spPr>
          <a:xfrm flipH="1" rot="10800000">
            <a:off x="6763320" y="1945440"/>
            <a:ext cx="254520" cy="7200"/>
          </a:xfrm>
          <a:prstGeom prst="straightConnector1">
            <a:avLst/>
          </a:prstGeom>
          <a:noFill/>
          <a:ln cap="flat" cmpd="sng" w="6335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05" name="Google Shape;605;p88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Spongebob continues programming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88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Prince’s Branch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7" name="Google Shape;607;p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4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&lt;title&gt; Intro to HTML &lt;/title&gt;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1520"/>
            <a:ext cx="4101480" cy="410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7400" y="940680"/>
            <a:ext cx="4775760" cy="414108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4"/>
          <p:cNvSpPr/>
          <p:nvPr/>
        </p:nvSpPr>
        <p:spPr>
          <a:xfrm>
            <a:off x="0" y="5293440"/>
            <a:ext cx="9155520" cy="105588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44"/>
          <p:cNvSpPr/>
          <p:nvPr/>
        </p:nvSpPr>
        <p:spPr>
          <a:xfrm>
            <a:off x="173880" y="5334120"/>
            <a:ext cx="8795880" cy="1005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 one of the three base languages behind </a:t>
            </a:r>
            <a:r>
              <a:rPr b="0" i="0" lang="en-US" sz="20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every single website</a:t>
            </a: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defines all of the basic content and a </a:t>
            </a:r>
            <a:r>
              <a:rPr b="0" i="1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</a:t>
            </a: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of formatting.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89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Group Project – Push vs Pull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4" name="Google Shape;614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89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Branch (Spongebob’s)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7" name="Google Shape;617;p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89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89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89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89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89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7" name="Google Shape;627;p89"/>
          <p:cNvCxnSpPr/>
          <p:nvPr/>
        </p:nvCxnSpPr>
        <p:spPr>
          <a:xfrm flipH="1" rot="10800000">
            <a:off x="3356280" y="1945440"/>
            <a:ext cx="254520" cy="7200"/>
          </a:xfrm>
          <a:prstGeom prst="straightConnector1">
            <a:avLst/>
          </a:prstGeom>
          <a:noFill/>
          <a:ln cap="flat" cmpd="sng" w="6335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8" name="Google Shape;628;p89"/>
          <p:cNvCxnSpPr/>
          <p:nvPr/>
        </p:nvCxnSpPr>
        <p:spPr>
          <a:xfrm flipH="1" rot="10800000">
            <a:off x="4492080" y="1945440"/>
            <a:ext cx="254520" cy="7200"/>
          </a:xfrm>
          <a:prstGeom prst="straightConnector1">
            <a:avLst/>
          </a:prstGeom>
          <a:noFill/>
          <a:ln cap="flat" cmpd="sng" w="6335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9" name="Google Shape;629;p89"/>
          <p:cNvCxnSpPr/>
          <p:nvPr/>
        </p:nvCxnSpPr>
        <p:spPr>
          <a:xfrm flipH="1" rot="10800000">
            <a:off x="5630760" y="1935720"/>
            <a:ext cx="254520" cy="7200"/>
          </a:xfrm>
          <a:prstGeom prst="straightConnector1">
            <a:avLst/>
          </a:prstGeom>
          <a:noFill/>
          <a:ln cap="flat" cmpd="sng" w="6335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0" name="Google Shape;630;p89"/>
          <p:cNvCxnSpPr/>
          <p:nvPr/>
        </p:nvCxnSpPr>
        <p:spPr>
          <a:xfrm flipH="1" rot="10800000">
            <a:off x="6763320" y="1945440"/>
            <a:ext cx="254520" cy="7200"/>
          </a:xfrm>
          <a:prstGeom prst="straightConnector1">
            <a:avLst/>
          </a:prstGeom>
          <a:noFill/>
          <a:ln cap="flat" cmpd="sng" w="6335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31" name="Google Shape;631;p89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Spongebob continues programming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89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Prince’s Branch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3" name="Google Shape;633;p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89"/>
          <p:cNvSpPr/>
          <p:nvPr/>
        </p:nvSpPr>
        <p:spPr>
          <a:xfrm>
            <a:off x="5340960" y="3380400"/>
            <a:ext cx="552960" cy="82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89"/>
          <p:cNvSpPr/>
          <p:nvPr/>
        </p:nvSpPr>
        <p:spPr>
          <a:xfrm>
            <a:off x="152280" y="3444840"/>
            <a:ext cx="5039640" cy="115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Because Spongebob controls the “master branch” he must elect to </a:t>
            </a:r>
            <a:r>
              <a:rPr b="1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Prince’s Code. All Prince can do is submit a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“pull request”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the ideal way to maintain code in version control.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89"/>
          <p:cNvSpPr/>
          <p:nvPr/>
        </p:nvSpPr>
        <p:spPr>
          <a:xfrm>
            <a:off x="221040" y="3107880"/>
            <a:ext cx="4807800" cy="303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Ideal Approach – Using Pull Requests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7" name="Google Shape;637;p89"/>
          <p:cNvCxnSpPr/>
          <p:nvPr/>
        </p:nvCxnSpPr>
        <p:spPr>
          <a:xfrm rot="-5400000">
            <a:off x="3964770" y="3663690"/>
            <a:ext cx="2572500" cy="12000"/>
          </a:xfrm>
          <a:prstGeom prst="curvedConnector3">
            <a:avLst>
              <a:gd fmla="val 50001" name="adj1"/>
            </a:avLst>
          </a:prstGeom>
          <a:noFill/>
          <a:ln cap="flat" cmpd="sng" w="6335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90"/>
          <p:cNvSpPr/>
          <p:nvPr/>
        </p:nvSpPr>
        <p:spPr>
          <a:xfrm>
            <a:off x="304920" y="97920"/>
            <a:ext cx="609552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Steps for Git Pull Requests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90"/>
          <p:cNvSpPr/>
          <p:nvPr/>
        </p:nvSpPr>
        <p:spPr>
          <a:xfrm>
            <a:off x="409320" y="783720"/>
            <a:ext cx="8610120" cy="5616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new branch of on your local computer 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branch &lt;BRANCH NAME&gt;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Checkout that branch (locally) on your machine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checkout &lt;BRANCH NAME&gt;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/ Commit your changes (will automatically save to this branch)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add –A</a:t>
            </a:r>
            <a:br>
              <a:rPr b="0" i="1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git commit –m “Comment”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your branch to GitHub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push origin &lt;BRANCH NAME&gt;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 a Pull Request on GitHub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user must accept these changes on GitHub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9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 DEMO!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91"/>
          <p:cNvSpPr/>
          <p:nvPr/>
        </p:nvSpPr>
        <p:spPr>
          <a:xfrm>
            <a:off x="304920" y="2590920"/>
            <a:ext cx="8534160" cy="152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Pull Request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92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92"/>
          <p:cNvSpPr/>
          <p:nvPr/>
        </p:nvSpPr>
        <p:spPr>
          <a:xfrm>
            <a:off x="304920" y="914400"/>
            <a:ext cx="8686440" cy="447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to take your newfound collaborative git skills to the real-world. Find a partner and follow the steps sent via slack to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Share each other’s code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modifications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 a Pull Request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 the Pull Changes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9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93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 our Guide!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3" name="Google Shape;663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920" y="838080"/>
            <a:ext cx="3805920" cy="5060880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93"/>
          <p:cNvSpPr/>
          <p:nvPr/>
        </p:nvSpPr>
        <p:spPr>
          <a:xfrm>
            <a:off x="4343400" y="2819520"/>
            <a:ext cx="4676040" cy="892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Step-by-step guide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creating Git Pull Requests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94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Don’t Worry!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94"/>
          <p:cNvSpPr/>
          <p:nvPr/>
        </p:nvSpPr>
        <p:spPr>
          <a:xfrm>
            <a:off x="304920" y="2057400"/>
            <a:ext cx="8534160" cy="152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We’ll be coming back to this.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94"/>
          <p:cNvSpPr/>
          <p:nvPr/>
        </p:nvSpPr>
        <p:spPr>
          <a:xfrm>
            <a:off x="287280" y="31240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won’t need this fully until Week 8.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95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Practice At Home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95"/>
          <p:cNvSpPr/>
          <p:nvPr/>
        </p:nvSpPr>
        <p:spPr>
          <a:xfrm>
            <a:off x="304920" y="2057400"/>
            <a:ext cx="8534160" cy="152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practice when you can!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95"/>
          <p:cNvSpPr/>
          <p:nvPr/>
        </p:nvSpPr>
        <p:spPr>
          <a:xfrm>
            <a:off x="287280" y="31240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don’t need a partner to submit pull requests!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5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Pushing and Pulling to GitHub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5"/>
          <p:cNvSpPr/>
          <p:nvPr/>
        </p:nvSpPr>
        <p:spPr>
          <a:xfrm>
            <a:off x="0" y="865080"/>
            <a:ext cx="9143640" cy="1520640"/>
          </a:xfrm>
          <a:prstGeom prst="rect">
            <a:avLst/>
          </a:prstGeom>
          <a:solidFill>
            <a:srgbClr val="DAEEF3"/>
          </a:solidFill>
          <a:ln cap="flat" cmpd="sng" w="25400">
            <a:solidFill>
              <a:srgbClr val="DAEE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720" y="1230840"/>
            <a:ext cx="880560" cy="88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9160" y="1223280"/>
            <a:ext cx="880560" cy="88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4960" y="1221120"/>
            <a:ext cx="880560" cy="88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0760" y="1221120"/>
            <a:ext cx="880560" cy="88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080" y="855360"/>
            <a:ext cx="1511280" cy="15112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45"/>
          <p:cNvCxnSpPr/>
          <p:nvPr/>
        </p:nvCxnSpPr>
        <p:spPr>
          <a:xfrm flipH="1">
            <a:off x="1492320" y="2111580"/>
            <a:ext cx="1081500" cy="873000"/>
          </a:xfrm>
          <a:prstGeom prst="bentConnector2">
            <a:avLst/>
          </a:prstGeom>
          <a:noFill/>
          <a:ln cap="flat" cmpd="sng" w="6660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0" name="Google Shape;210;p45"/>
          <p:cNvSpPr/>
          <p:nvPr/>
        </p:nvSpPr>
        <p:spPr>
          <a:xfrm>
            <a:off x="2420640" y="867600"/>
            <a:ext cx="293760" cy="33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5"/>
          <p:cNvSpPr/>
          <p:nvPr/>
        </p:nvSpPr>
        <p:spPr>
          <a:xfrm>
            <a:off x="3540240" y="865080"/>
            <a:ext cx="293760" cy="33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5"/>
          <p:cNvSpPr/>
          <p:nvPr/>
        </p:nvSpPr>
        <p:spPr>
          <a:xfrm>
            <a:off x="4620960" y="871920"/>
            <a:ext cx="293760" cy="33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5"/>
          <p:cNvSpPr/>
          <p:nvPr/>
        </p:nvSpPr>
        <p:spPr>
          <a:xfrm>
            <a:off x="5876280" y="871920"/>
            <a:ext cx="293760" cy="33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" name="Google Shape;214;p45"/>
          <p:cNvCxnSpPr/>
          <p:nvPr/>
        </p:nvCxnSpPr>
        <p:spPr>
          <a:xfrm flipH="1" rot="10800000">
            <a:off x="1492200" y="2104080"/>
            <a:ext cx="2217300" cy="1237800"/>
          </a:xfrm>
          <a:prstGeom prst="bentConnector2">
            <a:avLst/>
          </a:prstGeom>
          <a:noFill/>
          <a:ln cap="flat" cmpd="sng" w="666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5" name="Google Shape;215;p45"/>
          <p:cNvSpPr/>
          <p:nvPr/>
        </p:nvSpPr>
        <p:spPr>
          <a:xfrm>
            <a:off x="1567440" y="2546280"/>
            <a:ext cx="100260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 Code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5"/>
          <p:cNvSpPr/>
          <p:nvPr/>
        </p:nvSpPr>
        <p:spPr>
          <a:xfrm>
            <a:off x="2592720" y="2962080"/>
            <a:ext cx="110916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Code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p45"/>
          <p:cNvCxnSpPr/>
          <p:nvPr/>
        </p:nvCxnSpPr>
        <p:spPr>
          <a:xfrm rot="5400000">
            <a:off x="843420" y="2748960"/>
            <a:ext cx="2379300" cy="1081500"/>
          </a:xfrm>
          <a:prstGeom prst="bentConnector2">
            <a:avLst/>
          </a:prstGeom>
          <a:noFill/>
          <a:ln cap="flat" cmpd="sng" w="6660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8" name="Google Shape;218;p45"/>
          <p:cNvCxnSpPr/>
          <p:nvPr/>
        </p:nvCxnSpPr>
        <p:spPr>
          <a:xfrm flipH="1" rot="10800000">
            <a:off x="1563840" y="2086440"/>
            <a:ext cx="3151800" cy="2602200"/>
          </a:xfrm>
          <a:prstGeom prst="bentConnector3">
            <a:avLst>
              <a:gd fmla="val 100361" name="adj1"/>
            </a:avLst>
          </a:prstGeom>
          <a:noFill/>
          <a:ln cap="flat" cmpd="sng" w="666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9" name="Google Shape;219;p45"/>
          <p:cNvSpPr/>
          <p:nvPr/>
        </p:nvSpPr>
        <p:spPr>
          <a:xfrm>
            <a:off x="3747240" y="4818240"/>
            <a:ext cx="110916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Code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5"/>
          <p:cNvSpPr/>
          <p:nvPr/>
        </p:nvSpPr>
        <p:spPr>
          <a:xfrm>
            <a:off x="1567440" y="4084920"/>
            <a:ext cx="100260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 Code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45"/>
          <p:cNvCxnSpPr/>
          <p:nvPr/>
        </p:nvCxnSpPr>
        <p:spPr>
          <a:xfrm flipH="1">
            <a:off x="5159820" y="5694480"/>
            <a:ext cx="3653700" cy="3479100"/>
          </a:xfrm>
          <a:prstGeom prst="bentConnector3">
            <a:avLst>
              <a:gd fmla="val -398" name="adj1"/>
            </a:avLst>
          </a:prstGeom>
          <a:noFill/>
          <a:ln cap="flat" cmpd="sng" w="6660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2" name="Google Shape;222;p45"/>
          <p:cNvSpPr/>
          <p:nvPr/>
        </p:nvSpPr>
        <p:spPr>
          <a:xfrm>
            <a:off x="4140720" y="5325840"/>
            <a:ext cx="100260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 Code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45"/>
          <p:cNvCxnSpPr/>
          <p:nvPr/>
        </p:nvCxnSpPr>
        <p:spPr>
          <a:xfrm flipH="1" rot="10800000">
            <a:off x="1563840" y="2102040"/>
            <a:ext cx="4416900" cy="3934800"/>
          </a:xfrm>
          <a:prstGeom prst="bentConnector2">
            <a:avLst/>
          </a:prstGeom>
          <a:noFill/>
          <a:ln cap="flat" cmpd="sng" w="666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4" name="Google Shape;224;p45"/>
          <p:cNvSpPr/>
          <p:nvPr/>
        </p:nvSpPr>
        <p:spPr>
          <a:xfrm>
            <a:off x="4866480" y="5744520"/>
            <a:ext cx="110916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Code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5"/>
          <p:cNvSpPr/>
          <p:nvPr/>
        </p:nvSpPr>
        <p:spPr>
          <a:xfrm>
            <a:off x="6576840" y="1442880"/>
            <a:ext cx="143676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Branch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8520" y="2605320"/>
            <a:ext cx="1271160" cy="105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3960" y="3793680"/>
            <a:ext cx="904320" cy="1109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5"/>
          <p:cNvPicPr preferRelativeResize="0"/>
          <p:nvPr/>
        </p:nvPicPr>
        <p:blipFill rotWithShape="1">
          <a:blip r:embed="rId7">
            <a:alphaModFix/>
          </a:blip>
          <a:srcRect b="0" l="31594" r="27624" t="0"/>
          <a:stretch/>
        </p:blipFill>
        <p:spPr>
          <a:xfrm>
            <a:off x="441000" y="5134680"/>
            <a:ext cx="897480" cy="11192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45"/>
          <p:cNvCxnSpPr/>
          <p:nvPr/>
        </p:nvCxnSpPr>
        <p:spPr>
          <a:xfrm rot="5400000">
            <a:off x="2201340" y="2772360"/>
            <a:ext cx="2379300" cy="1081500"/>
          </a:xfrm>
          <a:prstGeom prst="bentConnector2">
            <a:avLst/>
          </a:prstGeom>
          <a:noFill/>
          <a:ln cap="flat" cmpd="sng" w="6660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0" name="Google Shape;230;p45"/>
          <p:cNvSpPr/>
          <p:nvPr/>
        </p:nvSpPr>
        <p:spPr>
          <a:xfrm>
            <a:off x="2925360" y="4084920"/>
            <a:ext cx="100260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 Code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6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6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 Syntax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6"/>
          <p:cNvSpPr/>
          <p:nvPr/>
        </p:nvSpPr>
        <p:spPr>
          <a:xfrm>
            <a:off x="457200" y="828000"/>
            <a:ext cx="8152920" cy="3352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CSS works by hooking onto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selectors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added into HTML using “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identifiers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Once hooked, we apply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styles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those HTML elements using CSS.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440" y="2629800"/>
            <a:ext cx="8409240" cy="2882880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7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7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Concept of “Flow”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726480"/>
            <a:ext cx="7386120" cy="369288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7"/>
          <p:cNvSpPr/>
          <p:nvPr/>
        </p:nvSpPr>
        <p:spPr>
          <a:xfrm>
            <a:off x="304920" y="4419720"/>
            <a:ext cx="8610120" cy="19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HTML/CSS, (by default) every element displayed is governed by a concept called “</a:t>
            </a: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flow.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This means that HTML elements force their adjacent elements to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 around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them.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8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8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Box Model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8"/>
          <p:cNvSpPr/>
          <p:nvPr/>
        </p:nvSpPr>
        <p:spPr>
          <a:xfrm>
            <a:off x="304920" y="5356080"/>
            <a:ext cx="861012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Box Model wraps every CSS element in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padding, border and margin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allowing developers to modify spacing styles.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3120" y="783720"/>
            <a:ext cx="5339880" cy="4506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