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x">
  <p:cSld name="TITLE_AND_BODY">
    <p:bg>
      <p:bgPr>
        <a:solidFill>
          <a:srgbClr val="40404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 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UCFB - All Rights Reserved</a:t>
            </a:r>
            <a:endParaRPr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0" y="653853"/>
            <a:ext cx="9144001" cy="2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71" y="6410337"/>
            <a:ext cx="3968271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25137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9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 3">
    <p:bg>
      <p:bgPr>
        <a:solidFill>
          <a:srgbClr val="40404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showMasterSp="0">
  <p:cSld name="1_Blank 4">
    <p:bg>
      <p:bgPr>
        <a:solidFill>
          <a:srgbClr val="40404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1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 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1" name="Google Shape;101;p15"/>
          <p:cNvCxnSpPr/>
          <p:nvPr/>
        </p:nvCxnSpPr>
        <p:spPr>
          <a:xfrm>
            <a:off x="0" y="653853"/>
            <a:ext cx="9144001" cy="2"/>
          </a:xfrm>
          <a:prstGeom prst="straightConnector1">
            <a:avLst/>
          </a:prstGeom>
          <a:noFill/>
          <a:ln cap="flat" cmpd="sng" w="4127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 4">
    <p:bg>
      <p:bgPr>
        <a:solidFill>
          <a:srgbClr val="BF57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 flipH="1" rot="10800000">
            <a:off x="426891" y="3691892"/>
            <a:ext cx="6888310" cy="457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26892" y="4020498"/>
            <a:ext cx="4678508" cy="340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at UT Austin | 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953000" y="4036236"/>
            <a:ext cx="2270008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ontent Placeholder 8" id="111" name="Google Shape;111;p16"/>
          <p:cNvPicPr preferRelativeResize="0"/>
          <p:nvPr/>
        </p:nvPicPr>
        <p:blipFill rotWithShape="1">
          <a:blip r:embed="rId2">
            <a:alphaModFix/>
          </a:blip>
          <a:srcRect b="0" l="0" r="0" t="10219"/>
          <a:stretch/>
        </p:blipFill>
        <p:spPr>
          <a:xfrm>
            <a:off x="0" y="-2"/>
            <a:ext cx="9144000" cy="56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showMasterSp="0">
  <p:cSld name="1_Blank 5">
    <p:bg>
      <p:bgPr>
        <a:solidFill>
          <a:srgbClr val="BF57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1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 5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1" name="Google Shape;121;p18"/>
          <p:cNvCxnSpPr/>
          <p:nvPr/>
        </p:nvCxnSpPr>
        <p:spPr>
          <a:xfrm>
            <a:off x="0" y="653853"/>
            <a:ext cx="9144001" cy="2"/>
          </a:xfrm>
          <a:prstGeom prst="straightConnector1">
            <a:avLst/>
          </a:prstGeom>
          <a:noFill/>
          <a:ln cap="flat" cmpd="sng" w="41275">
            <a:solidFill>
              <a:srgbClr val="BF57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2" name="Google Shape;122;p1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pic>
        <p:nvPicPr>
          <p:cNvPr descr="Content Placeholder 8" id="123" name="Google Shape;123;p18"/>
          <p:cNvPicPr preferRelativeResize="0"/>
          <p:nvPr/>
        </p:nvPicPr>
        <p:blipFill rotWithShape="1">
          <a:blip r:embed="rId2">
            <a:alphaModFix/>
          </a:blip>
          <a:srcRect b="0" l="73429" r="0" t="14127"/>
          <a:stretch/>
        </p:blipFill>
        <p:spPr>
          <a:xfrm>
            <a:off x="-5871" y="6400799"/>
            <a:ext cx="2179730" cy="481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0" y="653853"/>
            <a:ext cx="9144001" cy="2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showMasterSp="0">
  <p:cSld name="1_Blank">
    <p:bg>
      <p:bgPr>
        <a:solidFill>
          <a:srgbClr val="40404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1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5"/>
          <p:cNvGrpSpPr/>
          <p:nvPr/>
        </p:nvGrpSpPr>
        <p:grpSpPr>
          <a:xfrm>
            <a:off x="2831734" y="3945631"/>
            <a:ext cx="3917514" cy="486923"/>
            <a:chOff x="0" y="-1"/>
            <a:chExt cx="3917512" cy="486922"/>
          </a:xfrm>
        </p:grpSpPr>
        <p:pic>
          <p:nvPicPr>
            <p:cNvPr descr="Content Placeholder 8"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 b="0" l="39449" r="0" t="0"/>
            <a:stretch/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ntent Placeholder 8" id="41" name="Google Shape;41;p5"/>
            <p:cNvPicPr preferRelativeResize="0"/>
            <p:nvPr/>
          </p:nvPicPr>
          <p:blipFill rotWithShape="1">
            <a:blip r:embed="rId2">
              <a:alphaModFix/>
            </a:blip>
            <a:srcRect b="0" l="0" r="92757" t="0"/>
            <a:stretch/>
          </p:blipFill>
          <p:spPr>
            <a:xfrm>
              <a:off x="0" y="-1"/>
              <a:ext cx="420452" cy="4869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1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96991" y="2504043"/>
            <a:ext cx="2700337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396992" y="3998593"/>
            <a:ext cx="2270008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showMasterSp="0">
  <p:cSld name="1_Blank 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1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5"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6408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Rutgers Coding Bootcamp |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showMasterSp="0">
  <p:cSld name="1_Blank 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6408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b="1" i="1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0" y="653853"/>
            <a:ext cx="9144001" cy="2"/>
          </a:xfrm>
          <a:prstGeom prst="straightConnector1">
            <a:avLst/>
          </a:prstGeom>
          <a:noFill/>
          <a:ln cap="flat" cmpd="sng" w="412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5232358" y="6411720"/>
            <a:ext cx="3917514" cy="486923"/>
            <a:chOff x="0" y="-1"/>
            <a:chExt cx="3917512" cy="486922"/>
          </a:xfrm>
        </p:grpSpPr>
        <p:pic>
          <p:nvPicPr>
            <p:cNvPr descr="Content Placeholder 8" id="10" name="Google Shape;10;p1"/>
            <p:cNvPicPr preferRelativeResize="0"/>
            <p:nvPr/>
          </p:nvPicPr>
          <p:blipFill rotWithShape="1">
            <a:blip r:embed="rId1">
              <a:alphaModFix/>
            </a:blip>
            <a:srcRect b="0" l="39449" r="0" t="0"/>
            <a:stretch/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ntent Placeholder 8"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92757" t="0"/>
            <a:stretch/>
          </p:blipFill>
          <p:spPr>
            <a:xfrm>
              <a:off x="0" y="-1"/>
              <a:ext cx="420452" cy="4869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28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28.png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15.gif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ci.bootcampcontent.com/UCI-Coding-Bootcamp/UCIRV201801FSF2-Class-Repository-FSF" TargetMode="External"/><Relationship Id="rId4" Type="http://schemas.openxmlformats.org/officeDocument/2006/relationships/hyperlink" Target="https://codingbootcamp.hosted.panopto.com/Panopto/Pages/Viewer.aspx?id=8b3b9c4a-252c-40ac-a4af-a9210026125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ci.bootcampcontent.com/UCI-Coding-Bootcamp/UCIRV201807FSF3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w3schools.com/tags/" TargetMode="External"/><Relationship Id="rId4" Type="http://schemas.openxmlformats.org/officeDocument/2006/relationships/hyperlink" Target="http://www.w3schools.com/tags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4.png"/><Relationship Id="rId4" Type="http://schemas.openxmlformats.org/officeDocument/2006/relationships/hyperlink" Target="https://www.youtube.com/watch?v=kMBinXTCrXI&amp;list=PLgJ8UgkiorCnMLsUevoQRxH8t9bt7ne14&amp;index=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Git’n Pro with HTML/CSS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294752" y="3996987"/>
            <a:ext cx="2270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/>
              <a:t>July 19th, 2018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Coding</a:t>
            </a:r>
            <a:endParaRPr/>
          </a:p>
        </p:txBody>
      </p:sp>
      <p:pic>
        <p:nvPicPr>
          <p:cNvPr descr="Picture 15"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0282"/>
            <a:ext cx="9144000" cy="447891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152398" y="4952999"/>
            <a:ext cx="8882745" cy="123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web development is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collaborative.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Teams are often extremely large and separated across the country — or planet.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Apps sometimes comprise hundreds or even thousands of files.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Team’s Task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911982" y="1370330"/>
            <a:ext cx="7569804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Task:  Make a list in HTML showing the three branches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of US government.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3508028" y="3249928"/>
            <a:ext cx="2127941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Team: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26" y="3960524"/>
            <a:ext cx="1811196" cy="15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025" y="3961794"/>
            <a:ext cx="2127950" cy="151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895" y="3596713"/>
            <a:ext cx="1265275" cy="2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Eric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/>
              <a:t>Pug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make their edits</a:t>
            </a:r>
            <a:endParaRPr/>
          </a:p>
        </p:txBody>
      </p:sp>
      <p:cxnSp>
        <p:nvCxnSpPr>
          <p:cNvPr id="199" name="Google Shape;199;p30"/>
          <p:cNvCxnSpPr/>
          <p:nvPr/>
        </p:nvCxnSpPr>
        <p:spPr>
          <a:xfrm flipH="1" rot="10800000">
            <a:off x="2057399" y="1499176"/>
            <a:ext cx="457202" cy="32793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5" y="896990"/>
            <a:ext cx="2514600" cy="2514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2543174" y="1222177"/>
            <a:ext cx="1575082" cy="264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  <a:endParaRPr/>
          </a:p>
        </p:txBody>
      </p:sp>
      <p:cxnSp>
        <p:nvCxnSpPr>
          <p:cNvPr id="202" name="Google Shape;202;p30"/>
          <p:cNvCxnSpPr/>
          <p:nvPr/>
        </p:nvCxnSpPr>
        <p:spPr>
          <a:xfrm flipH="1" rot="10800000">
            <a:off x="2085974" y="4746998"/>
            <a:ext cx="457202" cy="32793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3" name="Google Shape;203;p30"/>
          <p:cNvSpPr/>
          <p:nvPr/>
        </p:nvSpPr>
        <p:spPr>
          <a:xfrm>
            <a:off x="2666999" y="4441533"/>
            <a:ext cx="1575082" cy="264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  <a:endParaRPr/>
          </a:p>
        </p:txBody>
      </p:sp>
      <p:pic>
        <p:nvPicPr>
          <p:cNvPr descr="Picture 10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5" y="3700224"/>
            <a:ext cx="2514600" cy="2514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/>
          <p:nvPr/>
        </p:nvSpPr>
        <p:spPr>
          <a:xfrm>
            <a:off x="3798365" y="2501525"/>
            <a:ext cx="2457558" cy="35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Eric’s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Version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4242351" y="5325404"/>
            <a:ext cx="1747201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Pug’s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Version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01" y="1331699"/>
            <a:ext cx="1811196" cy="15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75" y="4746999"/>
            <a:ext cx="1904850" cy="13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Solutions</a:t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302382" y="1226223"/>
            <a:ext cx="2767083" cy="142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&lt;li&gt;Legislative&lt;/li&gt;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&lt;li&gt;Supreme Court&lt;/li&gt;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5655128" y="1124623"/>
            <a:ext cx="3135991" cy="142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&lt;li&gt;Congress &amp; Senate&lt;/li&gt;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&lt;li&gt;Judicial&lt;/li&gt;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grpSp>
        <p:nvGrpSpPr>
          <p:cNvPr id="216" name="Google Shape;216;p31"/>
          <p:cNvGrpSpPr/>
          <p:nvPr/>
        </p:nvGrpSpPr>
        <p:grpSpPr>
          <a:xfrm>
            <a:off x="3437495" y="1202093"/>
            <a:ext cx="1955957" cy="1399493"/>
            <a:chOff x="0" y="0"/>
            <a:chExt cx="1955955" cy="1399492"/>
          </a:xfrm>
        </p:grpSpPr>
        <p:sp>
          <p:nvSpPr>
            <p:cNvPr id="217" name="Google Shape;217;p31"/>
            <p:cNvSpPr/>
            <p:nvPr/>
          </p:nvSpPr>
          <p:spPr>
            <a:xfrm>
              <a:off x="0" y="0"/>
              <a:ext cx="1849604" cy="1399492"/>
            </a:xfrm>
            <a:prstGeom prst="leftRightArrow">
              <a:avLst>
                <a:gd fmla="val 32000" name="adj1"/>
                <a:gd fmla="val 39929" name="adj2"/>
              </a:avLst>
            </a:prstGeom>
            <a:solidFill>
              <a:srgbClr val="FF26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64055" y="247051"/>
              <a:ext cx="14919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4572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Different</a:t>
              </a:r>
              <a:endParaRPr/>
            </a:p>
          </p:txBody>
        </p:sp>
      </p:grp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1" y="2786524"/>
            <a:ext cx="1811196" cy="15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700" y="2867374"/>
            <a:ext cx="1904850" cy="13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5880475" y="2181568"/>
            <a:ext cx="3194109" cy="44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“Let’s settle on this…”</a:t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5492748" y="2601688"/>
            <a:ext cx="3081446" cy="186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&lt;li&gt;Legislative&lt;/li&gt;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&lt;li&gt;Judicial&lt;/li&gt;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2550281" y="1150023"/>
            <a:ext cx="2767084" cy="142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&lt;li&gt;Legislative&lt;/li&gt;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&lt;li&gt;Supreme Court&lt;/li&gt;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2365828" y="4452022"/>
            <a:ext cx="3135991" cy="142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&lt;li&gt;Congress &amp; Senate&lt;/li&gt;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&lt;li&gt;Judicial&lt;/li&gt;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cxnSp>
        <p:nvCxnSpPr>
          <p:cNvPr id="230" name="Google Shape;230;p32"/>
          <p:cNvCxnSpPr/>
          <p:nvPr/>
        </p:nvCxnSpPr>
        <p:spPr>
          <a:xfrm>
            <a:off x="4164507" y="2597322"/>
            <a:ext cx="1337314" cy="64171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32"/>
          <p:cNvCxnSpPr/>
          <p:nvPr/>
        </p:nvCxnSpPr>
        <p:spPr>
          <a:xfrm flipH="1" rot="10800000">
            <a:off x="4163155" y="3555998"/>
            <a:ext cx="1338667" cy="5871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1" y="1102249"/>
            <a:ext cx="1811196" cy="15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75" y="4485099"/>
            <a:ext cx="1904850" cy="13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Kiss dude </a:t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2490478" y="2857357"/>
            <a:ext cx="4507223" cy="1143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/>
              <a:t>Yooo mah duuds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!!!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/>
              <a:t>les coode it uup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70" y="2304950"/>
            <a:ext cx="1265275" cy="2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And then Gene broke everything...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3665682" y="1199264"/>
            <a:ext cx="3668115" cy="178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Delete. Delete. Delete. Delete.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Delete. Delete</a:t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5389283" y="3715329"/>
            <a:ext cx="3502481" cy="186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&lt;list&gt;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&lt;li&gt;Washington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&lt;li&gt;Dudes in Robes/li&gt;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&lt;li&gt;Mr. Hot Shot&lt;li&gt;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&lt;/list&gt;</a:t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654049" y="3715329"/>
            <a:ext cx="3081445" cy="186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&lt;li&gt;Legislative&lt;/li&gt;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&lt;li&gt;Judicial&lt;/li&gt;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cxnSp>
        <p:nvCxnSpPr>
          <p:cNvPr id="249" name="Google Shape;249;p34"/>
          <p:cNvCxnSpPr/>
          <p:nvPr/>
        </p:nvCxnSpPr>
        <p:spPr>
          <a:xfrm>
            <a:off x="850900" y="4305300"/>
            <a:ext cx="2787652" cy="0"/>
          </a:xfrm>
          <a:prstGeom prst="straightConnector1">
            <a:avLst/>
          </a:prstGeom>
          <a:noFill/>
          <a:ln cap="flat" cmpd="sng" w="2540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0" name="Google Shape;250;p34"/>
          <p:cNvCxnSpPr/>
          <p:nvPr/>
        </p:nvCxnSpPr>
        <p:spPr>
          <a:xfrm>
            <a:off x="977900" y="4660900"/>
            <a:ext cx="2787651" cy="0"/>
          </a:xfrm>
          <a:prstGeom prst="straightConnector1">
            <a:avLst/>
          </a:prstGeom>
          <a:noFill/>
          <a:ln cap="flat" cmpd="sng" w="2540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1" name="Google Shape;251;p34"/>
          <p:cNvCxnSpPr/>
          <p:nvPr/>
        </p:nvCxnSpPr>
        <p:spPr>
          <a:xfrm>
            <a:off x="1104900" y="5016500"/>
            <a:ext cx="2787651" cy="0"/>
          </a:xfrm>
          <a:prstGeom prst="straightConnector1">
            <a:avLst/>
          </a:prstGeom>
          <a:noFill/>
          <a:ln cap="flat" cmpd="sng" w="2540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2" name="Google Shape;252;p34"/>
          <p:cNvCxnSpPr/>
          <p:nvPr/>
        </p:nvCxnSpPr>
        <p:spPr>
          <a:xfrm>
            <a:off x="634999" y="3949700"/>
            <a:ext cx="709631" cy="0"/>
          </a:xfrm>
          <a:prstGeom prst="straightConnector1">
            <a:avLst/>
          </a:prstGeom>
          <a:noFill/>
          <a:ln cap="flat" cmpd="sng" w="2540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673340" y="5372470"/>
            <a:ext cx="872899" cy="2"/>
          </a:xfrm>
          <a:prstGeom prst="straightConnector1">
            <a:avLst/>
          </a:prstGeom>
          <a:noFill/>
          <a:ln cap="flat" cmpd="sng" w="2540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4" name="Google Shape;254;p34"/>
          <p:cNvSpPr/>
          <p:nvPr/>
        </p:nvSpPr>
        <p:spPr>
          <a:xfrm>
            <a:off x="4113272" y="3964249"/>
            <a:ext cx="1055292" cy="1270002"/>
          </a:xfrm>
          <a:prstGeom prst="rightArrow">
            <a:avLst>
              <a:gd fmla="val 32000" name="adj1"/>
              <a:gd fmla="val 77021" name="adj2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33" y="969875"/>
            <a:ext cx="1265275" cy="2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2514600" y="2747661"/>
            <a:ext cx="6558644" cy="152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use Version Control.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….and watch your teammates’ work</a:t>
            </a:r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01" y="1091074"/>
            <a:ext cx="1811196" cy="152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35"/>
          <p:cNvGrpSpPr/>
          <p:nvPr/>
        </p:nvGrpSpPr>
        <p:grpSpPr>
          <a:xfrm>
            <a:off x="726134" y="1604144"/>
            <a:ext cx="563707" cy="520001"/>
            <a:chOff x="-2" y="-2"/>
            <a:chExt cx="720024" cy="720023"/>
          </a:xfrm>
        </p:grpSpPr>
        <p:sp>
          <p:nvSpPr>
            <p:cNvPr id="264" name="Google Shape;264;p35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207171" y="214838"/>
              <a:ext cx="305677" cy="75004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1"/>
                    <a:pt x="6588" y="0"/>
                    <a:pt x="14722" y="0"/>
                  </a:cubicBezTo>
                  <a:cubicBezTo>
                    <a:pt x="22850" y="0"/>
                    <a:pt x="29444" y="26861"/>
                    <a:pt x="29444" y="60000"/>
                  </a:cubicBezTo>
                  <a:cubicBezTo>
                    <a:pt x="29444" y="93138"/>
                    <a:pt x="22850" y="120000"/>
                    <a:pt x="14722" y="120000"/>
                  </a:cubicBezTo>
                  <a:cubicBezTo>
                    <a:pt x="6588" y="120000"/>
                    <a:pt x="0" y="93138"/>
                    <a:pt x="0" y="60000"/>
                  </a:cubicBezTo>
                  <a:moveTo>
                    <a:pt x="90555" y="60000"/>
                  </a:moveTo>
                  <a:cubicBezTo>
                    <a:pt x="90555" y="26861"/>
                    <a:pt x="97150" y="0"/>
                    <a:pt x="105277" y="0"/>
                  </a:cubicBezTo>
                  <a:cubicBezTo>
                    <a:pt x="113411" y="0"/>
                    <a:pt x="120000" y="26861"/>
                    <a:pt x="120000" y="60000"/>
                  </a:cubicBezTo>
                  <a:cubicBezTo>
                    <a:pt x="120000" y="93138"/>
                    <a:pt x="113411" y="120000"/>
                    <a:pt x="105277" y="120000"/>
                  </a:cubicBezTo>
                  <a:cubicBezTo>
                    <a:pt x="97150" y="120000"/>
                    <a:pt x="90555" y="93138"/>
                    <a:pt x="90555" y="600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-2" y="-2"/>
              <a:ext cx="720023" cy="720022"/>
            </a:xfrm>
            <a:custGeom>
              <a:pathLst>
                <a:path extrusionOk="0" h="120000" w="120000">
                  <a:moveTo>
                    <a:pt x="34527" y="42055"/>
                  </a:moveTo>
                  <a:cubicBezTo>
                    <a:pt x="34527" y="38605"/>
                    <a:pt x="37327" y="35805"/>
                    <a:pt x="40777" y="35805"/>
                  </a:cubicBezTo>
                  <a:cubicBezTo>
                    <a:pt x="44227" y="35805"/>
                    <a:pt x="47027" y="38605"/>
                    <a:pt x="47027" y="42055"/>
                  </a:cubicBezTo>
                  <a:cubicBezTo>
                    <a:pt x="47027" y="45505"/>
                    <a:pt x="44227" y="48305"/>
                    <a:pt x="40777" y="48305"/>
                  </a:cubicBezTo>
                  <a:cubicBezTo>
                    <a:pt x="37327" y="48305"/>
                    <a:pt x="34527" y="45505"/>
                    <a:pt x="34527" y="42055"/>
                  </a:cubicBezTo>
                  <a:moveTo>
                    <a:pt x="72972" y="42055"/>
                  </a:moveTo>
                  <a:cubicBezTo>
                    <a:pt x="72972" y="38605"/>
                    <a:pt x="75772" y="35805"/>
                    <a:pt x="79222" y="35805"/>
                  </a:cubicBezTo>
                  <a:cubicBezTo>
                    <a:pt x="82672" y="35805"/>
                    <a:pt x="85472" y="38605"/>
                    <a:pt x="85472" y="42055"/>
                  </a:cubicBezTo>
                  <a:cubicBezTo>
                    <a:pt x="85472" y="45505"/>
                    <a:pt x="82672" y="48305"/>
                    <a:pt x="79222" y="48305"/>
                  </a:cubicBezTo>
                  <a:cubicBezTo>
                    <a:pt x="75772" y="48305"/>
                    <a:pt x="72972" y="45505"/>
                    <a:pt x="72972" y="42055"/>
                  </a:cubicBezTo>
                  <a:moveTo>
                    <a:pt x="27477" y="97333"/>
                  </a:moveTo>
                  <a:cubicBezTo>
                    <a:pt x="49161" y="82444"/>
                    <a:pt x="70816" y="82444"/>
                    <a:pt x="92444" y="97333"/>
                  </a:cubicBezTo>
                  <a:moveTo>
                    <a:pt x="0" y="60000"/>
                  </a:move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ubicBezTo>
                    <a:pt x="120000" y="93138"/>
                    <a:pt x="93138" y="120000"/>
                    <a:pt x="60000" y="120000"/>
                  </a:cubicBezTo>
                  <a:cubicBezTo>
                    <a:pt x="26861" y="120000"/>
                    <a:pt x="0" y="93138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75" y="4608574"/>
            <a:ext cx="1904850" cy="13587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5"/>
          <p:cNvGrpSpPr/>
          <p:nvPr/>
        </p:nvGrpSpPr>
        <p:grpSpPr>
          <a:xfrm>
            <a:off x="807124" y="5011130"/>
            <a:ext cx="401734" cy="401262"/>
            <a:chOff x="-1" y="-2"/>
            <a:chExt cx="673937" cy="673937"/>
          </a:xfrm>
        </p:grpSpPr>
        <p:sp>
          <p:nvSpPr>
            <p:cNvPr id="269" name="Google Shape;269;p35"/>
            <p:cNvSpPr/>
            <p:nvPr/>
          </p:nvSpPr>
          <p:spPr>
            <a:xfrm>
              <a:off x="-1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193910" y="201086"/>
              <a:ext cx="286114" cy="70205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1"/>
                    <a:pt x="6588" y="0"/>
                    <a:pt x="14722" y="0"/>
                  </a:cubicBezTo>
                  <a:cubicBezTo>
                    <a:pt x="22855" y="0"/>
                    <a:pt x="29444" y="26861"/>
                    <a:pt x="29444" y="60000"/>
                  </a:cubicBezTo>
                  <a:cubicBezTo>
                    <a:pt x="29444" y="93138"/>
                    <a:pt x="22855" y="120000"/>
                    <a:pt x="14722" y="120000"/>
                  </a:cubicBezTo>
                  <a:cubicBezTo>
                    <a:pt x="6588" y="120000"/>
                    <a:pt x="0" y="93138"/>
                    <a:pt x="0" y="60000"/>
                  </a:cubicBezTo>
                  <a:moveTo>
                    <a:pt x="90555" y="60000"/>
                  </a:moveTo>
                  <a:cubicBezTo>
                    <a:pt x="90555" y="26861"/>
                    <a:pt x="97144" y="0"/>
                    <a:pt x="105277" y="0"/>
                  </a:cubicBezTo>
                  <a:cubicBezTo>
                    <a:pt x="113411" y="0"/>
                    <a:pt x="120000" y="26861"/>
                    <a:pt x="120000" y="60000"/>
                  </a:cubicBezTo>
                  <a:cubicBezTo>
                    <a:pt x="120000" y="93138"/>
                    <a:pt x="113411" y="120000"/>
                    <a:pt x="105277" y="120000"/>
                  </a:cubicBezTo>
                  <a:cubicBezTo>
                    <a:pt x="97144" y="120000"/>
                    <a:pt x="90555" y="93138"/>
                    <a:pt x="90555" y="600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-1" y="-2"/>
              <a:ext cx="673937" cy="673936"/>
            </a:xfrm>
            <a:custGeom>
              <a:pathLst>
                <a:path extrusionOk="0" h="120000" w="120000">
                  <a:moveTo>
                    <a:pt x="34527" y="42055"/>
                  </a:moveTo>
                  <a:cubicBezTo>
                    <a:pt x="34527" y="38605"/>
                    <a:pt x="37327" y="35805"/>
                    <a:pt x="40777" y="35805"/>
                  </a:cubicBezTo>
                  <a:cubicBezTo>
                    <a:pt x="44227" y="35805"/>
                    <a:pt x="47027" y="38605"/>
                    <a:pt x="47027" y="42055"/>
                  </a:cubicBezTo>
                  <a:cubicBezTo>
                    <a:pt x="47027" y="45505"/>
                    <a:pt x="44227" y="48305"/>
                    <a:pt x="40777" y="48305"/>
                  </a:cubicBezTo>
                  <a:cubicBezTo>
                    <a:pt x="37327" y="48305"/>
                    <a:pt x="34527" y="45505"/>
                    <a:pt x="34527" y="42055"/>
                  </a:cubicBezTo>
                  <a:moveTo>
                    <a:pt x="72972" y="42055"/>
                  </a:moveTo>
                  <a:cubicBezTo>
                    <a:pt x="72972" y="38605"/>
                    <a:pt x="75772" y="35805"/>
                    <a:pt x="79222" y="35805"/>
                  </a:cubicBezTo>
                  <a:cubicBezTo>
                    <a:pt x="82672" y="35805"/>
                    <a:pt x="85472" y="38605"/>
                    <a:pt x="85472" y="42055"/>
                  </a:cubicBezTo>
                  <a:cubicBezTo>
                    <a:pt x="85472" y="45505"/>
                    <a:pt x="82672" y="48305"/>
                    <a:pt x="79222" y="48305"/>
                  </a:cubicBezTo>
                  <a:cubicBezTo>
                    <a:pt x="75772" y="48305"/>
                    <a:pt x="72972" y="45505"/>
                    <a:pt x="72972" y="42055"/>
                  </a:cubicBezTo>
                  <a:moveTo>
                    <a:pt x="27477" y="97333"/>
                  </a:moveTo>
                  <a:cubicBezTo>
                    <a:pt x="49161" y="82444"/>
                    <a:pt x="70816" y="82444"/>
                    <a:pt x="92444" y="97333"/>
                  </a:cubicBezTo>
                  <a:moveTo>
                    <a:pt x="0" y="60000"/>
                  </a:move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ubicBezTo>
                    <a:pt x="120000" y="93138"/>
                    <a:pt x="93138" y="120000"/>
                    <a:pt x="60000" y="120000"/>
                  </a:cubicBezTo>
                  <a:cubicBezTo>
                    <a:pt x="26861" y="120000"/>
                    <a:pt x="0" y="93138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2" name="Google Shape;2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51" y="2665623"/>
            <a:ext cx="1063108" cy="18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443344" y="914399"/>
            <a:ext cx="8229601" cy="576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Version Control:</a:t>
            </a:r>
            <a:br>
              <a:rPr b="1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organized system for managing code for when multiple developers work on a project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same time.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Benefits of Git: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 for resolving conflicts in code.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History.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3550451" y="5778379"/>
            <a:ext cx="2285996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Eric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branch</a:t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582411" y="5784520"/>
            <a:ext cx="1480502" cy="33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/>
              <a:t>Pug’s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4077653" y="1232798"/>
            <a:ext cx="1268095" cy="1271904"/>
          </a:xfrm>
          <a:custGeom>
            <a:pathLst>
              <a:path extrusionOk="0" h="120000" w="120000">
                <a:moveTo>
                  <a:pt x="60005" y="0"/>
                </a:moveTo>
                <a:cubicBezTo>
                  <a:pt x="44161" y="0"/>
                  <a:pt x="29255" y="2177"/>
                  <a:pt x="18083" y="6172"/>
                </a:cubicBezTo>
                <a:cubicBezTo>
                  <a:pt x="7555" y="9927"/>
                  <a:pt x="1516" y="14916"/>
                  <a:pt x="1516" y="19844"/>
                </a:cubicBezTo>
                <a:cubicBezTo>
                  <a:pt x="1516" y="24777"/>
                  <a:pt x="7555" y="29777"/>
                  <a:pt x="18083" y="33527"/>
                </a:cubicBezTo>
                <a:cubicBezTo>
                  <a:pt x="29255" y="37494"/>
                  <a:pt x="44161" y="39705"/>
                  <a:pt x="60005" y="39705"/>
                </a:cubicBezTo>
                <a:cubicBezTo>
                  <a:pt x="75844" y="39705"/>
                  <a:pt x="90744" y="37522"/>
                  <a:pt x="101916" y="33527"/>
                </a:cubicBezTo>
                <a:cubicBezTo>
                  <a:pt x="112444" y="29777"/>
                  <a:pt x="118483" y="24777"/>
                  <a:pt x="118483" y="19844"/>
                </a:cubicBezTo>
                <a:cubicBezTo>
                  <a:pt x="118483" y="14916"/>
                  <a:pt x="112444" y="9927"/>
                  <a:pt x="101916" y="6172"/>
                </a:cubicBezTo>
                <a:cubicBezTo>
                  <a:pt x="90744" y="2211"/>
                  <a:pt x="75844" y="0"/>
                  <a:pt x="60005" y="0"/>
                </a:cubicBezTo>
                <a:close/>
                <a:moveTo>
                  <a:pt x="66" y="25027"/>
                </a:moveTo>
                <a:lnTo>
                  <a:pt x="66" y="32855"/>
                </a:lnTo>
                <a:cubicBezTo>
                  <a:pt x="66" y="44627"/>
                  <a:pt x="26922" y="54188"/>
                  <a:pt x="60061" y="54188"/>
                </a:cubicBezTo>
                <a:cubicBezTo>
                  <a:pt x="93200" y="54188"/>
                  <a:pt x="120000" y="44661"/>
                  <a:pt x="120000" y="32855"/>
                </a:cubicBezTo>
                <a:lnTo>
                  <a:pt x="120000" y="25027"/>
                </a:lnTo>
                <a:cubicBezTo>
                  <a:pt x="117422" y="29355"/>
                  <a:pt x="111600" y="33283"/>
                  <a:pt x="102950" y="36338"/>
                </a:cubicBezTo>
                <a:cubicBezTo>
                  <a:pt x="91444" y="40422"/>
                  <a:pt x="76211" y="42661"/>
                  <a:pt x="60033" y="42661"/>
                </a:cubicBezTo>
                <a:cubicBezTo>
                  <a:pt x="43855" y="42661"/>
                  <a:pt x="28588" y="40422"/>
                  <a:pt x="17116" y="36338"/>
                </a:cubicBezTo>
                <a:cubicBezTo>
                  <a:pt x="8466" y="33250"/>
                  <a:pt x="2644" y="29355"/>
                  <a:pt x="66" y="25027"/>
                </a:cubicBezTo>
                <a:close/>
                <a:moveTo>
                  <a:pt x="0" y="40666"/>
                </a:moveTo>
                <a:lnTo>
                  <a:pt x="0" y="46022"/>
                </a:lnTo>
                <a:cubicBezTo>
                  <a:pt x="0" y="57788"/>
                  <a:pt x="26866" y="67350"/>
                  <a:pt x="60005" y="67350"/>
                </a:cubicBezTo>
                <a:cubicBezTo>
                  <a:pt x="93144" y="67350"/>
                  <a:pt x="120000" y="57822"/>
                  <a:pt x="120000" y="46022"/>
                </a:cubicBezTo>
                <a:lnTo>
                  <a:pt x="120000" y="40666"/>
                </a:lnTo>
                <a:cubicBezTo>
                  <a:pt x="119211" y="41638"/>
                  <a:pt x="118305" y="42577"/>
                  <a:pt x="117211" y="43483"/>
                </a:cubicBezTo>
                <a:cubicBezTo>
                  <a:pt x="113933" y="46272"/>
                  <a:pt x="109288" y="48716"/>
                  <a:pt x="103433" y="50805"/>
                </a:cubicBezTo>
                <a:cubicBezTo>
                  <a:pt x="91777" y="54950"/>
                  <a:pt x="76361" y="57216"/>
                  <a:pt x="60005" y="57216"/>
                </a:cubicBezTo>
                <a:cubicBezTo>
                  <a:pt x="43644" y="57216"/>
                  <a:pt x="28222" y="54950"/>
                  <a:pt x="16566" y="50805"/>
                </a:cubicBezTo>
                <a:cubicBezTo>
                  <a:pt x="10711" y="48716"/>
                  <a:pt x="6105" y="46272"/>
                  <a:pt x="2800" y="43483"/>
                </a:cubicBezTo>
                <a:cubicBezTo>
                  <a:pt x="1705" y="42577"/>
                  <a:pt x="788" y="41638"/>
                  <a:pt x="0" y="40666"/>
                </a:cubicBezTo>
                <a:close/>
                <a:moveTo>
                  <a:pt x="0" y="53827"/>
                </a:moveTo>
                <a:lnTo>
                  <a:pt x="0" y="59183"/>
                </a:lnTo>
                <a:cubicBezTo>
                  <a:pt x="0" y="70950"/>
                  <a:pt x="26866" y="80511"/>
                  <a:pt x="60005" y="80511"/>
                </a:cubicBezTo>
                <a:cubicBezTo>
                  <a:pt x="93144" y="80511"/>
                  <a:pt x="120000" y="70983"/>
                  <a:pt x="120000" y="59183"/>
                </a:cubicBezTo>
                <a:lnTo>
                  <a:pt x="120000" y="53827"/>
                </a:lnTo>
                <a:cubicBezTo>
                  <a:pt x="119211" y="54800"/>
                  <a:pt x="118305" y="55738"/>
                  <a:pt x="117211" y="56650"/>
                </a:cubicBezTo>
                <a:cubicBezTo>
                  <a:pt x="113933" y="59433"/>
                  <a:pt x="109288" y="61877"/>
                  <a:pt x="103433" y="63966"/>
                </a:cubicBezTo>
                <a:cubicBezTo>
                  <a:pt x="91777" y="68111"/>
                  <a:pt x="76361" y="70377"/>
                  <a:pt x="60005" y="70377"/>
                </a:cubicBezTo>
                <a:cubicBezTo>
                  <a:pt x="43644" y="70377"/>
                  <a:pt x="28222" y="68111"/>
                  <a:pt x="16566" y="63966"/>
                </a:cubicBezTo>
                <a:cubicBezTo>
                  <a:pt x="10711" y="61877"/>
                  <a:pt x="6105" y="59433"/>
                  <a:pt x="2800" y="56650"/>
                </a:cubicBezTo>
                <a:cubicBezTo>
                  <a:pt x="1705" y="55738"/>
                  <a:pt x="788" y="54800"/>
                  <a:pt x="0" y="53827"/>
                </a:cubicBezTo>
                <a:close/>
                <a:moveTo>
                  <a:pt x="0" y="66994"/>
                </a:moveTo>
                <a:lnTo>
                  <a:pt x="0" y="72344"/>
                </a:lnTo>
                <a:cubicBezTo>
                  <a:pt x="0" y="84116"/>
                  <a:pt x="26866" y="93677"/>
                  <a:pt x="60005" y="93677"/>
                </a:cubicBezTo>
                <a:cubicBezTo>
                  <a:pt x="93144" y="93677"/>
                  <a:pt x="120000" y="84144"/>
                  <a:pt x="120000" y="72344"/>
                </a:cubicBezTo>
                <a:lnTo>
                  <a:pt x="120000" y="66994"/>
                </a:lnTo>
                <a:cubicBezTo>
                  <a:pt x="119211" y="67961"/>
                  <a:pt x="118305" y="68900"/>
                  <a:pt x="117211" y="69811"/>
                </a:cubicBezTo>
                <a:cubicBezTo>
                  <a:pt x="113933" y="72594"/>
                  <a:pt x="109288" y="75038"/>
                  <a:pt x="103433" y="77127"/>
                </a:cubicBezTo>
                <a:cubicBezTo>
                  <a:pt x="91777" y="81272"/>
                  <a:pt x="76361" y="83538"/>
                  <a:pt x="60005" y="83538"/>
                </a:cubicBezTo>
                <a:cubicBezTo>
                  <a:pt x="43644" y="83538"/>
                  <a:pt x="28222" y="81272"/>
                  <a:pt x="16566" y="77127"/>
                </a:cubicBezTo>
                <a:cubicBezTo>
                  <a:pt x="10711" y="75038"/>
                  <a:pt x="6105" y="72594"/>
                  <a:pt x="2800" y="69811"/>
                </a:cubicBezTo>
                <a:cubicBezTo>
                  <a:pt x="1705" y="68900"/>
                  <a:pt x="788" y="67961"/>
                  <a:pt x="0" y="66994"/>
                </a:cubicBezTo>
                <a:close/>
                <a:moveTo>
                  <a:pt x="0" y="80155"/>
                </a:moveTo>
                <a:lnTo>
                  <a:pt x="0" y="85505"/>
                </a:lnTo>
                <a:cubicBezTo>
                  <a:pt x="0" y="97277"/>
                  <a:pt x="26866" y="106838"/>
                  <a:pt x="60005" y="106838"/>
                </a:cubicBezTo>
                <a:cubicBezTo>
                  <a:pt x="93144" y="106838"/>
                  <a:pt x="120000" y="97305"/>
                  <a:pt x="120000" y="85505"/>
                </a:cubicBezTo>
                <a:lnTo>
                  <a:pt x="120000" y="80155"/>
                </a:lnTo>
                <a:cubicBezTo>
                  <a:pt x="119211" y="81122"/>
                  <a:pt x="118305" y="82066"/>
                  <a:pt x="117211" y="82972"/>
                </a:cubicBezTo>
                <a:cubicBezTo>
                  <a:pt x="113933" y="85755"/>
                  <a:pt x="109288" y="88205"/>
                  <a:pt x="103433" y="90288"/>
                </a:cubicBezTo>
                <a:cubicBezTo>
                  <a:pt x="91777" y="94433"/>
                  <a:pt x="76361" y="96700"/>
                  <a:pt x="60005" y="96700"/>
                </a:cubicBezTo>
                <a:cubicBezTo>
                  <a:pt x="43644" y="96700"/>
                  <a:pt x="28222" y="94433"/>
                  <a:pt x="16566" y="90288"/>
                </a:cubicBezTo>
                <a:cubicBezTo>
                  <a:pt x="10711" y="88205"/>
                  <a:pt x="6105" y="85755"/>
                  <a:pt x="2800" y="82972"/>
                </a:cubicBezTo>
                <a:cubicBezTo>
                  <a:pt x="1705" y="82066"/>
                  <a:pt x="788" y="81122"/>
                  <a:pt x="0" y="80155"/>
                </a:cubicBezTo>
                <a:close/>
                <a:moveTo>
                  <a:pt x="0" y="93316"/>
                </a:moveTo>
                <a:lnTo>
                  <a:pt x="0" y="98666"/>
                </a:lnTo>
                <a:cubicBezTo>
                  <a:pt x="0" y="110438"/>
                  <a:pt x="26866" y="120000"/>
                  <a:pt x="60005" y="120000"/>
                </a:cubicBezTo>
                <a:cubicBezTo>
                  <a:pt x="93144" y="120000"/>
                  <a:pt x="120000" y="110438"/>
                  <a:pt x="120000" y="98666"/>
                </a:cubicBezTo>
                <a:lnTo>
                  <a:pt x="120000" y="93316"/>
                </a:lnTo>
                <a:cubicBezTo>
                  <a:pt x="119211" y="94283"/>
                  <a:pt x="118305" y="95227"/>
                  <a:pt x="117211" y="96133"/>
                </a:cubicBezTo>
                <a:cubicBezTo>
                  <a:pt x="113933" y="98916"/>
                  <a:pt x="109288" y="101366"/>
                  <a:pt x="103433" y="103455"/>
                </a:cubicBezTo>
                <a:cubicBezTo>
                  <a:pt x="91777" y="107600"/>
                  <a:pt x="76361" y="109861"/>
                  <a:pt x="60005" y="109861"/>
                </a:cubicBezTo>
                <a:cubicBezTo>
                  <a:pt x="43644" y="109861"/>
                  <a:pt x="28222" y="107600"/>
                  <a:pt x="16566" y="103455"/>
                </a:cubicBezTo>
                <a:cubicBezTo>
                  <a:pt x="10711" y="101366"/>
                  <a:pt x="6105" y="98916"/>
                  <a:pt x="2800" y="96133"/>
                </a:cubicBezTo>
                <a:cubicBezTo>
                  <a:pt x="1705" y="95227"/>
                  <a:pt x="788" y="94283"/>
                  <a:pt x="0" y="93316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7"/>
          <p:cNvCxnSpPr/>
          <p:nvPr/>
        </p:nvCxnSpPr>
        <p:spPr>
          <a:xfrm flipH="1">
            <a:off x="2537403" y="3073867"/>
            <a:ext cx="1670179" cy="95670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8" name="Google Shape;288;p37"/>
          <p:cNvCxnSpPr/>
          <p:nvPr/>
        </p:nvCxnSpPr>
        <p:spPr>
          <a:xfrm>
            <a:off x="4570031" y="3062846"/>
            <a:ext cx="2" cy="91922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/>
          <p:nvPr/>
        </p:nvSpPr>
        <p:spPr>
          <a:xfrm>
            <a:off x="3873425" y="2621497"/>
            <a:ext cx="1730236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branch</a:t>
            </a: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3935040" y="694554"/>
            <a:ext cx="1553316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 Branch</a:t>
            </a: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6264959" y="5778379"/>
            <a:ext cx="2031500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Gene’s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/>
          </a:p>
        </p:txBody>
      </p:sp>
      <p:cxnSp>
        <p:nvCxnSpPr>
          <p:cNvPr id="292" name="Google Shape;292;p37"/>
          <p:cNvCxnSpPr/>
          <p:nvPr/>
        </p:nvCxnSpPr>
        <p:spPr>
          <a:xfrm>
            <a:off x="5295898" y="3132376"/>
            <a:ext cx="1212609" cy="60410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7"/>
          <p:cNvSpPr/>
          <p:nvPr/>
        </p:nvSpPr>
        <p:spPr>
          <a:xfrm>
            <a:off x="6144381" y="1718679"/>
            <a:ext cx="2634701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‘Branch’ = personal copy</a:t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851" y="4264049"/>
            <a:ext cx="1811196" cy="15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38" y="4344899"/>
            <a:ext cx="1904850" cy="135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9083" y="3536438"/>
            <a:ext cx="1265275" cy="2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Okay! </a:t>
            </a:r>
            <a:endParaRPr/>
          </a:p>
        </p:txBody>
      </p:sp>
      <p:pic>
        <p:nvPicPr>
          <p:cNvPr descr="Picture 10"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15" y="781834"/>
            <a:ext cx="8689569" cy="5312248"/>
          </a:xfrm>
          <a:prstGeom prst="rect">
            <a:avLst/>
          </a:prstGeom>
          <a:noFill/>
          <a:ln cap="flat" cmpd="sng" w="9525">
            <a:solidFill>
              <a:srgbClr val="DAE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team goes to work</a:t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2956681" y="1162723"/>
            <a:ext cx="2767084" cy="142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&lt;li&gt;Legislative&lt;/li&gt;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&lt;li&gt;Supreme Court&lt;/li&gt;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3020181" y="3668919"/>
            <a:ext cx="3135992" cy="142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&lt;li&gt;Congress &amp; Senate&lt;/li&gt;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&lt;li&gt;Judicial&lt;/li&gt;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01" y="1162724"/>
            <a:ext cx="1811196" cy="15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75" y="3701999"/>
            <a:ext cx="1904850" cy="13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Eric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pushes first</a:t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2462633" y="1061591"/>
            <a:ext cx="1476074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Copy</a:t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934536" y="5820092"/>
            <a:ext cx="2483455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 u="sng"/>
              <a:t>Eric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Branch</a:t>
            </a:r>
            <a:endParaRPr/>
          </a:p>
        </p:txBody>
      </p:sp>
      <p:pic>
        <p:nvPicPr>
          <p:cNvPr descr="Picture 10"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096" y="1512500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descr="Picture 10" id="315" name="Google Shape;3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893" y="4931243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/>
          <p:nvPr/>
        </p:nvSpPr>
        <p:spPr>
          <a:xfrm rot="-5400000">
            <a:off x="1727855" y="3638425"/>
            <a:ext cx="2572938" cy="12702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0000" y="0"/>
                  <a:pt x="60000" y="30000"/>
                  <a:pt x="60000" y="60005"/>
                </a:cubicBezTo>
                <a:cubicBezTo>
                  <a:pt x="60000" y="90000"/>
                  <a:pt x="90000" y="120000"/>
                  <a:pt x="120000" y="120000"/>
                </a:cubicBezTo>
              </a:path>
            </a:pathLst>
          </a:cu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Eric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(uploads)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code changes into the main branch.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code conflicts.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1" y="4291599"/>
            <a:ext cx="1811196" cy="15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Pug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edits are ready</a:t>
            </a:r>
            <a:endParaRPr/>
          </a:p>
        </p:txBody>
      </p:sp>
      <p:sp>
        <p:nvSpPr>
          <p:cNvPr id="324" name="Google Shape;324;p40"/>
          <p:cNvSpPr/>
          <p:nvPr/>
        </p:nvSpPr>
        <p:spPr>
          <a:xfrm>
            <a:off x="721482" y="1649728"/>
            <a:ext cx="8306726" cy="62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Rule:  pull first, then push your changes</a:t>
            </a:r>
            <a:endParaRPr/>
          </a:p>
        </p:txBody>
      </p:sp>
      <p:sp>
        <p:nvSpPr>
          <p:cNvPr id="325" name="Google Shape;325;p40"/>
          <p:cNvSpPr/>
          <p:nvPr/>
        </p:nvSpPr>
        <p:spPr>
          <a:xfrm>
            <a:off x="3058281" y="3839835"/>
            <a:ext cx="642823" cy="62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472862"/>
            <a:ext cx="1904850" cy="13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Kobe pulls latest changes</a:t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>
            <a:off x="2945233" y="1163191"/>
            <a:ext cx="1476074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Copy</a:t>
            </a:r>
            <a:endParaRPr/>
          </a:p>
        </p:txBody>
      </p:sp>
      <p:pic>
        <p:nvPicPr>
          <p:cNvPr descr="Picture 10"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0911" y="1578698"/>
            <a:ext cx="880837" cy="88083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35" name="Google Shape;335;p41"/>
          <p:cNvCxnSpPr/>
          <p:nvPr/>
        </p:nvCxnSpPr>
        <p:spPr>
          <a:xfrm>
            <a:off x="3543298" y="2686911"/>
            <a:ext cx="2" cy="148417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6" name="Google Shape;336;p41"/>
          <p:cNvSpPr/>
          <p:nvPr/>
        </p:nvSpPr>
        <p:spPr>
          <a:xfrm>
            <a:off x="2861959" y="5653018"/>
            <a:ext cx="1708915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 u="sng"/>
              <a:t>Pug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Branch</a:t>
            </a:r>
            <a:endParaRPr/>
          </a:p>
        </p:txBody>
      </p:sp>
      <p:pic>
        <p:nvPicPr>
          <p:cNvPr descr="Picture 10" id="337" name="Google Shape;3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951" y="4675270"/>
            <a:ext cx="880836" cy="88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25" y="4644899"/>
            <a:ext cx="1904850" cy="13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Pug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conflicts with master branch</a:t>
            </a: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2945233" y="1163191"/>
            <a:ext cx="1692173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Branch</a:t>
            </a:r>
            <a:endParaRPr/>
          </a:p>
        </p:txBody>
      </p:sp>
      <p:pic>
        <p:nvPicPr>
          <p:cNvPr descr="Picture 10" id="345" name="Google Shape;3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0911" y="1578698"/>
            <a:ext cx="880837" cy="88083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47" name="Google Shape;347;p42"/>
          <p:cNvCxnSpPr/>
          <p:nvPr/>
        </p:nvCxnSpPr>
        <p:spPr>
          <a:xfrm>
            <a:off x="3543298" y="2686911"/>
            <a:ext cx="2" cy="148417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8" name="Google Shape;348;p42"/>
          <p:cNvSpPr/>
          <p:nvPr/>
        </p:nvSpPr>
        <p:spPr>
          <a:xfrm>
            <a:off x="2549004" y="4236444"/>
            <a:ext cx="3817937" cy="169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&lt;li&gt;Executive&lt;/li&gt;</a:t>
            </a:r>
            <a:endParaRPr b="0" i="0" sz="1800" u="none" cap="none" strike="noStrike">
              <a:solidFill>
                <a:srgbClr val="FF2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&lt;li&gt;Congress &amp; Senate&lt;/li&gt;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&lt;li&gt;Judicial&lt;/li&gt;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&lt;li&gt;Legislative&lt;/li&gt;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&lt;li&gt;Supreme Court&lt;/li&gt;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&lt;li&gt;Executive&lt;/li&gt;</a:t>
            </a: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6322181" y="4888229"/>
            <a:ext cx="2041324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sees a conflict.</a:t>
            </a:r>
            <a:endParaRPr/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569299"/>
            <a:ext cx="1904850" cy="13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Kobe resolves</a:t>
            </a:r>
            <a:endParaRPr/>
          </a:p>
        </p:txBody>
      </p:sp>
      <p:sp>
        <p:nvSpPr>
          <p:cNvPr id="356" name="Google Shape;356;p43"/>
          <p:cNvSpPr/>
          <p:nvPr/>
        </p:nvSpPr>
        <p:spPr>
          <a:xfrm>
            <a:off x="5378448" y="1776189"/>
            <a:ext cx="3081446" cy="186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&lt;li&gt;Legislative&lt;/li&gt;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&lt;li&gt;Judicial&lt;/li&gt;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sp>
        <p:nvSpPr>
          <p:cNvPr id="357" name="Google Shape;357;p43"/>
          <p:cNvSpPr/>
          <p:nvPr/>
        </p:nvSpPr>
        <p:spPr>
          <a:xfrm>
            <a:off x="428104" y="1925043"/>
            <a:ext cx="3817937" cy="169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&lt;li&gt;Executive&lt;/li&gt;</a:t>
            </a:r>
            <a:endParaRPr b="0" i="0" sz="1800" u="none" cap="none" strike="noStrike">
              <a:solidFill>
                <a:srgbClr val="FF2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&lt;li&gt;Congress &amp; Senate&lt;/li&gt;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&lt;li&gt;Judicial&lt;/li&gt;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&lt;li&gt;Legislative&lt;/li&gt;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&lt;li&gt;Supreme Court&lt;/li&gt;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rebuchet MS"/>
              <a:buNone/>
            </a:pPr>
            <a:r>
              <a:rPr b="0" i="1" lang="en-US" sz="1800" u="none" cap="none" strike="noStrike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&lt;li&gt;Executive&lt;/li&gt;</a:t>
            </a:r>
            <a:endParaRPr/>
          </a:p>
        </p:txBody>
      </p:sp>
      <p:cxnSp>
        <p:nvCxnSpPr>
          <p:cNvPr id="358" name="Google Shape;358;p43"/>
          <p:cNvCxnSpPr/>
          <p:nvPr/>
        </p:nvCxnSpPr>
        <p:spPr>
          <a:xfrm>
            <a:off x="2661882" y="2585305"/>
            <a:ext cx="3080821" cy="16208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9" name="Google Shape;359;p43"/>
          <p:cNvCxnSpPr/>
          <p:nvPr/>
        </p:nvCxnSpPr>
        <p:spPr>
          <a:xfrm flipH="1" rot="10800000">
            <a:off x="2724719" y="3002619"/>
            <a:ext cx="3079683" cy="4017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0" name="Google Shape;360;p43"/>
          <p:cNvCxnSpPr/>
          <p:nvPr/>
        </p:nvCxnSpPr>
        <p:spPr>
          <a:xfrm flipH="1" rot="10800000">
            <a:off x="2957958" y="2471513"/>
            <a:ext cx="2785537" cy="45874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1" name="Google Shape;361;p43"/>
          <p:cNvSpPr/>
          <p:nvPr/>
        </p:nvSpPr>
        <p:spPr>
          <a:xfrm>
            <a:off x="6075059" y="4649718"/>
            <a:ext cx="1708915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 u="sng"/>
              <a:t>Pug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Branch</a:t>
            </a:r>
            <a:endParaRPr/>
          </a:p>
        </p:txBody>
      </p:sp>
      <p:pic>
        <p:nvPicPr>
          <p:cNvPr descr="Picture 10" id="362" name="Google Shape;36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050" y="3671970"/>
            <a:ext cx="880837" cy="88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Pug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fixes and pushes</a:t>
            </a:r>
            <a:endParaRPr/>
          </a:p>
        </p:txBody>
      </p:sp>
      <p:sp>
        <p:nvSpPr>
          <p:cNvPr id="368" name="Google Shape;368;p44"/>
          <p:cNvSpPr/>
          <p:nvPr/>
        </p:nvSpPr>
        <p:spPr>
          <a:xfrm>
            <a:off x="2462633" y="1061591"/>
            <a:ext cx="1692173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Branch</a:t>
            </a:r>
            <a:endParaRPr/>
          </a:p>
        </p:txBody>
      </p:sp>
      <p:sp>
        <p:nvSpPr>
          <p:cNvPr id="369" name="Google Shape;369;p44"/>
          <p:cNvSpPr/>
          <p:nvPr/>
        </p:nvSpPr>
        <p:spPr>
          <a:xfrm>
            <a:off x="3173149" y="5912327"/>
            <a:ext cx="1708916" cy="35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 u="sng"/>
              <a:t>Pug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Branch</a:t>
            </a:r>
            <a:endParaRPr/>
          </a:p>
        </p:txBody>
      </p:sp>
      <p:pic>
        <p:nvPicPr>
          <p:cNvPr descr="Picture 10" id="370" name="Google Shape;3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096" y="1512500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4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descr="Picture 10" id="372" name="Google Shape;37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879" y="4966272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/>
          <p:nvPr/>
        </p:nvSpPr>
        <p:spPr>
          <a:xfrm rot="-5400000">
            <a:off x="2779093" y="3838404"/>
            <a:ext cx="2243035" cy="12702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0000" y="120000"/>
                  <a:pt x="60000" y="90000"/>
                  <a:pt x="60000" y="59994"/>
                </a:cubicBezTo>
                <a:cubicBezTo>
                  <a:pt x="60000" y="30000"/>
                  <a:pt x="90000" y="0"/>
                  <a:pt x="120000" y="0"/>
                </a:cubicBezTo>
              </a:path>
            </a:pathLst>
          </a:cu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4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Pug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(uploads)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revision the main branch.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code conflicts.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descr="Picture 10" id="375" name="Google Shape;3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996" y="1487100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4"/>
          <p:cNvSpPr/>
          <p:nvPr/>
        </p:nvSpPr>
        <p:spPr>
          <a:xfrm>
            <a:off x="3810984" y="238467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5071523" y="4698020"/>
            <a:ext cx="2337119" cy="142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&lt;li&gt;Legislative&lt;/li&gt;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&lt;li&gt;Judicial&lt;/li&gt;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pic>
        <p:nvPicPr>
          <p:cNvPr id="378" name="Google Shape;3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764174"/>
            <a:ext cx="1904850" cy="13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Kiss Dude starts his work</a:t>
            </a:r>
            <a:endParaRPr/>
          </a:p>
        </p:txBody>
      </p:sp>
      <p:sp>
        <p:nvSpPr>
          <p:cNvPr id="384" name="Google Shape;384;p45"/>
          <p:cNvSpPr/>
          <p:nvPr/>
        </p:nvSpPr>
        <p:spPr>
          <a:xfrm>
            <a:off x="721482" y="1649729"/>
            <a:ext cx="8306726" cy="62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Rule:  pull first, then push your changes</a:t>
            </a:r>
            <a:endParaRPr/>
          </a:p>
        </p:txBody>
      </p:sp>
      <p:sp>
        <p:nvSpPr>
          <p:cNvPr id="385" name="Google Shape;385;p45"/>
          <p:cNvSpPr/>
          <p:nvPr/>
        </p:nvSpPr>
        <p:spPr>
          <a:xfrm>
            <a:off x="3058281" y="3839835"/>
            <a:ext cx="4102853" cy="62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 R 4 suckers!!!</a:t>
            </a:r>
            <a:endParaRPr/>
          </a:p>
        </p:txBody>
      </p:sp>
      <p:pic>
        <p:nvPicPr>
          <p:cNvPr id="386" name="Google Shape;3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95" y="3028200"/>
            <a:ext cx="1265275" cy="2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Gene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pushes</a:t>
            </a:r>
            <a:endParaRPr/>
          </a:p>
        </p:txBody>
      </p:sp>
      <p:sp>
        <p:nvSpPr>
          <p:cNvPr id="392" name="Google Shape;392;p46"/>
          <p:cNvSpPr/>
          <p:nvPr/>
        </p:nvSpPr>
        <p:spPr>
          <a:xfrm>
            <a:off x="1141833" y="1112391"/>
            <a:ext cx="1692173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Branch</a:t>
            </a:r>
            <a:endParaRPr/>
          </a:p>
        </p:txBody>
      </p:sp>
      <p:sp>
        <p:nvSpPr>
          <p:cNvPr id="393" name="Google Shape;393;p46"/>
          <p:cNvSpPr/>
          <p:nvPr/>
        </p:nvSpPr>
        <p:spPr>
          <a:xfrm>
            <a:off x="3173149" y="5912327"/>
            <a:ext cx="2229852" cy="35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 u="sng"/>
              <a:t>Gene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Branch</a:t>
            </a:r>
            <a:endParaRPr/>
          </a:p>
        </p:txBody>
      </p:sp>
      <p:pic>
        <p:nvPicPr>
          <p:cNvPr descr="Picture 10" id="394" name="Google Shape;3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496" y="1567343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6"/>
          <p:cNvSpPr/>
          <p:nvPr/>
        </p:nvSpPr>
        <p:spPr>
          <a:xfrm>
            <a:off x="1372583" y="2473579"/>
            <a:ext cx="217150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descr="Picture 10" id="396" name="Google Shape;3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881" y="4966272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6"/>
          <p:cNvSpPr/>
          <p:nvPr/>
        </p:nvSpPr>
        <p:spPr>
          <a:xfrm rot="-5400000">
            <a:off x="2779093" y="3838404"/>
            <a:ext cx="2243035" cy="12702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0000" y="120000"/>
                  <a:pt x="60000" y="90000"/>
                  <a:pt x="60000" y="59994"/>
                </a:cubicBezTo>
                <a:cubicBezTo>
                  <a:pt x="60000" y="30000"/>
                  <a:pt x="90000" y="0"/>
                  <a:pt x="120000" y="0"/>
                </a:cubicBezTo>
              </a:path>
            </a:pathLst>
          </a:cu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6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Gene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(uploads)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revision the main branch.  No code conflicts.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Not what we want.</a:t>
            </a:r>
            <a:endParaRPr/>
          </a:p>
        </p:txBody>
      </p:sp>
      <p:pic>
        <p:nvPicPr>
          <p:cNvPr descr="Picture 10" id="399" name="Google Shape;3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196" y="1537900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/>
          <p:nvPr/>
        </p:nvSpPr>
        <p:spPr>
          <a:xfrm>
            <a:off x="2604484" y="244817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1" name="Google Shape;401;p46"/>
          <p:cNvSpPr/>
          <p:nvPr/>
        </p:nvSpPr>
        <p:spPr>
          <a:xfrm>
            <a:off x="5236883" y="4262682"/>
            <a:ext cx="3502481" cy="186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&lt;list&gt;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&lt;li&gt;Washington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&lt;li&gt;Dudes in Robes/li&gt;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&lt;li&gt;Mr. Hot Shot&lt;li&gt;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&lt;/list&gt;</a:t>
            </a:r>
            <a:endParaRPr/>
          </a:p>
        </p:txBody>
      </p:sp>
      <p:pic>
        <p:nvPicPr>
          <p:cNvPr descr="Picture 10" id="402" name="Google Shape;4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896" y="1537900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/>
          <p:nvPr/>
        </p:nvSpPr>
        <p:spPr>
          <a:xfrm>
            <a:off x="3659263" y="2477621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404" name="Google Shape;40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508" y="3884038"/>
            <a:ext cx="1265275" cy="2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/>
              <a:t>Gene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dude had made a pull first…</a:t>
            </a:r>
            <a:endParaRPr/>
          </a:p>
        </p:txBody>
      </p:sp>
      <p:sp>
        <p:nvSpPr>
          <p:cNvPr id="410" name="Google Shape;410;p47"/>
          <p:cNvSpPr/>
          <p:nvPr/>
        </p:nvSpPr>
        <p:spPr>
          <a:xfrm>
            <a:off x="2982515" y="2108008"/>
            <a:ext cx="3594308" cy="3647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&lt;list&gt;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    &lt;li&gt;Washington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    &lt;li&gt;Dudes in Robes/li&gt;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    &lt;li&gt;Mr. Hot Shot&lt;li&gt;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&lt;/list&gt;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&lt;ul&gt;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    &lt;li&gt;Legislative&lt;/li&gt;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    &lt;li&gt;Judicial&lt;/li&gt;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    &lt;li&gt;Executive&lt;/li&gt;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/>
          </a:p>
        </p:txBody>
      </p:sp>
      <p:sp>
        <p:nvSpPr>
          <p:cNvPr id="411" name="Google Shape;411;p47"/>
          <p:cNvSpPr/>
          <p:nvPr/>
        </p:nvSpPr>
        <p:spPr>
          <a:xfrm>
            <a:off x="3630755" y="1175254"/>
            <a:ext cx="1882487" cy="62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Conflict!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 Items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5" y="4088474"/>
            <a:ext cx="1904850" cy="135878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overwritten work is discovered</a:t>
            </a:r>
            <a:endParaRPr/>
          </a:p>
        </p:txBody>
      </p:sp>
      <p:grpSp>
        <p:nvGrpSpPr>
          <p:cNvPr id="418" name="Google Shape;418;p48"/>
          <p:cNvGrpSpPr/>
          <p:nvPr/>
        </p:nvGrpSpPr>
        <p:grpSpPr>
          <a:xfrm>
            <a:off x="845268" y="4525286"/>
            <a:ext cx="443451" cy="485167"/>
            <a:chOff x="-2" y="-2"/>
            <a:chExt cx="673937" cy="673937"/>
          </a:xfrm>
        </p:grpSpPr>
        <p:sp>
          <p:nvSpPr>
            <p:cNvPr id="419" name="Google Shape;419;p48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8"/>
            <p:cNvSpPr/>
            <p:nvPr/>
          </p:nvSpPr>
          <p:spPr>
            <a:xfrm>
              <a:off x="193910" y="201086"/>
              <a:ext cx="286113" cy="70205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1"/>
                    <a:pt x="6588" y="0"/>
                    <a:pt x="14722" y="0"/>
                  </a:cubicBezTo>
                  <a:cubicBezTo>
                    <a:pt x="22855" y="0"/>
                    <a:pt x="29444" y="26861"/>
                    <a:pt x="29444" y="60000"/>
                  </a:cubicBezTo>
                  <a:cubicBezTo>
                    <a:pt x="29444" y="93138"/>
                    <a:pt x="22855" y="120000"/>
                    <a:pt x="14722" y="120000"/>
                  </a:cubicBezTo>
                  <a:cubicBezTo>
                    <a:pt x="6588" y="120000"/>
                    <a:pt x="0" y="93138"/>
                    <a:pt x="0" y="60000"/>
                  </a:cubicBezTo>
                  <a:moveTo>
                    <a:pt x="90555" y="60000"/>
                  </a:moveTo>
                  <a:cubicBezTo>
                    <a:pt x="90555" y="26861"/>
                    <a:pt x="97144" y="0"/>
                    <a:pt x="105277" y="0"/>
                  </a:cubicBezTo>
                  <a:cubicBezTo>
                    <a:pt x="113411" y="0"/>
                    <a:pt x="120000" y="26861"/>
                    <a:pt x="120000" y="60000"/>
                  </a:cubicBezTo>
                  <a:cubicBezTo>
                    <a:pt x="120000" y="93138"/>
                    <a:pt x="113411" y="120000"/>
                    <a:pt x="105277" y="120000"/>
                  </a:cubicBezTo>
                  <a:cubicBezTo>
                    <a:pt x="97144" y="120000"/>
                    <a:pt x="90555" y="93138"/>
                    <a:pt x="90555" y="600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-2" y="-2"/>
              <a:ext cx="673936" cy="673936"/>
            </a:xfrm>
            <a:custGeom>
              <a:pathLst>
                <a:path extrusionOk="0" h="120000" w="120000">
                  <a:moveTo>
                    <a:pt x="34527" y="42055"/>
                  </a:moveTo>
                  <a:cubicBezTo>
                    <a:pt x="34527" y="38605"/>
                    <a:pt x="37327" y="35805"/>
                    <a:pt x="40777" y="35805"/>
                  </a:cubicBezTo>
                  <a:cubicBezTo>
                    <a:pt x="44227" y="35805"/>
                    <a:pt x="47027" y="38605"/>
                    <a:pt x="47027" y="42055"/>
                  </a:cubicBezTo>
                  <a:cubicBezTo>
                    <a:pt x="47027" y="45505"/>
                    <a:pt x="44227" y="48305"/>
                    <a:pt x="40777" y="48305"/>
                  </a:cubicBezTo>
                  <a:cubicBezTo>
                    <a:pt x="37327" y="48305"/>
                    <a:pt x="34527" y="45505"/>
                    <a:pt x="34527" y="42055"/>
                  </a:cubicBezTo>
                  <a:moveTo>
                    <a:pt x="72972" y="42055"/>
                  </a:moveTo>
                  <a:cubicBezTo>
                    <a:pt x="72972" y="38605"/>
                    <a:pt x="75772" y="35805"/>
                    <a:pt x="79222" y="35805"/>
                  </a:cubicBezTo>
                  <a:cubicBezTo>
                    <a:pt x="82672" y="35805"/>
                    <a:pt x="85472" y="38605"/>
                    <a:pt x="85472" y="42055"/>
                  </a:cubicBezTo>
                  <a:cubicBezTo>
                    <a:pt x="85472" y="45505"/>
                    <a:pt x="82672" y="48305"/>
                    <a:pt x="79222" y="48305"/>
                  </a:cubicBezTo>
                  <a:cubicBezTo>
                    <a:pt x="75772" y="48305"/>
                    <a:pt x="72972" y="45505"/>
                    <a:pt x="72972" y="42055"/>
                  </a:cubicBezTo>
                  <a:moveTo>
                    <a:pt x="27477" y="97333"/>
                  </a:moveTo>
                  <a:cubicBezTo>
                    <a:pt x="49161" y="82444"/>
                    <a:pt x="70816" y="82444"/>
                    <a:pt x="92444" y="97333"/>
                  </a:cubicBezTo>
                  <a:moveTo>
                    <a:pt x="0" y="60000"/>
                  </a:move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ubicBezTo>
                    <a:pt x="120000" y="93138"/>
                    <a:pt x="93138" y="120000"/>
                    <a:pt x="60000" y="120000"/>
                  </a:cubicBezTo>
                  <a:cubicBezTo>
                    <a:pt x="26861" y="120000"/>
                    <a:pt x="0" y="93138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kissCanges.png" id="422" name="Google Shape;42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7947" y="2004818"/>
            <a:ext cx="5470528" cy="308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201" y="2223574"/>
            <a:ext cx="1811196" cy="152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" name="Google Shape;424;p48"/>
          <p:cNvGrpSpPr/>
          <p:nvPr/>
        </p:nvGrpSpPr>
        <p:grpSpPr>
          <a:xfrm>
            <a:off x="739411" y="2809264"/>
            <a:ext cx="549306" cy="485152"/>
            <a:chOff x="-2" y="-2"/>
            <a:chExt cx="720024" cy="720023"/>
          </a:xfrm>
        </p:grpSpPr>
        <p:sp>
          <p:nvSpPr>
            <p:cNvPr id="425" name="Google Shape;425;p48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8"/>
            <p:cNvSpPr/>
            <p:nvPr/>
          </p:nvSpPr>
          <p:spPr>
            <a:xfrm>
              <a:off x="207171" y="214838"/>
              <a:ext cx="305677" cy="75004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1"/>
                    <a:pt x="6588" y="0"/>
                    <a:pt x="14722" y="0"/>
                  </a:cubicBezTo>
                  <a:cubicBezTo>
                    <a:pt x="22850" y="0"/>
                    <a:pt x="29444" y="26861"/>
                    <a:pt x="29444" y="60000"/>
                  </a:cubicBezTo>
                  <a:cubicBezTo>
                    <a:pt x="29444" y="93138"/>
                    <a:pt x="22850" y="120000"/>
                    <a:pt x="14722" y="120000"/>
                  </a:cubicBezTo>
                  <a:cubicBezTo>
                    <a:pt x="6588" y="120000"/>
                    <a:pt x="0" y="93138"/>
                    <a:pt x="0" y="60000"/>
                  </a:cubicBezTo>
                  <a:moveTo>
                    <a:pt x="90555" y="60000"/>
                  </a:moveTo>
                  <a:cubicBezTo>
                    <a:pt x="90555" y="26861"/>
                    <a:pt x="97150" y="0"/>
                    <a:pt x="105277" y="0"/>
                  </a:cubicBezTo>
                  <a:cubicBezTo>
                    <a:pt x="113411" y="0"/>
                    <a:pt x="120000" y="26861"/>
                    <a:pt x="120000" y="60000"/>
                  </a:cubicBezTo>
                  <a:cubicBezTo>
                    <a:pt x="120000" y="93138"/>
                    <a:pt x="113411" y="120000"/>
                    <a:pt x="105277" y="120000"/>
                  </a:cubicBezTo>
                  <a:cubicBezTo>
                    <a:pt x="97150" y="120000"/>
                    <a:pt x="90555" y="93138"/>
                    <a:pt x="90555" y="600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8"/>
            <p:cNvSpPr/>
            <p:nvPr/>
          </p:nvSpPr>
          <p:spPr>
            <a:xfrm>
              <a:off x="-2" y="-2"/>
              <a:ext cx="720023" cy="720022"/>
            </a:xfrm>
            <a:custGeom>
              <a:pathLst>
                <a:path extrusionOk="0" h="120000" w="120000">
                  <a:moveTo>
                    <a:pt x="34527" y="42055"/>
                  </a:moveTo>
                  <a:cubicBezTo>
                    <a:pt x="34527" y="38605"/>
                    <a:pt x="37327" y="35805"/>
                    <a:pt x="40777" y="35805"/>
                  </a:cubicBezTo>
                  <a:cubicBezTo>
                    <a:pt x="44227" y="35805"/>
                    <a:pt x="47027" y="38605"/>
                    <a:pt x="47027" y="42055"/>
                  </a:cubicBezTo>
                  <a:cubicBezTo>
                    <a:pt x="47027" y="45505"/>
                    <a:pt x="44227" y="48305"/>
                    <a:pt x="40777" y="48305"/>
                  </a:cubicBezTo>
                  <a:cubicBezTo>
                    <a:pt x="37327" y="48305"/>
                    <a:pt x="34527" y="45505"/>
                    <a:pt x="34527" y="42055"/>
                  </a:cubicBezTo>
                  <a:moveTo>
                    <a:pt x="72972" y="42055"/>
                  </a:moveTo>
                  <a:cubicBezTo>
                    <a:pt x="72972" y="38605"/>
                    <a:pt x="75772" y="35805"/>
                    <a:pt x="79222" y="35805"/>
                  </a:cubicBezTo>
                  <a:cubicBezTo>
                    <a:pt x="82672" y="35805"/>
                    <a:pt x="85472" y="38605"/>
                    <a:pt x="85472" y="42055"/>
                  </a:cubicBezTo>
                  <a:cubicBezTo>
                    <a:pt x="85472" y="45505"/>
                    <a:pt x="82672" y="48305"/>
                    <a:pt x="79222" y="48305"/>
                  </a:cubicBezTo>
                  <a:cubicBezTo>
                    <a:pt x="75772" y="48305"/>
                    <a:pt x="72972" y="45505"/>
                    <a:pt x="72972" y="42055"/>
                  </a:cubicBezTo>
                  <a:moveTo>
                    <a:pt x="27477" y="97333"/>
                  </a:moveTo>
                  <a:cubicBezTo>
                    <a:pt x="49161" y="82444"/>
                    <a:pt x="70816" y="82444"/>
                    <a:pt x="92444" y="97333"/>
                  </a:cubicBezTo>
                  <a:moveTo>
                    <a:pt x="0" y="60000"/>
                  </a:move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ubicBezTo>
                    <a:pt x="120000" y="93138"/>
                    <a:pt x="93138" y="120000"/>
                    <a:pt x="60000" y="120000"/>
                  </a:cubicBezTo>
                  <a:cubicBezTo>
                    <a:pt x="26861" y="120000"/>
                    <a:pt x="0" y="93138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8" name="Google Shape;42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9898" y="3206344"/>
            <a:ext cx="665525" cy="11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304799" y="-2"/>
            <a:ext cx="7046567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 Back</a:t>
            </a:r>
            <a:endParaRPr/>
          </a:p>
        </p:txBody>
      </p:sp>
      <p:sp>
        <p:nvSpPr>
          <p:cNvPr id="434" name="Google Shape;434;p49"/>
          <p:cNvSpPr/>
          <p:nvPr/>
        </p:nvSpPr>
        <p:spPr>
          <a:xfrm>
            <a:off x="2462633" y="1061591"/>
            <a:ext cx="1475963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</a:t>
            </a:r>
            <a:endParaRPr/>
          </a:p>
        </p:txBody>
      </p:sp>
      <p:sp>
        <p:nvSpPr>
          <p:cNvPr id="435" name="Google Shape;435;p49"/>
          <p:cNvSpPr/>
          <p:nvPr/>
        </p:nvSpPr>
        <p:spPr>
          <a:xfrm>
            <a:off x="5336128" y="5807273"/>
            <a:ext cx="2318813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 u="sng"/>
              <a:t>Gene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Branch </a:t>
            </a:r>
            <a:endParaRPr/>
          </a:p>
        </p:txBody>
      </p:sp>
      <p:pic>
        <p:nvPicPr>
          <p:cNvPr descr="Picture 10" id="436" name="Google Shape;43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396" y="1512500"/>
            <a:ext cx="880837" cy="880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437" name="Google Shape;43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076" y="1504881"/>
            <a:ext cx="880837" cy="880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438" name="Google Shape;43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754" y="1502872"/>
            <a:ext cx="880837" cy="880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439" name="Google Shape;4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2432" y="1502872"/>
            <a:ext cx="880836" cy="88083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9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1" name="Google Shape;441;p49"/>
          <p:cNvSpPr/>
          <p:nvPr/>
        </p:nvSpPr>
        <p:spPr>
          <a:xfrm>
            <a:off x="3813159" y="241995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2" name="Google Shape;442;p49"/>
          <p:cNvSpPr/>
          <p:nvPr/>
        </p:nvSpPr>
        <p:spPr>
          <a:xfrm>
            <a:off x="4893890" y="2426920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43" name="Google Shape;443;p49"/>
          <p:cNvSpPr/>
          <p:nvPr/>
        </p:nvSpPr>
        <p:spPr>
          <a:xfrm>
            <a:off x="6386960" y="2422779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444" name="Google Shape;444;p49"/>
          <p:cNvCxnSpPr/>
          <p:nvPr/>
        </p:nvCxnSpPr>
        <p:spPr>
          <a:xfrm flipH="1" rot="10800000">
            <a:off x="3356231" y="1948252"/>
            <a:ext cx="254846" cy="1713"/>
          </a:xfrm>
          <a:prstGeom prst="straightConnector1">
            <a:avLst/>
          </a:pr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45" name="Google Shape;445;p49"/>
          <p:cNvCxnSpPr/>
          <p:nvPr/>
        </p:nvCxnSpPr>
        <p:spPr>
          <a:xfrm flipH="1" rot="10800000">
            <a:off x="4491911" y="1945296"/>
            <a:ext cx="254844" cy="7623"/>
          </a:xfrm>
          <a:prstGeom prst="straightConnector1">
            <a:avLst/>
          </a:pr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46" name="Google Shape;446;p49"/>
          <p:cNvCxnSpPr/>
          <p:nvPr/>
        </p:nvCxnSpPr>
        <p:spPr>
          <a:xfrm flipH="1" rot="10800000">
            <a:off x="5630893" y="1935665"/>
            <a:ext cx="254844" cy="7623"/>
          </a:xfrm>
          <a:prstGeom prst="straightConnector1">
            <a:avLst/>
          </a:pr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</p:cxnSp>
      <p:pic>
        <p:nvPicPr>
          <p:cNvPr descr="Picture 10" id="447" name="Google Shape;4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623" y="4885578"/>
            <a:ext cx="880837" cy="88083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9"/>
          <p:cNvSpPr/>
          <p:nvPr/>
        </p:nvSpPr>
        <p:spPr>
          <a:xfrm>
            <a:off x="6048780" y="5041853"/>
            <a:ext cx="600488" cy="574222"/>
          </a:xfrm>
          <a:custGeom>
            <a:pathLst>
              <a:path extrusionOk="0" h="120000" w="120000">
                <a:moveTo>
                  <a:pt x="0" y="29994"/>
                </a:moveTo>
                <a:lnTo>
                  <a:pt x="26361" y="0"/>
                </a:lnTo>
                <a:lnTo>
                  <a:pt x="60000" y="32333"/>
                </a:lnTo>
                <a:lnTo>
                  <a:pt x="93638" y="0"/>
                </a:lnTo>
                <a:lnTo>
                  <a:pt x="120000" y="29994"/>
                </a:lnTo>
                <a:lnTo>
                  <a:pt x="88783" y="60000"/>
                </a:lnTo>
                <a:lnTo>
                  <a:pt x="120000" y="90005"/>
                </a:lnTo>
                <a:lnTo>
                  <a:pt x="93638" y="120000"/>
                </a:lnTo>
                <a:lnTo>
                  <a:pt x="60000" y="87666"/>
                </a:lnTo>
                <a:lnTo>
                  <a:pt x="26361" y="120000"/>
                </a:lnTo>
                <a:lnTo>
                  <a:pt x="0" y="90005"/>
                </a:lnTo>
                <a:lnTo>
                  <a:pt x="31216" y="60000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4888105" y="1682234"/>
            <a:ext cx="600488" cy="574222"/>
          </a:xfrm>
          <a:custGeom>
            <a:pathLst>
              <a:path extrusionOk="0" h="120000" w="120000">
                <a:moveTo>
                  <a:pt x="0" y="29994"/>
                </a:moveTo>
                <a:lnTo>
                  <a:pt x="26361" y="0"/>
                </a:lnTo>
                <a:lnTo>
                  <a:pt x="60000" y="32333"/>
                </a:lnTo>
                <a:lnTo>
                  <a:pt x="93638" y="0"/>
                </a:lnTo>
                <a:lnTo>
                  <a:pt x="120000" y="29994"/>
                </a:lnTo>
                <a:lnTo>
                  <a:pt x="88783" y="60000"/>
                </a:lnTo>
                <a:lnTo>
                  <a:pt x="120000" y="90005"/>
                </a:lnTo>
                <a:lnTo>
                  <a:pt x="93638" y="120000"/>
                </a:lnTo>
                <a:lnTo>
                  <a:pt x="60000" y="87666"/>
                </a:lnTo>
                <a:lnTo>
                  <a:pt x="26361" y="120000"/>
                </a:lnTo>
                <a:lnTo>
                  <a:pt x="0" y="90005"/>
                </a:lnTo>
                <a:lnTo>
                  <a:pt x="31216" y="60000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9"/>
          <p:cNvSpPr/>
          <p:nvPr/>
        </p:nvSpPr>
        <p:spPr>
          <a:xfrm rot="-5400000">
            <a:off x="4770275" y="1702523"/>
            <a:ext cx="817253" cy="2249940"/>
          </a:xfrm>
          <a:custGeom>
            <a:pathLst>
              <a:path extrusionOk="0" h="120000" w="120000">
                <a:moveTo>
                  <a:pt x="118877" y="0"/>
                </a:moveTo>
                <a:cubicBezTo>
                  <a:pt x="59438" y="0"/>
                  <a:pt x="0" y="30000"/>
                  <a:pt x="0" y="60000"/>
                </a:cubicBezTo>
                <a:cubicBezTo>
                  <a:pt x="0" y="90000"/>
                  <a:pt x="60000" y="120000"/>
                  <a:pt x="120000" y="120000"/>
                </a:cubicBezTo>
              </a:path>
            </a:pathLst>
          </a:cu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9"/>
          <p:cNvSpPr/>
          <p:nvPr/>
        </p:nvSpPr>
        <p:spPr>
          <a:xfrm>
            <a:off x="5043130" y="3421307"/>
            <a:ext cx="3181289" cy="492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Eric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rolls back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code to an earlier version.</a:t>
            </a:r>
            <a:endParaRPr/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01" y="1209099"/>
            <a:ext cx="1811196" cy="15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895" y="3823213"/>
            <a:ext cx="1265275" cy="2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76" y="2652500"/>
            <a:ext cx="1133225" cy="20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25" y="4487849"/>
            <a:ext cx="1904850" cy="135878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0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2514600" y="2747661"/>
            <a:ext cx="6558644" cy="108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use Version Control!</a:t>
            </a:r>
            <a:endParaRPr/>
          </a:p>
        </p:txBody>
      </p:sp>
      <p:grpSp>
        <p:nvGrpSpPr>
          <p:cNvPr id="462" name="Google Shape;462;p50"/>
          <p:cNvGrpSpPr/>
          <p:nvPr/>
        </p:nvGrpSpPr>
        <p:grpSpPr>
          <a:xfrm>
            <a:off x="1031367" y="3246481"/>
            <a:ext cx="304822" cy="250772"/>
            <a:chOff x="-2" y="-2"/>
            <a:chExt cx="673937" cy="673937"/>
          </a:xfrm>
        </p:grpSpPr>
        <p:sp>
          <p:nvSpPr>
            <p:cNvPr id="463" name="Google Shape;463;p50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193910" y="201086"/>
              <a:ext cx="286113" cy="70205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1"/>
                    <a:pt x="6588" y="0"/>
                    <a:pt x="14722" y="0"/>
                  </a:cubicBezTo>
                  <a:cubicBezTo>
                    <a:pt x="22855" y="0"/>
                    <a:pt x="29444" y="26861"/>
                    <a:pt x="29444" y="60000"/>
                  </a:cubicBezTo>
                  <a:cubicBezTo>
                    <a:pt x="29444" y="93138"/>
                    <a:pt x="22855" y="120000"/>
                    <a:pt x="14722" y="120000"/>
                  </a:cubicBezTo>
                  <a:cubicBezTo>
                    <a:pt x="6588" y="120000"/>
                    <a:pt x="0" y="93138"/>
                    <a:pt x="0" y="60000"/>
                  </a:cubicBezTo>
                  <a:moveTo>
                    <a:pt x="90555" y="60000"/>
                  </a:moveTo>
                  <a:cubicBezTo>
                    <a:pt x="90555" y="26861"/>
                    <a:pt x="97144" y="0"/>
                    <a:pt x="105277" y="0"/>
                  </a:cubicBezTo>
                  <a:cubicBezTo>
                    <a:pt x="113411" y="0"/>
                    <a:pt x="120000" y="26861"/>
                    <a:pt x="120000" y="60000"/>
                  </a:cubicBezTo>
                  <a:cubicBezTo>
                    <a:pt x="120000" y="93138"/>
                    <a:pt x="113411" y="120000"/>
                    <a:pt x="105277" y="120000"/>
                  </a:cubicBezTo>
                  <a:cubicBezTo>
                    <a:pt x="97144" y="120000"/>
                    <a:pt x="90555" y="93138"/>
                    <a:pt x="90555" y="600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-2" y="-2"/>
              <a:ext cx="673936" cy="673936"/>
            </a:xfrm>
            <a:custGeom>
              <a:pathLst>
                <a:path extrusionOk="0" h="120000" w="120000">
                  <a:moveTo>
                    <a:pt x="34527" y="42055"/>
                  </a:moveTo>
                  <a:cubicBezTo>
                    <a:pt x="34527" y="38605"/>
                    <a:pt x="37327" y="35805"/>
                    <a:pt x="40777" y="35805"/>
                  </a:cubicBezTo>
                  <a:cubicBezTo>
                    <a:pt x="44227" y="35805"/>
                    <a:pt x="47027" y="38605"/>
                    <a:pt x="47027" y="42055"/>
                  </a:cubicBezTo>
                  <a:cubicBezTo>
                    <a:pt x="47027" y="45505"/>
                    <a:pt x="44227" y="48305"/>
                    <a:pt x="40777" y="48305"/>
                  </a:cubicBezTo>
                  <a:cubicBezTo>
                    <a:pt x="37327" y="48305"/>
                    <a:pt x="34527" y="45505"/>
                    <a:pt x="34527" y="42055"/>
                  </a:cubicBezTo>
                  <a:moveTo>
                    <a:pt x="72972" y="42055"/>
                  </a:moveTo>
                  <a:cubicBezTo>
                    <a:pt x="72972" y="38605"/>
                    <a:pt x="75772" y="35805"/>
                    <a:pt x="79222" y="35805"/>
                  </a:cubicBezTo>
                  <a:cubicBezTo>
                    <a:pt x="82672" y="35805"/>
                    <a:pt x="85472" y="38605"/>
                    <a:pt x="85472" y="42055"/>
                  </a:cubicBezTo>
                  <a:cubicBezTo>
                    <a:pt x="85472" y="45505"/>
                    <a:pt x="82672" y="48305"/>
                    <a:pt x="79222" y="48305"/>
                  </a:cubicBezTo>
                  <a:cubicBezTo>
                    <a:pt x="75772" y="48305"/>
                    <a:pt x="72972" y="45505"/>
                    <a:pt x="72972" y="42055"/>
                  </a:cubicBezTo>
                  <a:moveTo>
                    <a:pt x="27477" y="86166"/>
                  </a:moveTo>
                  <a:cubicBezTo>
                    <a:pt x="49161" y="101055"/>
                    <a:pt x="70816" y="101055"/>
                    <a:pt x="92444" y="86166"/>
                  </a:cubicBezTo>
                  <a:moveTo>
                    <a:pt x="0" y="60000"/>
                  </a:move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ubicBezTo>
                    <a:pt x="120000" y="93138"/>
                    <a:pt x="93138" y="120000"/>
                    <a:pt x="60000" y="120000"/>
                  </a:cubicBezTo>
                  <a:cubicBezTo>
                    <a:pt x="26861" y="120000"/>
                    <a:pt x="0" y="93138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50"/>
          <p:cNvGrpSpPr/>
          <p:nvPr/>
        </p:nvGrpSpPr>
        <p:grpSpPr>
          <a:xfrm>
            <a:off x="769996" y="4956732"/>
            <a:ext cx="425456" cy="421008"/>
            <a:chOff x="-2" y="-2"/>
            <a:chExt cx="673937" cy="673937"/>
          </a:xfrm>
        </p:grpSpPr>
        <p:sp>
          <p:nvSpPr>
            <p:cNvPr id="467" name="Google Shape;467;p50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193910" y="201086"/>
              <a:ext cx="286113" cy="70205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1"/>
                    <a:pt x="6588" y="0"/>
                    <a:pt x="14722" y="0"/>
                  </a:cubicBezTo>
                  <a:cubicBezTo>
                    <a:pt x="22855" y="0"/>
                    <a:pt x="29444" y="26861"/>
                    <a:pt x="29444" y="60000"/>
                  </a:cubicBezTo>
                  <a:cubicBezTo>
                    <a:pt x="29444" y="93138"/>
                    <a:pt x="22855" y="120000"/>
                    <a:pt x="14722" y="120000"/>
                  </a:cubicBezTo>
                  <a:cubicBezTo>
                    <a:pt x="6588" y="120000"/>
                    <a:pt x="0" y="93138"/>
                    <a:pt x="0" y="60000"/>
                  </a:cubicBezTo>
                  <a:moveTo>
                    <a:pt x="90555" y="60000"/>
                  </a:moveTo>
                  <a:cubicBezTo>
                    <a:pt x="90555" y="26861"/>
                    <a:pt x="97144" y="0"/>
                    <a:pt x="105277" y="0"/>
                  </a:cubicBezTo>
                  <a:cubicBezTo>
                    <a:pt x="113411" y="0"/>
                    <a:pt x="120000" y="26861"/>
                    <a:pt x="120000" y="60000"/>
                  </a:cubicBezTo>
                  <a:cubicBezTo>
                    <a:pt x="120000" y="93138"/>
                    <a:pt x="113411" y="120000"/>
                    <a:pt x="105277" y="120000"/>
                  </a:cubicBezTo>
                  <a:cubicBezTo>
                    <a:pt x="97144" y="120000"/>
                    <a:pt x="90555" y="93138"/>
                    <a:pt x="90555" y="600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-2" y="-2"/>
              <a:ext cx="673936" cy="673936"/>
            </a:xfrm>
            <a:custGeom>
              <a:pathLst>
                <a:path extrusionOk="0" h="120000" w="120000">
                  <a:moveTo>
                    <a:pt x="34527" y="42055"/>
                  </a:moveTo>
                  <a:cubicBezTo>
                    <a:pt x="34527" y="38605"/>
                    <a:pt x="37327" y="35805"/>
                    <a:pt x="40777" y="35805"/>
                  </a:cubicBezTo>
                  <a:cubicBezTo>
                    <a:pt x="44227" y="35805"/>
                    <a:pt x="47027" y="38605"/>
                    <a:pt x="47027" y="42055"/>
                  </a:cubicBezTo>
                  <a:cubicBezTo>
                    <a:pt x="47027" y="45505"/>
                    <a:pt x="44227" y="48305"/>
                    <a:pt x="40777" y="48305"/>
                  </a:cubicBezTo>
                  <a:cubicBezTo>
                    <a:pt x="37327" y="48305"/>
                    <a:pt x="34527" y="45505"/>
                    <a:pt x="34527" y="42055"/>
                  </a:cubicBezTo>
                  <a:moveTo>
                    <a:pt x="72972" y="42055"/>
                  </a:moveTo>
                  <a:cubicBezTo>
                    <a:pt x="72972" y="38605"/>
                    <a:pt x="75772" y="35805"/>
                    <a:pt x="79222" y="35805"/>
                  </a:cubicBezTo>
                  <a:cubicBezTo>
                    <a:pt x="82672" y="35805"/>
                    <a:pt x="85472" y="38605"/>
                    <a:pt x="85472" y="42055"/>
                  </a:cubicBezTo>
                  <a:cubicBezTo>
                    <a:pt x="85472" y="45505"/>
                    <a:pt x="82672" y="48305"/>
                    <a:pt x="79222" y="48305"/>
                  </a:cubicBezTo>
                  <a:cubicBezTo>
                    <a:pt x="75772" y="48305"/>
                    <a:pt x="72972" y="45505"/>
                    <a:pt x="72972" y="42055"/>
                  </a:cubicBezTo>
                  <a:moveTo>
                    <a:pt x="27477" y="86166"/>
                  </a:moveTo>
                  <a:cubicBezTo>
                    <a:pt x="49161" y="101055"/>
                    <a:pt x="70816" y="101055"/>
                    <a:pt x="92444" y="86166"/>
                  </a:cubicBezTo>
                  <a:moveTo>
                    <a:pt x="0" y="60000"/>
                  </a:move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ubicBezTo>
                    <a:pt x="120000" y="93138"/>
                    <a:pt x="93138" y="120000"/>
                    <a:pt x="60000" y="120000"/>
                  </a:cubicBezTo>
                  <a:cubicBezTo>
                    <a:pt x="26861" y="120000"/>
                    <a:pt x="0" y="93138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0" name="Google Shape;47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51" y="1075911"/>
            <a:ext cx="1811196" cy="152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50"/>
          <p:cNvGrpSpPr/>
          <p:nvPr/>
        </p:nvGrpSpPr>
        <p:grpSpPr>
          <a:xfrm>
            <a:off x="659969" y="1568789"/>
            <a:ext cx="535482" cy="534689"/>
            <a:chOff x="-2" y="-2"/>
            <a:chExt cx="720024" cy="720023"/>
          </a:xfrm>
        </p:grpSpPr>
        <p:sp>
          <p:nvSpPr>
            <p:cNvPr id="472" name="Google Shape;472;p50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207171" y="214838"/>
              <a:ext cx="305677" cy="75004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1"/>
                    <a:pt x="6588" y="0"/>
                    <a:pt x="14722" y="0"/>
                  </a:cubicBezTo>
                  <a:cubicBezTo>
                    <a:pt x="22850" y="0"/>
                    <a:pt x="29444" y="26861"/>
                    <a:pt x="29444" y="60000"/>
                  </a:cubicBezTo>
                  <a:cubicBezTo>
                    <a:pt x="29444" y="93138"/>
                    <a:pt x="22850" y="120000"/>
                    <a:pt x="14722" y="120000"/>
                  </a:cubicBezTo>
                  <a:cubicBezTo>
                    <a:pt x="6588" y="120000"/>
                    <a:pt x="0" y="93138"/>
                    <a:pt x="0" y="60000"/>
                  </a:cubicBezTo>
                  <a:moveTo>
                    <a:pt x="90555" y="60000"/>
                  </a:moveTo>
                  <a:cubicBezTo>
                    <a:pt x="90555" y="26861"/>
                    <a:pt x="97150" y="0"/>
                    <a:pt x="105277" y="0"/>
                  </a:cubicBezTo>
                  <a:cubicBezTo>
                    <a:pt x="113411" y="0"/>
                    <a:pt x="120000" y="26861"/>
                    <a:pt x="120000" y="60000"/>
                  </a:cubicBezTo>
                  <a:cubicBezTo>
                    <a:pt x="120000" y="93138"/>
                    <a:pt x="113411" y="120000"/>
                    <a:pt x="105277" y="120000"/>
                  </a:cubicBezTo>
                  <a:cubicBezTo>
                    <a:pt x="97150" y="120000"/>
                    <a:pt x="90555" y="93138"/>
                    <a:pt x="90555" y="600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-2" y="-2"/>
              <a:ext cx="720023" cy="720022"/>
            </a:xfrm>
            <a:custGeom>
              <a:pathLst>
                <a:path extrusionOk="0" h="120000" w="120000">
                  <a:moveTo>
                    <a:pt x="34527" y="42055"/>
                  </a:moveTo>
                  <a:cubicBezTo>
                    <a:pt x="34527" y="38605"/>
                    <a:pt x="37327" y="35805"/>
                    <a:pt x="40777" y="35805"/>
                  </a:cubicBezTo>
                  <a:cubicBezTo>
                    <a:pt x="44227" y="35805"/>
                    <a:pt x="47027" y="38605"/>
                    <a:pt x="47027" y="42055"/>
                  </a:cubicBezTo>
                  <a:cubicBezTo>
                    <a:pt x="47027" y="45505"/>
                    <a:pt x="44227" y="48305"/>
                    <a:pt x="40777" y="48305"/>
                  </a:cubicBezTo>
                  <a:cubicBezTo>
                    <a:pt x="37327" y="48305"/>
                    <a:pt x="34527" y="45505"/>
                    <a:pt x="34527" y="42055"/>
                  </a:cubicBezTo>
                  <a:moveTo>
                    <a:pt x="72972" y="42055"/>
                  </a:moveTo>
                  <a:cubicBezTo>
                    <a:pt x="72972" y="38605"/>
                    <a:pt x="75772" y="35805"/>
                    <a:pt x="79222" y="35805"/>
                  </a:cubicBezTo>
                  <a:cubicBezTo>
                    <a:pt x="82672" y="35805"/>
                    <a:pt x="85472" y="38605"/>
                    <a:pt x="85472" y="42055"/>
                  </a:cubicBezTo>
                  <a:cubicBezTo>
                    <a:pt x="85472" y="45505"/>
                    <a:pt x="82672" y="48305"/>
                    <a:pt x="79222" y="48305"/>
                  </a:cubicBezTo>
                  <a:cubicBezTo>
                    <a:pt x="75772" y="48305"/>
                    <a:pt x="72972" y="45505"/>
                    <a:pt x="72972" y="42055"/>
                  </a:cubicBezTo>
                  <a:moveTo>
                    <a:pt x="27477" y="86166"/>
                  </a:moveTo>
                  <a:cubicBezTo>
                    <a:pt x="49161" y="101055"/>
                    <a:pt x="70816" y="101055"/>
                    <a:pt x="92444" y="86166"/>
                  </a:cubicBezTo>
                  <a:moveTo>
                    <a:pt x="0" y="60000"/>
                  </a:moveTo>
                  <a:cubicBezTo>
                    <a:pt x="0" y="26861"/>
                    <a:pt x="26861" y="0"/>
                    <a:pt x="60000" y="0"/>
                  </a:cubicBezTo>
                  <a:cubicBezTo>
                    <a:pt x="93138" y="0"/>
                    <a:pt x="120000" y="26861"/>
                    <a:pt x="120000" y="60000"/>
                  </a:cubicBezTo>
                  <a:cubicBezTo>
                    <a:pt x="120000" y="93138"/>
                    <a:pt x="93138" y="120000"/>
                    <a:pt x="60000" y="120000"/>
                  </a:cubicBezTo>
                  <a:cubicBezTo>
                    <a:pt x="26861" y="120000"/>
                    <a:pt x="0" y="93138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Activity!</a:t>
            </a:r>
            <a:endParaRPr/>
          </a:p>
        </p:txBody>
      </p:sp>
      <p:sp>
        <p:nvSpPr>
          <p:cNvPr id="480" name="Google Shape;480;p5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1"/>
          <p:cNvSpPr/>
          <p:nvPr/>
        </p:nvSpPr>
        <p:spPr>
          <a:xfrm>
            <a:off x="304800" y="914400"/>
            <a:ext cx="8686800" cy="212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to your neighbor, and have one of you explain to the other: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version control.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the other should explain: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of the key advantages to using a version control system. </a:t>
            </a:r>
            <a:endParaRPr/>
          </a:p>
        </p:txBody>
      </p:sp>
      <p:sp>
        <p:nvSpPr>
          <p:cNvPr id="482" name="Google Shape;482;p51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min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So… What’s this GitHub?</a:t>
            </a:r>
            <a:endParaRPr/>
          </a:p>
        </p:txBody>
      </p:sp>
      <p:sp>
        <p:nvSpPr>
          <p:cNvPr id="488" name="Google Shape;488;p52"/>
          <p:cNvSpPr/>
          <p:nvPr/>
        </p:nvSpPr>
        <p:spPr>
          <a:xfrm>
            <a:off x="-2" y="990600"/>
            <a:ext cx="9149874" cy="318357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52"/>
          <p:cNvSpPr/>
          <p:nvPr/>
        </p:nvSpPr>
        <p:spPr>
          <a:xfrm>
            <a:off x="304799" y="1219197"/>
            <a:ext cx="8610601" cy="257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 is a Web-Based hosting service to store code online.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allows developers to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(download) code or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(upload) code to the same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repository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(directory). 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also allows developers to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histories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code changes and to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track issues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descr="Picture 6" id="490" name="Google Shape;490;p52"/>
          <p:cNvPicPr preferRelativeResize="0"/>
          <p:nvPr/>
        </p:nvPicPr>
        <p:blipFill rotWithShape="1">
          <a:blip r:embed="rId3">
            <a:alphaModFix/>
          </a:blip>
          <a:srcRect b="16087" l="0" r="0" t="15118"/>
          <a:stretch/>
        </p:blipFill>
        <p:spPr>
          <a:xfrm>
            <a:off x="2209800" y="4174175"/>
            <a:ext cx="5301771" cy="213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Pushing and Pulling to GitHub</a:t>
            </a:r>
            <a:endParaRPr/>
          </a:p>
        </p:txBody>
      </p:sp>
      <p:sp>
        <p:nvSpPr>
          <p:cNvPr id="496" name="Google Shape;496;p53"/>
          <p:cNvSpPr/>
          <p:nvPr/>
        </p:nvSpPr>
        <p:spPr>
          <a:xfrm>
            <a:off x="0" y="864931"/>
            <a:ext cx="9144000" cy="1520851"/>
          </a:xfrm>
          <a:prstGeom prst="rect">
            <a:avLst/>
          </a:prstGeom>
          <a:solidFill>
            <a:srgbClr val="DAE3F3"/>
          </a:solidFill>
          <a:ln cap="flat" cmpd="sng" w="12700">
            <a:solidFill>
              <a:srgbClr val="DAE3F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7" name="Google Shape;497;p53"/>
          <p:cNvCxnSpPr/>
          <p:nvPr/>
        </p:nvCxnSpPr>
        <p:spPr>
          <a:xfrm>
            <a:off x="0" y="653853"/>
            <a:ext cx="9144001" cy="2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498" name="Google Shape;49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230823"/>
            <a:ext cx="880835" cy="880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499" name="Google Shape;49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277" y="1223201"/>
            <a:ext cx="880837" cy="880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500" name="Google Shape;50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955" y="1221195"/>
            <a:ext cx="880837" cy="880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501" name="Google Shape;50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633" y="1221192"/>
            <a:ext cx="880837" cy="880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502" name="Google Shape;50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034" y="855284"/>
            <a:ext cx="1511560" cy="151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3"/>
          <p:cNvSpPr/>
          <p:nvPr/>
        </p:nvSpPr>
        <p:spPr>
          <a:xfrm rot="5400000">
            <a:off x="1596341" y="2007502"/>
            <a:ext cx="873520" cy="10818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66675">
            <a:solidFill>
              <a:srgbClr val="C00000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3"/>
          <p:cNvSpPr/>
          <p:nvPr/>
        </p:nvSpPr>
        <p:spPr>
          <a:xfrm>
            <a:off x="2418356" y="867751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05" name="Google Shape;505;p53"/>
          <p:cNvSpPr/>
          <p:nvPr/>
        </p:nvSpPr>
        <p:spPr>
          <a:xfrm>
            <a:off x="3538132" y="864931"/>
            <a:ext cx="217149" cy="31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06" name="Google Shape;506;p53"/>
          <p:cNvSpPr/>
          <p:nvPr/>
        </p:nvSpPr>
        <p:spPr>
          <a:xfrm>
            <a:off x="4618861" y="871892"/>
            <a:ext cx="217149" cy="313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07" name="Google Shape;507;p53"/>
          <p:cNvSpPr/>
          <p:nvPr/>
        </p:nvSpPr>
        <p:spPr>
          <a:xfrm>
            <a:off x="5874048" y="871892"/>
            <a:ext cx="217149" cy="313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08" name="Google Shape;508;p53"/>
          <p:cNvSpPr/>
          <p:nvPr/>
        </p:nvSpPr>
        <p:spPr>
          <a:xfrm flipH="1" rot="10800000">
            <a:off x="1492184" y="2104038"/>
            <a:ext cx="2217512" cy="12381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66675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3"/>
          <p:cNvSpPr/>
          <p:nvPr/>
        </p:nvSpPr>
        <p:spPr>
          <a:xfrm>
            <a:off x="1563802" y="2546406"/>
            <a:ext cx="924034" cy="288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  <a:endParaRPr/>
          </a:p>
        </p:txBody>
      </p:sp>
      <p:sp>
        <p:nvSpPr>
          <p:cNvPr id="510" name="Google Shape;510;p53"/>
          <p:cNvSpPr/>
          <p:nvPr/>
        </p:nvSpPr>
        <p:spPr>
          <a:xfrm>
            <a:off x="2588153" y="2962181"/>
            <a:ext cx="1032727" cy="28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  <a:endParaRPr/>
          </a:p>
        </p:txBody>
      </p:sp>
      <p:sp>
        <p:nvSpPr>
          <p:cNvPr id="511" name="Google Shape;511;p53"/>
          <p:cNvSpPr/>
          <p:nvPr/>
        </p:nvSpPr>
        <p:spPr>
          <a:xfrm rot="5400000">
            <a:off x="843224" y="2749120"/>
            <a:ext cx="2379755" cy="10818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66675">
            <a:solidFill>
              <a:srgbClr val="C00000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3"/>
          <p:cNvSpPr/>
          <p:nvPr/>
        </p:nvSpPr>
        <p:spPr>
          <a:xfrm flipH="1" rot="10800000">
            <a:off x="1563802" y="2086392"/>
            <a:ext cx="3163642" cy="260243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566" y="120000"/>
                </a:lnTo>
              </a:path>
            </a:pathLst>
          </a:custGeom>
          <a:noFill/>
          <a:ln cap="flat" cmpd="sng" w="66675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3"/>
          <p:cNvSpPr/>
          <p:nvPr/>
        </p:nvSpPr>
        <p:spPr>
          <a:xfrm>
            <a:off x="3523112" y="4784183"/>
            <a:ext cx="1032727" cy="28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  <a:endParaRPr/>
          </a:p>
        </p:txBody>
      </p:sp>
      <p:sp>
        <p:nvSpPr>
          <p:cNvPr id="514" name="Google Shape;514;p53"/>
          <p:cNvSpPr/>
          <p:nvPr/>
        </p:nvSpPr>
        <p:spPr>
          <a:xfrm>
            <a:off x="1563802" y="4085073"/>
            <a:ext cx="924034" cy="28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  <a:endParaRPr/>
          </a:p>
        </p:txBody>
      </p:sp>
      <p:sp>
        <p:nvSpPr>
          <p:cNvPr id="515" name="Google Shape;515;p53"/>
          <p:cNvSpPr/>
          <p:nvPr/>
        </p:nvSpPr>
        <p:spPr>
          <a:xfrm flipH="1">
            <a:off x="1505872" y="2214935"/>
            <a:ext cx="3668450" cy="3479415"/>
          </a:xfrm>
          <a:custGeom>
            <a:pathLst>
              <a:path extrusionOk="0" h="120000" w="120000">
                <a:moveTo>
                  <a:pt x="477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66675">
            <a:solidFill>
              <a:srgbClr val="C00000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3"/>
          <p:cNvSpPr/>
          <p:nvPr/>
        </p:nvSpPr>
        <p:spPr>
          <a:xfrm>
            <a:off x="4137221" y="5325805"/>
            <a:ext cx="924033" cy="28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  <a:endParaRPr/>
          </a:p>
        </p:txBody>
      </p:sp>
      <p:sp>
        <p:nvSpPr>
          <p:cNvPr id="517" name="Google Shape;517;p53"/>
          <p:cNvSpPr/>
          <p:nvPr/>
        </p:nvSpPr>
        <p:spPr>
          <a:xfrm flipH="1" rot="10800000">
            <a:off x="1563803" y="2102029"/>
            <a:ext cx="4417249" cy="393527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66675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3"/>
          <p:cNvSpPr/>
          <p:nvPr/>
        </p:nvSpPr>
        <p:spPr>
          <a:xfrm>
            <a:off x="4861833" y="5744566"/>
            <a:ext cx="1032727" cy="28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  <a:endParaRPr/>
          </a:p>
        </p:txBody>
      </p:sp>
      <p:sp>
        <p:nvSpPr>
          <p:cNvPr id="519" name="Google Shape;519;p53"/>
          <p:cNvSpPr/>
          <p:nvPr/>
        </p:nvSpPr>
        <p:spPr>
          <a:xfrm>
            <a:off x="6571557" y="1442918"/>
            <a:ext cx="1358636" cy="28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Branch</a:t>
            </a:r>
            <a:endParaRPr/>
          </a:p>
        </p:txBody>
      </p:sp>
      <p:sp>
        <p:nvSpPr>
          <p:cNvPr id="520" name="Google Shape;520;p53"/>
          <p:cNvSpPr/>
          <p:nvPr/>
        </p:nvSpPr>
        <p:spPr>
          <a:xfrm rot="5400000">
            <a:off x="2201117" y="2772716"/>
            <a:ext cx="2379755" cy="108183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66675">
            <a:solidFill>
              <a:srgbClr val="C00000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2921697" y="4085073"/>
            <a:ext cx="924034" cy="28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  <a:endParaRPr/>
          </a:p>
        </p:txBody>
      </p:sp>
      <p:pic>
        <p:nvPicPr>
          <p:cNvPr id="522" name="Google Shape;5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424" y="2656225"/>
            <a:ext cx="1032724" cy="86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548" y="3662145"/>
            <a:ext cx="750500" cy="13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975" y="5205100"/>
            <a:ext cx="1234856" cy="8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Started with Git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Git Demo!</a:t>
            </a:r>
            <a:endParaRPr/>
          </a:p>
        </p:txBody>
      </p:sp>
      <p:pic>
        <p:nvPicPr>
          <p:cNvPr descr="Picture 3" id="535" name="Google Shape;53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958" y="823409"/>
            <a:ext cx="8559802" cy="5397054"/>
          </a:xfrm>
          <a:prstGeom prst="rect">
            <a:avLst/>
          </a:prstGeom>
          <a:noFill/>
          <a:ln cap="flat" cmpd="sng" w="9525">
            <a:solidFill>
              <a:srgbClr val="DAE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  <a:endParaRPr/>
          </a:p>
        </p:txBody>
      </p:sp>
      <p:sp>
        <p:nvSpPr>
          <p:cNvPr id="541" name="Google Shape;541;p56"/>
          <p:cNvSpPr/>
          <p:nvPr/>
        </p:nvSpPr>
        <p:spPr>
          <a:xfrm>
            <a:off x="443344" y="914399"/>
            <a:ext cx="8229601" cy="601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its most basic, these are the five git commands to get started: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  <a:endParaRPr/>
          </a:p>
        </p:txBody>
      </p:sp>
      <p:sp>
        <p:nvSpPr>
          <p:cNvPr id="547" name="Google Shape;547;p57"/>
          <p:cNvSpPr/>
          <p:nvPr/>
        </p:nvSpPr>
        <p:spPr>
          <a:xfrm>
            <a:off x="443344" y="914399"/>
            <a:ext cx="8229601" cy="57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its most basic, these are the five git commands to get started: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copies an entire repo (to begin).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adds a file for inclusion in Git.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notes a change to the local repo.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sends changes to hosting service.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downloads freshest version of repo.</a:t>
            </a:r>
            <a:endParaRPr/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to Get Help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96850" y="838199"/>
            <a:ext cx="8947150" cy="4428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Practice, Practice, Practice: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Individually or in Groups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In Class Material (Exercises and Slides):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http://uci.bootcampcontent.com/UCI-Coding-Bootcamp/UCIRV201801FSF2-Class-Repository-FSF</a:t>
            </a:r>
            <a:endParaRPr sz="2000"/>
          </a:p>
          <a:p>
            <a:pPr indent="-2444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t/>
            </a:r>
            <a:endParaRPr sz="2000"/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Re-Watch Class Videos: 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u="sng">
                <a:solidFill>
                  <a:schemeClr val="hlink"/>
                </a:solidFill>
                <a:hlinkClick r:id="rId4"/>
              </a:rPr>
              <a:t>https://codingbootcamp.hosted.panopto.com/Panopto/Pages/Viewer.aspx?id=8b3b9c4a-252c-40ac-a4af-a92100261259</a:t>
            </a:r>
            <a:endParaRPr sz="2200"/>
          </a:p>
          <a:p>
            <a:pPr indent="0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 Office Hours: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 minutes before class, 30 minutes after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One-on-One Sessions: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Announcement through SSM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Student Success: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Anytime!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8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553" name="Google Shape;553;p58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8"/>
          <p:cNvSpPr/>
          <p:nvPr/>
        </p:nvSpPr>
        <p:spPr>
          <a:xfrm>
            <a:off x="304800" y="914400"/>
            <a:ext cx="8686800" cy="51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GitHub and the Command Line: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GitHub repository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name it whatever you like. Be sure to check the box for “initialize this repository with a README.” 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repo to your local directory. 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create an HTML file inside the local directory.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code to GitHub.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endParaRPr b="0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partner in class, and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 to your own GitHub account. Clone this forked repository to your local directory.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Add, Commit, and Push the code back to your forked copy.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submit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request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send your changes to your partner’s repo.</a:t>
            </a:r>
            <a:endParaRPr/>
          </a:p>
        </p:txBody>
      </p:sp>
      <p:sp>
        <p:nvSpPr>
          <p:cNvPr id="555" name="Google Shape;555;p58"/>
          <p:cNvSpPr/>
          <p:nvPr/>
        </p:nvSpPr>
        <p:spPr>
          <a:xfrm>
            <a:off x="2514600" y="124823"/>
            <a:ext cx="6477000" cy="35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Add, Commit, Push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a Bit Lost? Never Worry!</a:t>
            </a:r>
            <a:endParaRPr/>
          </a:p>
        </p:txBody>
      </p:sp>
      <p:pic>
        <p:nvPicPr>
          <p:cNvPr descr="Picture 2" id="561" name="Google Shape;56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31" y="966787"/>
            <a:ext cx="4848227" cy="4924427"/>
          </a:xfrm>
          <a:prstGeom prst="rect">
            <a:avLst/>
          </a:prstGeom>
          <a:noFill/>
          <a:ln cap="flat" cmpd="sng" w="9525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2" name="Google Shape;562;p59"/>
          <p:cNvSpPr/>
          <p:nvPr/>
        </p:nvSpPr>
        <p:spPr>
          <a:xfrm>
            <a:off x="5257800" y="2514599"/>
            <a:ext cx="3733800" cy="115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this handy Guide!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 few times on your own before our next class.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You’re Still Lost… Here’s a (Free) Course</a:t>
            </a:r>
            <a:endParaRPr/>
          </a:p>
        </p:txBody>
      </p:sp>
      <p:pic>
        <p:nvPicPr>
          <p:cNvPr descr="Picture 4" id="568" name="Google Shape;56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89866"/>
            <a:ext cx="7239000" cy="4834455"/>
          </a:xfrm>
          <a:prstGeom prst="rect">
            <a:avLst/>
          </a:prstGeom>
          <a:noFill/>
          <a:ln cap="flat" cmpd="sng" w="9525">
            <a:solidFill>
              <a:srgbClr val="DAE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9" name="Google Shape;569;p60"/>
          <p:cNvSpPr/>
          <p:nvPr/>
        </p:nvSpPr>
        <p:spPr>
          <a:xfrm>
            <a:off x="2261618" y="5882663"/>
            <a:ext cx="4487276" cy="35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https://www.codeschool.com/courses/try-git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Round 2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2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Syntax (Basic)</a:t>
            </a:r>
            <a:endParaRPr/>
          </a:p>
        </p:txBody>
      </p:sp>
      <p:sp>
        <p:nvSpPr>
          <p:cNvPr id="580" name="Google Shape;580;p62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endParaRPr/>
          </a:p>
        </p:txBody>
      </p:sp>
      <p:sp>
        <p:nvSpPr>
          <p:cNvPr id="581" name="Google Shape;581;p62"/>
          <p:cNvSpPr/>
          <p:nvPr/>
        </p:nvSpPr>
        <p:spPr>
          <a:xfrm>
            <a:off x="2269217" y="2971799"/>
            <a:ext cx="5372103" cy="64632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Mah House</a:t>
            </a:r>
            <a:endParaRPr/>
          </a:p>
        </p:txBody>
      </p:sp>
      <p:sp>
        <p:nvSpPr>
          <p:cNvPr id="582" name="Google Shape;582;p62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</p:txBody>
      </p:sp>
      <p:sp>
        <p:nvSpPr>
          <p:cNvPr id="583" name="Google Shape;583;p62"/>
          <p:cNvSpPr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Tag</a:t>
            </a:r>
            <a:endParaRPr/>
          </a:p>
        </p:txBody>
      </p:sp>
      <p:sp>
        <p:nvSpPr>
          <p:cNvPr id="584" name="Google Shape;584;p62"/>
          <p:cNvSpPr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Closing Tag</a:t>
            </a:r>
            <a:endParaRPr/>
          </a:p>
        </p:txBody>
      </p:sp>
      <p:sp>
        <p:nvSpPr>
          <p:cNvPr id="585" name="Google Shape;585;p62"/>
          <p:cNvSpPr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  <a:endParaRPr/>
          </a:p>
        </p:txBody>
      </p:sp>
      <p:cxnSp>
        <p:nvCxnSpPr>
          <p:cNvPr id="586" name="Google Shape;586;p62"/>
          <p:cNvCxnSpPr>
            <a:stCxn id="583" idx="0"/>
            <a:endCxn id="580" idx="0"/>
          </p:cNvCxnSpPr>
          <p:nvPr/>
        </p:nvCxnSpPr>
        <p:spPr>
          <a:xfrm flipH="1" rot="10800000">
            <a:off x="1535457" y="2974518"/>
            <a:ext cx="48000" cy="1522800"/>
          </a:xfrm>
          <a:prstGeom prst="straightConnector1">
            <a:avLst/>
          </a:pr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587" name="Google Shape;587;p62"/>
          <p:cNvCxnSpPr/>
          <p:nvPr/>
        </p:nvCxnSpPr>
        <p:spPr>
          <a:xfrm flipH="1" rot="10800000">
            <a:off x="7923562" y="3682522"/>
            <a:ext cx="2" cy="814798"/>
          </a:xfrm>
          <a:prstGeom prst="straightConnector1">
            <a:avLst/>
          </a:pr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588" name="Google Shape;588;p62"/>
          <p:cNvCxnSpPr/>
          <p:nvPr/>
        </p:nvCxnSpPr>
        <p:spPr>
          <a:xfrm>
            <a:off x="4761341" y="1982716"/>
            <a:ext cx="2" cy="989084"/>
          </a:xfrm>
          <a:prstGeom prst="straightConnector1">
            <a:avLst/>
          </a:prstGeom>
          <a:noFill/>
          <a:ln cap="flat" cmpd="sng" w="63500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Syntax (with Attribute)</a:t>
            </a:r>
            <a:endParaRPr/>
          </a:p>
        </p:txBody>
      </p:sp>
      <p:pic>
        <p:nvPicPr>
          <p:cNvPr descr="Picture 15" id="594" name="Google Shape;59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01" y="1325999"/>
            <a:ext cx="9251752" cy="468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4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Tricky Tags (Self-Closing)</a:t>
            </a:r>
            <a:endParaRPr/>
          </a:p>
        </p:txBody>
      </p:sp>
      <p:pic>
        <p:nvPicPr>
          <p:cNvPr descr="Picture 3" id="600" name="Google Shape;60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072" y="1439590"/>
            <a:ext cx="7907199" cy="371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Common Tags</a:t>
            </a:r>
            <a:endParaRPr/>
          </a:p>
        </p:txBody>
      </p:sp>
      <p:sp>
        <p:nvSpPr>
          <p:cNvPr id="606" name="Google Shape;606;p65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Headings: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&lt;h1&gt; &lt;/h1&gt;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Heading 1 (Largest Heading)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&lt;h2&gt; &lt;/h2&gt;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Heading 2 (Next Largest Heading)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&lt;h3&gt; &lt;/h3&gt;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Heading 3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 &lt;/html&gt;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Wraps the entire page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 &lt;/head&gt;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Wraps the header of the page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 &lt;/body&gt;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Wraps the main content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&lt;div&gt; &lt;/div&gt;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Logical Container ***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 &lt;/p&gt;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Wraps individual Paragraphs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0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&lt;strong&gt;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(bold),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&lt;em&gt;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(emphasis)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&lt;img&gt;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(images)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&lt;a href&gt;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(links)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&lt;li&gt;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 items)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&lt;title&gt;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(title),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(line break),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&lt;table&gt;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(tables),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&lt;!-- --&gt;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(comments)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6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for Forms</a:t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UI (User Interface) Form Elements: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&lt;form&gt;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Creates a form section in HTML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&lt;input&gt;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Input boxes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&lt;label&gt;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Labels for boxes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&lt;button&gt;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Button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&lt;textarea&gt;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Large textbox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7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for Forms</a:t>
            </a:r>
            <a:endParaRPr/>
          </a:p>
        </p:txBody>
      </p:sp>
      <p:pic>
        <p:nvPicPr>
          <p:cNvPr descr="Picture 3" id="618" name="Google Shape;61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867716"/>
            <a:ext cx="6429375" cy="3514727"/>
          </a:xfrm>
          <a:prstGeom prst="rect">
            <a:avLst/>
          </a:prstGeom>
          <a:noFill/>
          <a:ln cap="flat" cmpd="sng" w="9525">
            <a:solidFill>
              <a:srgbClr val="333F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icture 5" id="619" name="Google Shape;61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615338"/>
            <a:ext cx="4333875" cy="1562102"/>
          </a:xfrm>
          <a:prstGeom prst="rect">
            <a:avLst/>
          </a:prstGeom>
          <a:noFill/>
          <a:ln cap="flat" cmpd="sng" w="9525">
            <a:solidFill>
              <a:srgbClr val="2E75B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20" name="Google Shape;620;p67"/>
          <p:cNvCxnSpPr/>
          <p:nvPr/>
        </p:nvCxnSpPr>
        <p:spPr>
          <a:xfrm flipH="1">
            <a:off x="4521425" y="4387220"/>
            <a:ext cx="84453" cy="223374"/>
          </a:xfrm>
          <a:prstGeom prst="straightConnector1">
            <a:avLst/>
          </a:prstGeom>
          <a:noFill/>
          <a:ln cap="flat" cmpd="sng" w="73025">
            <a:solidFill>
              <a:srgbClr val="5B9BD5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Homework #1 - Assignment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304799" y="761999"/>
            <a:ext cx="8740776" cy="36801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at this point everyone should have access to the homework repository in GitHub.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u="sng">
                <a:solidFill>
                  <a:schemeClr val="hlink"/>
                </a:solidFill>
                <a:hlinkClick r:id="rId3"/>
              </a:rPr>
              <a:t>https://uci.bootcampcontent.com/UCI-Coding-Bootcamp/UCIRV201807FSF3</a:t>
            </a:r>
            <a:endParaRPr sz="2200" u="non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Homework Assignment #1 is due next week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290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1" marL="5572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b="1" lang="en-US" sz="1900" u="sng"/>
              <a:t>July 28th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8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Ugly HTML</a:t>
            </a:r>
            <a:endParaRPr/>
          </a:p>
        </p:txBody>
      </p:sp>
      <p:pic>
        <p:nvPicPr>
          <p:cNvPr descr="Picture 6" id="626" name="Google Shape;62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5" y="914400"/>
            <a:ext cx="8543927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68"/>
          <p:cNvSpPr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do this… Use proper indentation and sectioning.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Readable code is easier to maintain.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 time to get better about this now. It will pay dividends!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Common Tags</a:t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54602" lvl="0" marL="25460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HTML Tags are listed here: </a:t>
            </a:r>
            <a:r>
              <a:rPr b="0" i="0" lang="en-US" sz="1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-254602" lvl="0" marL="25460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try to memorize them! Simply refer back to documentation as needed. 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552" lvl="0" marL="25460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02" lvl="0" marL="25460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tags: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169" lvl="1" marL="5516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&lt;video&gt; for Videos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169" lvl="1" marL="5516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&lt;audio&gt; for Audio files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169" lvl="1" marL="5516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&lt;embed&gt; for Embedded files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169" lvl="1" marL="5516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&lt;code&gt; for including computer code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169" lvl="1" marL="5516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&lt;header&gt; for headers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169" lvl="1" marL="5516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&lt;nav&gt; for navigation bars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169" lvl="1" marL="5516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&lt;footer&gt; for footers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0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639" name="Google Shape;639;p7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0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activity, you’ll create a student bio using HTML. You will then add, commit, and push your completed HTML to GitHub for the world to see.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instructions, sent via Slack.</a:t>
            </a:r>
            <a:endParaRPr/>
          </a:p>
        </p:txBody>
      </p:sp>
      <p:sp>
        <p:nvSpPr>
          <p:cNvPr id="641" name="Google Shape;641;p70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1-HTML_Git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647" name="Google Shape;647;p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" id="648" name="Google Shape;64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60038"/>
            <a:ext cx="7696200" cy="528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2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Stylin’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/ CSS Definitions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(*yawn* unimportant)</a:t>
            </a:r>
            <a:endParaRPr/>
          </a:p>
        </p:txBody>
      </p:sp>
      <p:sp>
        <p:nvSpPr>
          <p:cNvPr id="659" name="Google Shape;659;p73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Hypertext Markup Language – (Content)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Cascading Style Sheets – (Appearance)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HTML/CSS are the “languages of the web.”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Together they define both the content and the aesthetics of a webpage – handling everything from the layouts, colors, fonts and  content placement.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(JavaScript is the third – handling logic, animation, etc.)</a:t>
            </a:r>
            <a:endParaRPr/>
          </a:p>
        </p:txBody>
      </p:sp>
      <p:pic>
        <p:nvPicPr>
          <p:cNvPr descr="Picture 2" id="660" name="Google Shape;66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285" y="4631587"/>
            <a:ext cx="1873916" cy="149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661" name="Google Shape;66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4648200"/>
            <a:ext cx="2971800" cy="1492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4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/ CSS Analogy</a:t>
            </a:r>
            <a:endParaRPr/>
          </a:p>
        </p:txBody>
      </p:sp>
      <p:sp>
        <p:nvSpPr>
          <p:cNvPr id="667" name="Google Shape;667;p74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Alone</a:t>
            </a:r>
            <a:endParaRPr/>
          </a:p>
          <a:p>
            <a:pPr indent="-257175" lvl="0" marL="25717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writing papers in “Notepad.” </a:t>
            </a:r>
            <a:endParaRPr/>
          </a:p>
          <a:p>
            <a:pPr indent="-104775" lvl="0" marL="25717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only write unformatted text. </a:t>
            </a:r>
            <a:endParaRPr/>
          </a:p>
        </p:txBody>
      </p:sp>
      <p:sp>
        <p:nvSpPr>
          <p:cNvPr id="668" name="Google Shape;668;p74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/ CSS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writing papers in Microsoft Word.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format text, page settings, alignment, etc. based on “highlighting” and menu options.</a:t>
            </a:r>
            <a:endParaRPr/>
          </a:p>
        </p:txBody>
      </p:sp>
      <p:pic>
        <p:nvPicPr>
          <p:cNvPr descr="Picture 2" id="669" name="Google Shape;66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827" y="4449762"/>
            <a:ext cx="1676401" cy="1676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" id="670" name="Google Shape;67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4876" y="4602162"/>
            <a:ext cx="1475767" cy="144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5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HTML Page</a:t>
            </a:r>
            <a:endParaRPr/>
          </a:p>
        </p:txBody>
      </p:sp>
      <p:pic>
        <p:nvPicPr>
          <p:cNvPr id="676" name="Google Shape;67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097" y="925970"/>
            <a:ext cx="7363806" cy="500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6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HTML Page - Result</a:t>
            </a:r>
            <a:endParaRPr/>
          </a:p>
        </p:txBody>
      </p:sp>
      <p:pic>
        <p:nvPicPr>
          <p:cNvPr descr="Picture 3" id="682" name="Google Shape;6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637" y="838200"/>
            <a:ext cx="7324726" cy="5391150"/>
          </a:xfrm>
          <a:prstGeom prst="rect">
            <a:avLst/>
          </a:prstGeom>
          <a:noFill/>
          <a:ln cap="flat" cmpd="sng" w="9525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7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HTML Page - Result</a:t>
            </a:r>
            <a:endParaRPr/>
          </a:p>
        </p:txBody>
      </p:sp>
      <p:pic>
        <p:nvPicPr>
          <p:cNvPr descr="Picture 3" id="688" name="Google Shape;68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637" y="838200"/>
            <a:ext cx="7324726" cy="5391150"/>
          </a:xfrm>
          <a:prstGeom prst="rect">
            <a:avLst/>
          </a:prstGeom>
          <a:noFill/>
          <a:ln cap="flat" cmpd="sng" w="9525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9" name="Google Shape;689;p77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Hella Boring…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Today’s Class!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8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CSS</a:t>
            </a:r>
            <a:endParaRPr/>
          </a:p>
        </p:txBody>
      </p:sp>
      <p:pic>
        <p:nvPicPr>
          <p:cNvPr descr="Picture 2" id="695" name="Google Shape;69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1998"/>
            <a:ext cx="4724400" cy="4953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696" name="Google Shape;696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197" y="761998"/>
            <a:ext cx="4855103" cy="495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9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CSS - Result</a:t>
            </a:r>
            <a:endParaRPr/>
          </a:p>
        </p:txBody>
      </p:sp>
      <p:pic>
        <p:nvPicPr>
          <p:cNvPr descr="Picture 2" id="702" name="Google Shape;70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762000"/>
            <a:ext cx="6781800" cy="5581014"/>
          </a:xfrm>
          <a:prstGeom prst="rect">
            <a:avLst/>
          </a:prstGeom>
          <a:noFill/>
          <a:ln cap="flat" cmpd="sng" w="9525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0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Syntax</a:t>
            </a:r>
            <a:endParaRPr/>
          </a:p>
        </p:txBody>
      </p:sp>
      <p:sp>
        <p:nvSpPr>
          <p:cNvPr id="708" name="Google Shape;708;p80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works by hooking onto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added into HTML using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hooked, we apply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those HTML elements using CSS.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2" id="709" name="Google Shape;70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81" y="2629936"/>
            <a:ext cx="8409696" cy="2883327"/>
          </a:xfrm>
          <a:prstGeom prst="rect">
            <a:avLst/>
          </a:prstGeom>
          <a:noFill/>
          <a:ln cap="flat" cmpd="sng" w="9525">
            <a:solidFill>
              <a:srgbClr val="2E75B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Example</a:t>
            </a:r>
            <a:endParaRPr/>
          </a:p>
        </p:txBody>
      </p:sp>
      <p:sp>
        <p:nvSpPr>
          <p:cNvPr id="715" name="Google Shape;715;p81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21170" lvl="0" marL="22117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below example the “Header” would be turned blue and MUCH larger because of the CSS.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62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incorporate an element’s class or ID to apply a CSS style to a particular part of the document.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309" lvl="1" marL="479203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remember to include the necessary symbol before the CSS: “.” for class, “#” for ID.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(HTML):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4043" lvl="1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 </a:t>
            </a:r>
            <a:r>
              <a:rPr b="1" i="0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class=“bigBlue”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&gt;Header&lt;/p&gt;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49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(CSS):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4043" lvl="1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.bigBlue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4043" lvl="1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4043" lvl="1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font-size: 100px;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4043" lvl="1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blue;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4043" lvl="1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2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CSS Attributes</a:t>
            </a:r>
            <a:endParaRPr/>
          </a:p>
        </p:txBody>
      </p:sp>
      <p:sp>
        <p:nvSpPr>
          <p:cNvPr id="721" name="Google Shape;721;p82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 / Color: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Sets color of text.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Sets size of the font.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Sets italics.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Sets bold.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Alignment / Spacing: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 (top/right/bottom/left):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space between element and its own border.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3220" lvl="0" marL="22117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 (top/right/bottom/left):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space between element and surrounding elements.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3220" lvl="0" marL="22117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Forces elements to the sides, centers, or tops.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Background: 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background-color: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 background color.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170" lvl="0" marL="22117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background-image: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 background image.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3220" lvl="0" marL="22117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3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Powerful Duo</a:t>
            </a:r>
            <a:endParaRPr/>
          </a:p>
        </p:txBody>
      </p:sp>
      <p:sp>
        <p:nvSpPr>
          <p:cNvPr id="727" name="Google Shape;727;p83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Believe it or not, HTML / CSS is all you need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 vivid, full-blown website.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4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</a:t>
            </a:r>
            <a:endParaRPr/>
          </a:p>
        </p:txBody>
      </p:sp>
      <p:sp>
        <p:nvSpPr>
          <p:cNvPr id="733" name="Google Shape;733;p8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(quickexample_internalcss.html | 2-BasicCSS)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5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739" name="Google Shape;739;p8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85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activity, you’ll upgrade your previous HTML bio-page using CSS style rules. Once you’re done, commit and push up your changes to GitHub.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send you additional instructions via Slack.</a:t>
            </a:r>
            <a:endParaRPr/>
          </a:p>
        </p:txBody>
      </p:sp>
      <p:sp>
        <p:nvSpPr>
          <p:cNvPr id="741" name="Google Shape;741;p85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3-HTML_CSS_Layout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6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pic>
        <p:nvPicPr>
          <p:cNvPr descr="Picture 5" id="747" name="Google Shape;74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8455743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7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Walkthrough!!</a:t>
            </a:r>
            <a:endParaRPr/>
          </a:p>
        </p:txBody>
      </p:sp>
      <p:pic>
        <p:nvPicPr>
          <p:cNvPr descr="Picture 2" id="753" name="Google Shape;75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38200"/>
            <a:ext cx="822960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87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https://www.youtube.com/watch?v=kMBinXTCrXI&amp;list=PLgJ8UgkiorCnMLsUevoQRxH8t9bt7ne14&amp;index=2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Objectives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98425" y="1066800"/>
            <a:ext cx="8947150" cy="3299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will understand the importance of Git Version Control and of how to use it.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will create GitHub Repositories, push code into them, and share with class.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will make more HTML documents.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will learn to properly use basic HTML tags.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2571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will implement basic CSS styling to HTML documents.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8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a Bit Confused?</a:t>
            </a:r>
            <a:endParaRPr/>
          </a:p>
        </p:txBody>
      </p:sp>
      <p:sp>
        <p:nvSpPr>
          <p:cNvPr id="760" name="Google Shape;760;p88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Remember! We’ve got video guides for key activities like that last 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feel like you are EVER falling behind, use those online walkthroughs to help catch back up. They are made to be easy to understand.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Still having trouble? Shoot your instructor or one of your TAs a message!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are here to help you out in whatever way we can! </a:t>
            </a:r>
            <a:endParaRPr/>
          </a:p>
        </p:txBody>
      </p:sp>
      <p:pic>
        <p:nvPicPr>
          <p:cNvPr descr="kMBinXTCrXI" id="761" name="Google Shape;76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00200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9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Recap + Questions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Thyself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304799" y="1066799"/>
            <a:ext cx="8740776" cy="3705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a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beginner to HTML/CSS and Coding: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getting comfortable with HTML.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able to completely write a basic HTML document (like in last class).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what CSS is, what it’s for, and how it works with HTML.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able to use Git and GitHub to upload code.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you’ve had past exposure and felt comfortable with the last lesson: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 to build up your skills. Clear up any questions or confusions about HTML.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Become knowledgeable about a wider range of HTML and CSS tags.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able to selectively apply CSS to specific HTML elements.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able to use Git and GitHub to upload code.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/ Why Git?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