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6858000" cx="91440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7300" y="719138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" name="Google Shape;31;p3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14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15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5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16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6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17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7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18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8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21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1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24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4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25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5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26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6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27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7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" name="Google Shape;37;p5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5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2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22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2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3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23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3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8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p28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28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9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p29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29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p30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30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1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31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31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2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p32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32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3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p33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33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4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p34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34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5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p35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35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" name="Google Shape;45;p6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6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7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7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9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9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10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0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11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1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12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2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13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bg>
      <p:bgPr>
        <a:solidFill>
          <a:srgbClr val="3F3F3F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426892" y="3962400"/>
            <a:ext cx="3535508" cy="45338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50"/>
              <a:buFont typeface="Arial"/>
              <a:buNone/>
            </a:pPr>
            <a:r>
              <a:rPr b="1" i="0" lang="en-US" sz="19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Coding Bootcamp</a:t>
            </a:r>
            <a:endParaRPr b="0" i="0" sz="19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 txBox="1"/>
          <p:nvPr>
            <p:ph type="title"/>
          </p:nvPr>
        </p:nvSpPr>
        <p:spPr>
          <a:xfrm>
            <a:off x="390606" y="2953542"/>
            <a:ext cx="8229600" cy="8718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  <a:defRPr b="1" i="0" sz="4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304800" y="0"/>
            <a:ext cx="5470526" cy="65385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cxnSp>
        <p:nvCxnSpPr>
          <p:cNvPr id="23" name="Google Shape;23;p3"/>
          <p:cNvCxnSpPr/>
          <p:nvPr/>
        </p:nvCxnSpPr>
        <p:spPr>
          <a:xfrm>
            <a:off x="0" y="653854"/>
            <a:ext cx="9144000" cy="0"/>
          </a:xfrm>
          <a:prstGeom prst="straightConnector1">
            <a:avLst/>
          </a:prstGeom>
          <a:noFill/>
          <a:ln cap="flat" cmpd="sng" w="41275">
            <a:solidFill>
              <a:srgbClr val="C8323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Blank">
  <p:cSld name="1_Blank">
    <p:bg>
      <p:bgPr>
        <a:solidFill>
          <a:srgbClr val="3F3F3F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4"/>
          <p:cNvSpPr txBox="1"/>
          <p:nvPr/>
        </p:nvSpPr>
        <p:spPr>
          <a:xfrm>
            <a:off x="1425286" y="3851911"/>
            <a:ext cx="6457950" cy="549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i="1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 txBox="1"/>
          <p:nvPr>
            <p:ph type="title"/>
          </p:nvPr>
        </p:nvSpPr>
        <p:spPr>
          <a:xfrm>
            <a:off x="390606" y="2953542"/>
            <a:ext cx="8229600" cy="8718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  <a:defRPr b="1" i="1" sz="4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390606" y="2953542"/>
            <a:ext cx="8229600" cy="8718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</a:pPr>
            <a:r>
              <a:rPr b="1" i="0" lang="en-US" sz="4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JavaScript Juggernauts</a:t>
            </a:r>
            <a:endParaRPr b="1" i="1" sz="4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/>
          <p:nvPr>
            <p:ph type="title"/>
          </p:nvPr>
        </p:nvSpPr>
        <p:spPr>
          <a:xfrm>
            <a:off x="304800" y="0"/>
            <a:ext cx="5470526" cy="6538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Mondo Repetitive…</a:t>
            </a:r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4800600" y="1142999"/>
            <a:ext cx="4038600" cy="4695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Arial"/>
              <a:buNone/>
            </a:pPr>
            <a:r>
              <a:rPr b="1" lang="en-US" sz="5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Who wants to maintain this??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Calibri"/>
              <a:buNone/>
            </a:pPr>
            <a:r>
              <a:t/>
            </a:r>
            <a:endParaRPr b="1" sz="55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84"/>
              <a:buFont typeface="Arial"/>
              <a:buNone/>
            </a:pPr>
            <a:r>
              <a:rPr b="1" lang="en-US" sz="388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Hint</a:t>
            </a:r>
            <a:r>
              <a:rPr lang="en-US" sz="388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No one.</a:t>
            </a:r>
            <a:endParaRPr/>
          </a:p>
        </p:txBody>
      </p:sp>
      <p:pic>
        <p:nvPicPr>
          <p:cNvPr descr="C:\Users\Kevin\Desktop\fori.PNG" id="103" name="Google Shape;10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499" y="914400"/>
            <a:ext cx="4479011" cy="51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type="title"/>
          </p:nvPr>
        </p:nvSpPr>
        <p:spPr>
          <a:xfrm>
            <a:off x="304800" y="0"/>
            <a:ext cx="5470526" cy="6538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 Time</a:t>
            </a:r>
            <a:endParaRPr/>
          </a:p>
        </p:txBody>
      </p:sp>
      <p:sp>
        <p:nvSpPr>
          <p:cNvPr id="110" name="Google Shape;110;p15"/>
          <p:cNvSpPr txBox="1"/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1"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Instructor: Demo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(SuperHeroLogging_WithFunctions.html | 2-SuperHeroLogging)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304800" y="0"/>
            <a:ext cx="5470526" cy="6538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Much Better with Functions!</a:t>
            </a:r>
            <a:endParaRPr/>
          </a:p>
        </p:txBody>
      </p:sp>
      <p:sp>
        <p:nvSpPr>
          <p:cNvPr id="117" name="Google Shape;117;p16"/>
          <p:cNvSpPr txBox="1"/>
          <p:nvPr/>
        </p:nvSpPr>
        <p:spPr>
          <a:xfrm>
            <a:off x="152400" y="4495800"/>
            <a:ext cx="8534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Arial"/>
              <a:buNone/>
            </a:pPr>
            <a:r>
              <a:rPr b="1" lang="en-US" sz="5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Squeaky Clean Code.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50"/>
              <a:buFont typeface="Arial"/>
              <a:buNone/>
            </a:pPr>
            <a:r>
              <a:rPr lang="en-US" sz="2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Minimal repetition</a:t>
            </a:r>
            <a:endParaRPr/>
          </a:p>
        </p:txBody>
      </p:sp>
      <p:pic>
        <p:nvPicPr>
          <p:cNvPr descr="C:\Users\Kevin\Desktop\fori.PNG" id="118" name="Google Shape;11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186601"/>
            <a:ext cx="8770059" cy="2509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7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YOUR TURN!!</a:t>
            </a:r>
            <a:endParaRPr/>
          </a:p>
        </p:txBody>
      </p:sp>
      <p:sp>
        <p:nvSpPr>
          <p:cNvPr id="126" name="Google Shape;126;p17"/>
          <p:cNvSpPr txBox="1"/>
          <p:nvPr/>
        </p:nvSpPr>
        <p:spPr>
          <a:xfrm>
            <a:off x="304800" y="762000"/>
            <a:ext cx="8686800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Creation: Function Building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Working in pairs and using the starter file sent to you via slack–fill in the missing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functions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 calls.</a:t>
            </a:r>
            <a:endParaRPr/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 Try to finish all four functions if you can, but don’t be distressed if you only get 1 or 2. The important thing is that you get at least one function fully done.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HINT: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Look back to the previous example if you need help. </a:t>
            </a:r>
            <a:endParaRPr/>
          </a:p>
        </p:txBody>
      </p:sp>
      <p:sp>
        <p:nvSpPr>
          <p:cNvPr id="127" name="Google Shape;127;p17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Activity</a:t>
            </a: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3-MyFirstFunctions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  Suggested Time: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 min</a:t>
            </a:r>
            <a:endParaRPr i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390606" y="2953542"/>
            <a:ext cx="8229600" cy="8718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</a:pPr>
            <a:r>
              <a:rPr b="1" i="1" lang="en-US" sz="4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Objects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title"/>
          </p:nvPr>
        </p:nvSpPr>
        <p:spPr>
          <a:xfrm>
            <a:off x="304800" y="0"/>
            <a:ext cx="5470526" cy="6538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Associated Data ==/== Arrays</a:t>
            </a:r>
            <a:endParaRPr/>
          </a:p>
        </p:txBody>
      </p:sp>
      <p:sp>
        <p:nvSpPr>
          <p:cNvPr id="140" name="Google Shape;140;p19"/>
          <p:cNvSpPr txBox="1"/>
          <p:nvPr/>
        </p:nvSpPr>
        <p:spPr>
          <a:xfrm>
            <a:off x="335280" y="3460946"/>
            <a:ext cx="8503920" cy="23778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b="1" lang="en-US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Relating two separate arrays is </a:t>
            </a:r>
            <a:r>
              <a:rPr b="1" lang="en-US" sz="6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fun</a:t>
            </a:r>
            <a:r>
              <a:rPr b="1" lang="en-US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4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Kevin\Desktop\fori.PNG" id="141" name="Google Shape;14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" y="1676400"/>
            <a:ext cx="8915400" cy="14702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304800" y="0"/>
            <a:ext cx="8578174" cy="6538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Objects Visualized</a:t>
            </a:r>
            <a:endParaRPr/>
          </a:p>
        </p:txBody>
      </p:sp>
      <p:sp>
        <p:nvSpPr>
          <p:cNvPr id="148" name="Google Shape;148;p20"/>
          <p:cNvSpPr txBox="1"/>
          <p:nvPr/>
        </p:nvSpPr>
        <p:spPr>
          <a:xfrm>
            <a:off x="457200" y="835075"/>
            <a:ext cx="1645920" cy="457200"/>
          </a:xfrm>
          <a:prstGeom prst="rect">
            <a:avLst/>
          </a:prstGeom>
          <a:noFill/>
          <a:ln cap="flat" cmpd="sng" w="9525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</a:pPr>
            <a:r>
              <a:rPr b="1" lang="en-US" sz="20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 gandalf </a:t>
            </a:r>
            <a:endParaRPr b="1" sz="20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0"/>
          <p:cNvSpPr txBox="1"/>
          <p:nvPr/>
        </p:nvSpPr>
        <p:spPr>
          <a:xfrm>
            <a:off x="5380271" y="1676400"/>
            <a:ext cx="841248" cy="457200"/>
          </a:xfrm>
          <a:prstGeom prst="rect">
            <a:avLst/>
          </a:prstGeom>
          <a:noFill/>
          <a:ln cap="flat" cmpd="sng" w="9525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  <p:sp>
        <p:nvSpPr>
          <p:cNvPr id="150" name="Google Shape;150;p20"/>
          <p:cNvSpPr txBox="1"/>
          <p:nvPr/>
        </p:nvSpPr>
        <p:spPr>
          <a:xfrm>
            <a:off x="3581400" y="1676400"/>
            <a:ext cx="1645920" cy="457200"/>
          </a:xfrm>
          <a:prstGeom prst="rect">
            <a:avLst/>
          </a:prstGeom>
          <a:noFill/>
          <a:ln cap="flat" cmpd="sng" w="9525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“real name”</a:t>
            </a:r>
            <a:endParaRPr/>
          </a:p>
        </p:txBody>
      </p:sp>
      <p:sp>
        <p:nvSpPr>
          <p:cNvPr id="151" name="Google Shape;151;p20"/>
          <p:cNvSpPr txBox="1"/>
          <p:nvPr/>
        </p:nvSpPr>
        <p:spPr>
          <a:xfrm>
            <a:off x="2240999" y="835075"/>
            <a:ext cx="841248" cy="457200"/>
          </a:xfrm>
          <a:prstGeom prst="rect">
            <a:avLst/>
          </a:prstGeom>
          <a:noFill/>
          <a:ln cap="flat" cmpd="sng" w="9525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endParaRPr/>
          </a:p>
        </p:txBody>
      </p:sp>
      <p:sp>
        <p:nvSpPr>
          <p:cNvPr id="152" name="Google Shape;152;p20"/>
          <p:cNvSpPr txBox="1"/>
          <p:nvPr/>
        </p:nvSpPr>
        <p:spPr>
          <a:xfrm>
            <a:off x="6324600" y="1676400"/>
            <a:ext cx="2177374" cy="457200"/>
          </a:xfrm>
          <a:prstGeom prst="rect">
            <a:avLst/>
          </a:prstGeom>
          <a:noFill/>
          <a:ln cap="flat" cmpd="sng" w="9525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“Gandalf”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0"/>
          <p:cNvSpPr txBox="1"/>
          <p:nvPr/>
        </p:nvSpPr>
        <p:spPr>
          <a:xfrm>
            <a:off x="3352800" y="3831336"/>
            <a:ext cx="841248" cy="457200"/>
          </a:xfrm>
          <a:prstGeom prst="rect">
            <a:avLst/>
          </a:prstGeom>
          <a:noFill/>
          <a:ln cap="flat" cmpd="sng" w="9525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154" name="Google Shape;154;p20"/>
          <p:cNvSpPr txBox="1"/>
          <p:nvPr/>
        </p:nvSpPr>
        <p:spPr>
          <a:xfrm>
            <a:off x="3220127" y="835075"/>
            <a:ext cx="841248" cy="457200"/>
          </a:xfrm>
          <a:prstGeom prst="rect">
            <a:avLst/>
          </a:prstGeom>
          <a:noFill/>
          <a:ln cap="flat" cmpd="sng" w="9525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</p:txBody>
      </p:sp>
      <p:sp>
        <p:nvSpPr>
          <p:cNvPr id="155" name="Google Shape;155;p20"/>
          <p:cNvSpPr txBox="1"/>
          <p:nvPr/>
        </p:nvSpPr>
        <p:spPr>
          <a:xfrm>
            <a:off x="5382200" y="2362200"/>
            <a:ext cx="841248" cy="479327"/>
          </a:xfrm>
          <a:prstGeom prst="rect">
            <a:avLst/>
          </a:prstGeom>
          <a:noFill/>
          <a:ln cap="flat" cmpd="sng" w="9525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  <p:sp>
        <p:nvSpPr>
          <p:cNvPr id="156" name="Google Shape;156;p20"/>
          <p:cNvSpPr txBox="1"/>
          <p:nvPr/>
        </p:nvSpPr>
        <p:spPr>
          <a:xfrm>
            <a:off x="3583329" y="2362200"/>
            <a:ext cx="1645920" cy="479327"/>
          </a:xfrm>
          <a:prstGeom prst="rect">
            <a:avLst/>
          </a:prstGeom>
          <a:noFill/>
          <a:ln cap="flat" cmpd="sng" w="9525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“age (est)”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0"/>
          <p:cNvSpPr txBox="1"/>
          <p:nvPr/>
        </p:nvSpPr>
        <p:spPr>
          <a:xfrm>
            <a:off x="6326529" y="2362200"/>
            <a:ext cx="2177374" cy="479327"/>
          </a:xfrm>
          <a:prstGeom prst="rect">
            <a:avLst/>
          </a:prstGeom>
          <a:noFill/>
          <a:ln cap="flat" cmpd="sng" w="9525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11000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0"/>
          <p:cNvSpPr txBox="1"/>
          <p:nvPr/>
        </p:nvSpPr>
        <p:spPr>
          <a:xfrm>
            <a:off x="8563554" y="1676400"/>
            <a:ext cx="398891" cy="457200"/>
          </a:xfrm>
          <a:prstGeom prst="rect">
            <a:avLst/>
          </a:prstGeom>
          <a:noFill/>
          <a:ln cap="flat" cmpd="sng" w="9525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/>
          </a:p>
        </p:txBody>
      </p:sp>
      <p:sp>
        <p:nvSpPr>
          <p:cNvPr id="159" name="Google Shape;159;p20"/>
          <p:cNvSpPr txBox="1"/>
          <p:nvPr/>
        </p:nvSpPr>
        <p:spPr>
          <a:xfrm>
            <a:off x="8563553" y="2362200"/>
            <a:ext cx="398891" cy="457200"/>
          </a:xfrm>
          <a:prstGeom prst="rect">
            <a:avLst/>
          </a:prstGeom>
          <a:noFill/>
          <a:ln cap="flat" cmpd="sng" w="9525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/>
          </a:p>
        </p:txBody>
      </p:sp>
      <p:sp>
        <p:nvSpPr>
          <p:cNvPr id="160" name="Google Shape;160;p20"/>
          <p:cNvSpPr txBox="1"/>
          <p:nvPr/>
        </p:nvSpPr>
        <p:spPr>
          <a:xfrm>
            <a:off x="3581400" y="3070127"/>
            <a:ext cx="1645920" cy="479327"/>
          </a:xfrm>
          <a:prstGeom prst="rect">
            <a:avLst/>
          </a:prstGeom>
          <a:noFill/>
          <a:ln cap="flat" cmpd="sng" w="9525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“race”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0"/>
          <p:cNvSpPr txBox="1"/>
          <p:nvPr/>
        </p:nvSpPr>
        <p:spPr>
          <a:xfrm>
            <a:off x="6359171" y="3070127"/>
            <a:ext cx="2177374" cy="479327"/>
          </a:xfrm>
          <a:prstGeom prst="rect">
            <a:avLst/>
          </a:prstGeom>
          <a:noFill/>
          <a:ln cap="flat" cmpd="sng" w="9525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“Maia”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0"/>
          <p:cNvSpPr txBox="1"/>
          <p:nvPr/>
        </p:nvSpPr>
        <p:spPr>
          <a:xfrm>
            <a:off x="310585" y="5486400"/>
            <a:ext cx="8252967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Gandalf. According to code… Gandalf is an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Object.</a:t>
            </a:r>
            <a:endParaRPr/>
          </a:p>
        </p:txBody>
      </p:sp>
      <p:sp>
        <p:nvSpPr>
          <p:cNvPr id="163" name="Google Shape;163;p20"/>
          <p:cNvSpPr txBox="1"/>
          <p:nvPr/>
        </p:nvSpPr>
        <p:spPr>
          <a:xfrm>
            <a:off x="5382200" y="3065712"/>
            <a:ext cx="841248" cy="479327"/>
          </a:xfrm>
          <a:prstGeom prst="rect">
            <a:avLst/>
          </a:prstGeom>
          <a:noFill/>
          <a:ln cap="flat" cmpd="sng" w="9525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  <p:pic>
        <p:nvPicPr>
          <p:cNvPr id="164" name="Google Shape;16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5023" y="1547718"/>
            <a:ext cx="2762054" cy="2762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/>
          <p:nvPr>
            <p:ph type="title"/>
          </p:nvPr>
        </p:nvSpPr>
        <p:spPr>
          <a:xfrm>
            <a:off x="304800" y="0"/>
            <a:ext cx="8578174" cy="6538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Objects Visualized</a:t>
            </a:r>
            <a:endParaRPr/>
          </a:p>
        </p:txBody>
      </p:sp>
      <p:sp>
        <p:nvSpPr>
          <p:cNvPr id="171" name="Google Shape;171;p21"/>
          <p:cNvSpPr txBox="1"/>
          <p:nvPr/>
        </p:nvSpPr>
        <p:spPr>
          <a:xfrm>
            <a:off x="457200" y="835075"/>
            <a:ext cx="1645920" cy="457200"/>
          </a:xfrm>
          <a:prstGeom prst="rect">
            <a:avLst/>
          </a:prstGeom>
          <a:noFill/>
          <a:ln cap="flat" cmpd="sng" w="9525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</a:pPr>
            <a:r>
              <a:rPr b="1" lang="en-US" sz="20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 gandalf </a:t>
            </a:r>
            <a:endParaRPr b="1" sz="20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1"/>
          <p:cNvSpPr txBox="1"/>
          <p:nvPr/>
        </p:nvSpPr>
        <p:spPr>
          <a:xfrm>
            <a:off x="5380271" y="1676400"/>
            <a:ext cx="841248" cy="457200"/>
          </a:xfrm>
          <a:prstGeom prst="rect">
            <a:avLst/>
          </a:prstGeom>
          <a:noFill/>
          <a:ln cap="flat" cmpd="sng" w="9525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  <p:sp>
        <p:nvSpPr>
          <p:cNvPr id="173" name="Google Shape;173;p21"/>
          <p:cNvSpPr txBox="1"/>
          <p:nvPr/>
        </p:nvSpPr>
        <p:spPr>
          <a:xfrm>
            <a:off x="3581400" y="1676400"/>
            <a:ext cx="1645920" cy="457200"/>
          </a:xfrm>
          <a:prstGeom prst="rect">
            <a:avLst/>
          </a:prstGeom>
          <a:noFill/>
          <a:ln cap="flat" cmpd="sng" w="9525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“real name”</a:t>
            </a:r>
            <a:endParaRPr/>
          </a:p>
        </p:txBody>
      </p:sp>
      <p:sp>
        <p:nvSpPr>
          <p:cNvPr id="174" name="Google Shape;174;p21"/>
          <p:cNvSpPr txBox="1"/>
          <p:nvPr/>
        </p:nvSpPr>
        <p:spPr>
          <a:xfrm>
            <a:off x="2240999" y="835075"/>
            <a:ext cx="841248" cy="457200"/>
          </a:xfrm>
          <a:prstGeom prst="rect">
            <a:avLst/>
          </a:prstGeom>
          <a:noFill/>
          <a:ln cap="flat" cmpd="sng" w="9525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endParaRPr/>
          </a:p>
        </p:txBody>
      </p:sp>
      <p:sp>
        <p:nvSpPr>
          <p:cNvPr id="175" name="Google Shape;175;p21"/>
          <p:cNvSpPr txBox="1"/>
          <p:nvPr/>
        </p:nvSpPr>
        <p:spPr>
          <a:xfrm>
            <a:off x="6324600" y="1676400"/>
            <a:ext cx="2177374" cy="457200"/>
          </a:xfrm>
          <a:prstGeom prst="rect">
            <a:avLst/>
          </a:prstGeom>
          <a:noFill/>
          <a:ln cap="flat" cmpd="sng" w="9525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“Gandalf”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1"/>
          <p:cNvSpPr txBox="1"/>
          <p:nvPr/>
        </p:nvSpPr>
        <p:spPr>
          <a:xfrm>
            <a:off x="3352800" y="3831336"/>
            <a:ext cx="841248" cy="457200"/>
          </a:xfrm>
          <a:prstGeom prst="rect">
            <a:avLst/>
          </a:prstGeom>
          <a:noFill/>
          <a:ln cap="flat" cmpd="sng" w="9525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177" name="Google Shape;177;p21"/>
          <p:cNvSpPr txBox="1"/>
          <p:nvPr/>
        </p:nvSpPr>
        <p:spPr>
          <a:xfrm>
            <a:off x="3220127" y="835075"/>
            <a:ext cx="841248" cy="457200"/>
          </a:xfrm>
          <a:prstGeom prst="rect">
            <a:avLst/>
          </a:prstGeom>
          <a:noFill/>
          <a:ln cap="flat" cmpd="sng" w="9525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</p:txBody>
      </p:sp>
      <p:sp>
        <p:nvSpPr>
          <p:cNvPr id="178" name="Google Shape;178;p21"/>
          <p:cNvSpPr txBox="1"/>
          <p:nvPr/>
        </p:nvSpPr>
        <p:spPr>
          <a:xfrm>
            <a:off x="5382200" y="2362200"/>
            <a:ext cx="841248" cy="479327"/>
          </a:xfrm>
          <a:prstGeom prst="rect">
            <a:avLst/>
          </a:prstGeom>
          <a:noFill/>
          <a:ln cap="flat" cmpd="sng" w="9525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  <p:sp>
        <p:nvSpPr>
          <p:cNvPr id="179" name="Google Shape;179;p21"/>
          <p:cNvSpPr txBox="1"/>
          <p:nvPr/>
        </p:nvSpPr>
        <p:spPr>
          <a:xfrm>
            <a:off x="3583329" y="2362200"/>
            <a:ext cx="1645920" cy="479327"/>
          </a:xfrm>
          <a:prstGeom prst="rect">
            <a:avLst/>
          </a:prstGeom>
          <a:noFill/>
          <a:ln cap="flat" cmpd="sng" w="9525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“age (est)”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1"/>
          <p:cNvSpPr txBox="1"/>
          <p:nvPr/>
        </p:nvSpPr>
        <p:spPr>
          <a:xfrm>
            <a:off x="6326529" y="2362200"/>
            <a:ext cx="2177374" cy="479327"/>
          </a:xfrm>
          <a:prstGeom prst="rect">
            <a:avLst/>
          </a:prstGeom>
          <a:noFill/>
          <a:ln cap="flat" cmpd="sng" w="9525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11000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1"/>
          <p:cNvSpPr txBox="1"/>
          <p:nvPr/>
        </p:nvSpPr>
        <p:spPr>
          <a:xfrm>
            <a:off x="8563554" y="1676400"/>
            <a:ext cx="398891" cy="457200"/>
          </a:xfrm>
          <a:prstGeom prst="rect">
            <a:avLst/>
          </a:prstGeom>
          <a:noFill/>
          <a:ln cap="flat" cmpd="sng" w="9525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/>
          </a:p>
        </p:txBody>
      </p:sp>
      <p:sp>
        <p:nvSpPr>
          <p:cNvPr id="182" name="Google Shape;182;p21"/>
          <p:cNvSpPr txBox="1"/>
          <p:nvPr/>
        </p:nvSpPr>
        <p:spPr>
          <a:xfrm>
            <a:off x="8563553" y="2362200"/>
            <a:ext cx="398891" cy="457200"/>
          </a:xfrm>
          <a:prstGeom prst="rect">
            <a:avLst/>
          </a:prstGeom>
          <a:noFill/>
          <a:ln cap="flat" cmpd="sng" w="9525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/>
          </a:p>
        </p:txBody>
      </p:sp>
      <p:sp>
        <p:nvSpPr>
          <p:cNvPr id="183" name="Google Shape;183;p21"/>
          <p:cNvSpPr txBox="1"/>
          <p:nvPr/>
        </p:nvSpPr>
        <p:spPr>
          <a:xfrm>
            <a:off x="3581400" y="3070127"/>
            <a:ext cx="1645920" cy="479327"/>
          </a:xfrm>
          <a:prstGeom prst="rect">
            <a:avLst/>
          </a:prstGeom>
          <a:noFill/>
          <a:ln cap="flat" cmpd="sng" w="9525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“race”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1"/>
          <p:cNvSpPr txBox="1"/>
          <p:nvPr/>
        </p:nvSpPr>
        <p:spPr>
          <a:xfrm>
            <a:off x="6359171" y="3070127"/>
            <a:ext cx="2177374" cy="479327"/>
          </a:xfrm>
          <a:prstGeom prst="rect">
            <a:avLst/>
          </a:prstGeom>
          <a:noFill/>
          <a:ln cap="flat" cmpd="sng" w="9525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“Maia”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1"/>
          <p:cNvSpPr txBox="1"/>
          <p:nvPr/>
        </p:nvSpPr>
        <p:spPr>
          <a:xfrm>
            <a:off x="310585" y="5486400"/>
            <a:ext cx="8252967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are Gandalf’s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properties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(like descriptors).</a:t>
            </a:r>
            <a:endParaRPr/>
          </a:p>
        </p:txBody>
      </p:sp>
      <p:sp>
        <p:nvSpPr>
          <p:cNvPr id="186" name="Google Shape;186;p21"/>
          <p:cNvSpPr txBox="1"/>
          <p:nvPr/>
        </p:nvSpPr>
        <p:spPr>
          <a:xfrm>
            <a:off x="5382200" y="3065712"/>
            <a:ext cx="841248" cy="479327"/>
          </a:xfrm>
          <a:prstGeom prst="rect">
            <a:avLst/>
          </a:prstGeom>
          <a:noFill/>
          <a:ln cap="flat" cmpd="sng" w="9525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  <p:pic>
        <p:nvPicPr>
          <p:cNvPr id="187" name="Google Shape;18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5023" y="1547718"/>
            <a:ext cx="2762054" cy="27620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8" name="Google Shape;188;p21"/>
          <p:cNvCxnSpPr/>
          <p:nvPr/>
        </p:nvCxnSpPr>
        <p:spPr>
          <a:xfrm flipH="1" rot="10800000">
            <a:off x="1369989" y="2186139"/>
            <a:ext cx="2211411" cy="3300262"/>
          </a:xfrm>
          <a:prstGeom prst="straightConnector1">
            <a:avLst/>
          </a:prstGeom>
          <a:noFill/>
          <a:ln cap="flat" cmpd="sng" w="444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9" name="Google Shape;189;p21"/>
          <p:cNvCxnSpPr/>
          <p:nvPr/>
        </p:nvCxnSpPr>
        <p:spPr>
          <a:xfrm flipH="1" rot="10800000">
            <a:off x="1369989" y="2974925"/>
            <a:ext cx="2151761" cy="2511476"/>
          </a:xfrm>
          <a:prstGeom prst="straightConnector1">
            <a:avLst/>
          </a:prstGeom>
          <a:noFill/>
          <a:ln cap="flat" cmpd="sng" w="444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0" name="Google Shape;190;p21"/>
          <p:cNvCxnSpPr/>
          <p:nvPr/>
        </p:nvCxnSpPr>
        <p:spPr>
          <a:xfrm flipH="1" rot="10800000">
            <a:off x="1369989" y="3613346"/>
            <a:ext cx="2151761" cy="1873055"/>
          </a:xfrm>
          <a:prstGeom prst="straightConnector1">
            <a:avLst/>
          </a:prstGeom>
          <a:noFill/>
          <a:ln cap="flat" cmpd="sng" w="444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>
            <p:ph type="title"/>
          </p:nvPr>
        </p:nvSpPr>
        <p:spPr>
          <a:xfrm>
            <a:off x="304800" y="0"/>
            <a:ext cx="8578174" cy="6538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Objects Visualized</a:t>
            </a:r>
            <a:endParaRPr/>
          </a:p>
        </p:txBody>
      </p:sp>
      <p:sp>
        <p:nvSpPr>
          <p:cNvPr id="197" name="Google Shape;197;p22"/>
          <p:cNvSpPr txBox="1"/>
          <p:nvPr/>
        </p:nvSpPr>
        <p:spPr>
          <a:xfrm>
            <a:off x="457200" y="835075"/>
            <a:ext cx="1645920" cy="457200"/>
          </a:xfrm>
          <a:prstGeom prst="rect">
            <a:avLst/>
          </a:prstGeom>
          <a:noFill/>
          <a:ln cap="flat" cmpd="sng" w="9525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</a:pPr>
            <a:r>
              <a:rPr b="1" lang="en-US" sz="20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 gandalf </a:t>
            </a:r>
            <a:endParaRPr b="1" sz="20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2"/>
          <p:cNvSpPr txBox="1"/>
          <p:nvPr/>
        </p:nvSpPr>
        <p:spPr>
          <a:xfrm>
            <a:off x="5380271" y="1676400"/>
            <a:ext cx="841248" cy="457200"/>
          </a:xfrm>
          <a:prstGeom prst="rect">
            <a:avLst/>
          </a:prstGeom>
          <a:noFill/>
          <a:ln cap="flat" cmpd="sng" w="9525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  <p:sp>
        <p:nvSpPr>
          <p:cNvPr id="199" name="Google Shape;199;p22"/>
          <p:cNvSpPr txBox="1"/>
          <p:nvPr/>
        </p:nvSpPr>
        <p:spPr>
          <a:xfrm>
            <a:off x="3581400" y="1676400"/>
            <a:ext cx="1645920" cy="457200"/>
          </a:xfrm>
          <a:prstGeom prst="rect">
            <a:avLst/>
          </a:prstGeom>
          <a:noFill/>
          <a:ln cap="flat" cmpd="sng" w="9525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“real name”</a:t>
            </a:r>
            <a:endParaRPr/>
          </a:p>
        </p:txBody>
      </p:sp>
      <p:sp>
        <p:nvSpPr>
          <p:cNvPr id="200" name="Google Shape;200;p22"/>
          <p:cNvSpPr txBox="1"/>
          <p:nvPr/>
        </p:nvSpPr>
        <p:spPr>
          <a:xfrm>
            <a:off x="2240999" y="835075"/>
            <a:ext cx="841248" cy="457200"/>
          </a:xfrm>
          <a:prstGeom prst="rect">
            <a:avLst/>
          </a:prstGeom>
          <a:noFill/>
          <a:ln cap="flat" cmpd="sng" w="9525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endParaRPr/>
          </a:p>
        </p:txBody>
      </p:sp>
      <p:sp>
        <p:nvSpPr>
          <p:cNvPr id="201" name="Google Shape;201;p22"/>
          <p:cNvSpPr txBox="1"/>
          <p:nvPr/>
        </p:nvSpPr>
        <p:spPr>
          <a:xfrm>
            <a:off x="6324600" y="1676400"/>
            <a:ext cx="2177374" cy="457200"/>
          </a:xfrm>
          <a:prstGeom prst="rect">
            <a:avLst/>
          </a:prstGeom>
          <a:noFill/>
          <a:ln cap="flat" cmpd="sng" w="9525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“Gandalf”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2"/>
          <p:cNvSpPr txBox="1"/>
          <p:nvPr/>
        </p:nvSpPr>
        <p:spPr>
          <a:xfrm>
            <a:off x="3352800" y="3831336"/>
            <a:ext cx="841248" cy="457200"/>
          </a:xfrm>
          <a:prstGeom prst="rect">
            <a:avLst/>
          </a:prstGeom>
          <a:noFill/>
          <a:ln cap="flat" cmpd="sng" w="9525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203" name="Google Shape;203;p22"/>
          <p:cNvSpPr txBox="1"/>
          <p:nvPr/>
        </p:nvSpPr>
        <p:spPr>
          <a:xfrm>
            <a:off x="3220127" y="835075"/>
            <a:ext cx="841248" cy="457200"/>
          </a:xfrm>
          <a:prstGeom prst="rect">
            <a:avLst/>
          </a:prstGeom>
          <a:noFill/>
          <a:ln cap="flat" cmpd="sng" w="9525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</p:txBody>
      </p:sp>
      <p:sp>
        <p:nvSpPr>
          <p:cNvPr id="204" name="Google Shape;204;p22"/>
          <p:cNvSpPr txBox="1"/>
          <p:nvPr/>
        </p:nvSpPr>
        <p:spPr>
          <a:xfrm>
            <a:off x="5382200" y="2362200"/>
            <a:ext cx="841248" cy="479327"/>
          </a:xfrm>
          <a:prstGeom prst="rect">
            <a:avLst/>
          </a:prstGeom>
          <a:noFill/>
          <a:ln cap="flat" cmpd="sng" w="9525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  <p:sp>
        <p:nvSpPr>
          <p:cNvPr id="205" name="Google Shape;205;p22"/>
          <p:cNvSpPr txBox="1"/>
          <p:nvPr/>
        </p:nvSpPr>
        <p:spPr>
          <a:xfrm>
            <a:off x="3583329" y="2362200"/>
            <a:ext cx="1645920" cy="479327"/>
          </a:xfrm>
          <a:prstGeom prst="rect">
            <a:avLst/>
          </a:prstGeom>
          <a:noFill/>
          <a:ln cap="flat" cmpd="sng" w="9525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“age (est)”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2"/>
          <p:cNvSpPr txBox="1"/>
          <p:nvPr/>
        </p:nvSpPr>
        <p:spPr>
          <a:xfrm>
            <a:off x="6326529" y="2362200"/>
            <a:ext cx="2177374" cy="479327"/>
          </a:xfrm>
          <a:prstGeom prst="rect">
            <a:avLst/>
          </a:prstGeom>
          <a:noFill/>
          <a:ln cap="flat" cmpd="sng" w="9525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11000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2"/>
          <p:cNvSpPr txBox="1"/>
          <p:nvPr/>
        </p:nvSpPr>
        <p:spPr>
          <a:xfrm>
            <a:off x="8563554" y="1676400"/>
            <a:ext cx="398891" cy="457200"/>
          </a:xfrm>
          <a:prstGeom prst="rect">
            <a:avLst/>
          </a:prstGeom>
          <a:noFill/>
          <a:ln cap="flat" cmpd="sng" w="9525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/>
          </a:p>
        </p:txBody>
      </p:sp>
      <p:sp>
        <p:nvSpPr>
          <p:cNvPr id="208" name="Google Shape;208;p22"/>
          <p:cNvSpPr txBox="1"/>
          <p:nvPr/>
        </p:nvSpPr>
        <p:spPr>
          <a:xfrm>
            <a:off x="8563553" y="2362200"/>
            <a:ext cx="398891" cy="457200"/>
          </a:xfrm>
          <a:prstGeom prst="rect">
            <a:avLst/>
          </a:prstGeom>
          <a:noFill/>
          <a:ln cap="flat" cmpd="sng" w="9525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/>
          </a:p>
        </p:txBody>
      </p:sp>
      <p:sp>
        <p:nvSpPr>
          <p:cNvPr id="209" name="Google Shape;209;p22"/>
          <p:cNvSpPr txBox="1"/>
          <p:nvPr/>
        </p:nvSpPr>
        <p:spPr>
          <a:xfrm>
            <a:off x="3581400" y="3070127"/>
            <a:ext cx="1645920" cy="479327"/>
          </a:xfrm>
          <a:prstGeom prst="rect">
            <a:avLst/>
          </a:prstGeom>
          <a:noFill/>
          <a:ln cap="flat" cmpd="sng" w="9525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“race”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2"/>
          <p:cNvSpPr txBox="1"/>
          <p:nvPr/>
        </p:nvSpPr>
        <p:spPr>
          <a:xfrm>
            <a:off x="6359171" y="3070127"/>
            <a:ext cx="2177374" cy="479327"/>
          </a:xfrm>
          <a:prstGeom prst="rect">
            <a:avLst/>
          </a:prstGeom>
          <a:noFill/>
          <a:ln cap="flat" cmpd="sng" w="9525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“Maia”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2"/>
          <p:cNvSpPr txBox="1"/>
          <p:nvPr/>
        </p:nvSpPr>
        <p:spPr>
          <a:xfrm>
            <a:off x="310585" y="5486400"/>
            <a:ext cx="8252967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are the “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values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of Gandalf’s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properties.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2"/>
          <p:cNvSpPr txBox="1"/>
          <p:nvPr/>
        </p:nvSpPr>
        <p:spPr>
          <a:xfrm>
            <a:off x="5382200" y="3065712"/>
            <a:ext cx="841248" cy="479327"/>
          </a:xfrm>
          <a:prstGeom prst="rect">
            <a:avLst/>
          </a:prstGeom>
          <a:noFill/>
          <a:ln cap="flat" cmpd="sng" w="9525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  <p:pic>
        <p:nvPicPr>
          <p:cNvPr id="213" name="Google Shape;21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5023" y="1547718"/>
            <a:ext cx="2762054" cy="27620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4" name="Google Shape;214;p22"/>
          <p:cNvCxnSpPr/>
          <p:nvPr/>
        </p:nvCxnSpPr>
        <p:spPr>
          <a:xfrm flipH="1" rot="10800000">
            <a:off x="4091473" y="2076803"/>
            <a:ext cx="2211411" cy="3300262"/>
          </a:xfrm>
          <a:prstGeom prst="straightConnector1">
            <a:avLst/>
          </a:prstGeom>
          <a:noFill/>
          <a:ln cap="flat" cmpd="sng" w="444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5" name="Google Shape;215;p22"/>
          <p:cNvCxnSpPr/>
          <p:nvPr/>
        </p:nvCxnSpPr>
        <p:spPr>
          <a:xfrm flipH="1" rot="10800000">
            <a:off x="4091473" y="2841527"/>
            <a:ext cx="2211411" cy="2535538"/>
          </a:xfrm>
          <a:prstGeom prst="straightConnector1">
            <a:avLst/>
          </a:prstGeom>
          <a:noFill/>
          <a:ln cap="flat" cmpd="sng" w="444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6" name="Google Shape;216;p22"/>
          <p:cNvCxnSpPr/>
          <p:nvPr/>
        </p:nvCxnSpPr>
        <p:spPr>
          <a:xfrm flipH="1" rot="10800000">
            <a:off x="4091473" y="3545039"/>
            <a:ext cx="2211411" cy="1832027"/>
          </a:xfrm>
          <a:prstGeom prst="straightConnector1">
            <a:avLst/>
          </a:prstGeom>
          <a:noFill/>
          <a:ln cap="flat" cmpd="sng" w="444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3"/>
          <p:cNvSpPr txBox="1"/>
          <p:nvPr>
            <p:ph type="title"/>
          </p:nvPr>
        </p:nvSpPr>
        <p:spPr>
          <a:xfrm>
            <a:off x="304800" y="0"/>
            <a:ext cx="8578174" cy="6538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Objects Visualized</a:t>
            </a:r>
            <a:endParaRPr/>
          </a:p>
        </p:txBody>
      </p:sp>
      <p:sp>
        <p:nvSpPr>
          <p:cNvPr id="223" name="Google Shape;223;p23"/>
          <p:cNvSpPr txBox="1"/>
          <p:nvPr/>
        </p:nvSpPr>
        <p:spPr>
          <a:xfrm>
            <a:off x="457200" y="835075"/>
            <a:ext cx="1645920" cy="457200"/>
          </a:xfrm>
          <a:prstGeom prst="rect">
            <a:avLst/>
          </a:prstGeom>
          <a:noFill/>
          <a:ln cap="flat" cmpd="sng" w="9525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</a:pPr>
            <a:r>
              <a:rPr b="1" lang="en-US" sz="20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 gandalf </a:t>
            </a:r>
            <a:endParaRPr b="1" sz="20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3"/>
          <p:cNvSpPr txBox="1"/>
          <p:nvPr/>
        </p:nvSpPr>
        <p:spPr>
          <a:xfrm>
            <a:off x="5380271" y="1676400"/>
            <a:ext cx="841248" cy="457200"/>
          </a:xfrm>
          <a:prstGeom prst="rect">
            <a:avLst/>
          </a:prstGeom>
          <a:noFill/>
          <a:ln cap="flat" cmpd="sng" w="9525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  <p:sp>
        <p:nvSpPr>
          <p:cNvPr id="225" name="Google Shape;225;p23"/>
          <p:cNvSpPr txBox="1"/>
          <p:nvPr/>
        </p:nvSpPr>
        <p:spPr>
          <a:xfrm>
            <a:off x="3581400" y="1676400"/>
            <a:ext cx="1645920" cy="457200"/>
          </a:xfrm>
          <a:prstGeom prst="rect">
            <a:avLst/>
          </a:prstGeom>
          <a:noFill/>
          <a:ln cap="flat" cmpd="sng" w="9525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“real name”</a:t>
            </a:r>
            <a:endParaRPr/>
          </a:p>
        </p:txBody>
      </p:sp>
      <p:sp>
        <p:nvSpPr>
          <p:cNvPr id="226" name="Google Shape;226;p23"/>
          <p:cNvSpPr txBox="1"/>
          <p:nvPr/>
        </p:nvSpPr>
        <p:spPr>
          <a:xfrm>
            <a:off x="2240999" y="835075"/>
            <a:ext cx="841248" cy="457200"/>
          </a:xfrm>
          <a:prstGeom prst="rect">
            <a:avLst/>
          </a:prstGeom>
          <a:noFill/>
          <a:ln cap="flat" cmpd="sng" w="9525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endParaRPr/>
          </a:p>
        </p:txBody>
      </p:sp>
      <p:sp>
        <p:nvSpPr>
          <p:cNvPr id="227" name="Google Shape;227;p23"/>
          <p:cNvSpPr txBox="1"/>
          <p:nvPr/>
        </p:nvSpPr>
        <p:spPr>
          <a:xfrm>
            <a:off x="6324600" y="1676400"/>
            <a:ext cx="2177374" cy="457200"/>
          </a:xfrm>
          <a:prstGeom prst="rect">
            <a:avLst/>
          </a:prstGeom>
          <a:noFill/>
          <a:ln cap="flat" cmpd="sng" w="9525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“Gandalf”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3"/>
          <p:cNvSpPr txBox="1"/>
          <p:nvPr/>
        </p:nvSpPr>
        <p:spPr>
          <a:xfrm>
            <a:off x="3352800" y="3831336"/>
            <a:ext cx="841248" cy="457200"/>
          </a:xfrm>
          <a:prstGeom prst="rect">
            <a:avLst/>
          </a:prstGeom>
          <a:noFill/>
          <a:ln cap="flat" cmpd="sng" w="9525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229" name="Google Shape;229;p23"/>
          <p:cNvSpPr txBox="1"/>
          <p:nvPr/>
        </p:nvSpPr>
        <p:spPr>
          <a:xfrm>
            <a:off x="3220127" y="835075"/>
            <a:ext cx="841248" cy="457200"/>
          </a:xfrm>
          <a:prstGeom prst="rect">
            <a:avLst/>
          </a:prstGeom>
          <a:noFill/>
          <a:ln cap="flat" cmpd="sng" w="9525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</p:txBody>
      </p:sp>
      <p:sp>
        <p:nvSpPr>
          <p:cNvPr id="230" name="Google Shape;230;p23"/>
          <p:cNvSpPr txBox="1"/>
          <p:nvPr/>
        </p:nvSpPr>
        <p:spPr>
          <a:xfrm>
            <a:off x="5382200" y="2362200"/>
            <a:ext cx="841248" cy="479327"/>
          </a:xfrm>
          <a:prstGeom prst="rect">
            <a:avLst/>
          </a:prstGeom>
          <a:noFill/>
          <a:ln cap="flat" cmpd="sng" w="9525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  <p:sp>
        <p:nvSpPr>
          <p:cNvPr id="231" name="Google Shape;231;p23"/>
          <p:cNvSpPr txBox="1"/>
          <p:nvPr/>
        </p:nvSpPr>
        <p:spPr>
          <a:xfrm>
            <a:off x="3583329" y="2362200"/>
            <a:ext cx="1645920" cy="479327"/>
          </a:xfrm>
          <a:prstGeom prst="rect">
            <a:avLst/>
          </a:prstGeom>
          <a:noFill/>
          <a:ln cap="flat" cmpd="sng" w="9525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“age (est)”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3"/>
          <p:cNvSpPr txBox="1"/>
          <p:nvPr/>
        </p:nvSpPr>
        <p:spPr>
          <a:xfrm>
            <a:off x="6326529" y="2362200"/>
            <a:ext cx="2177374" cy="479327"/>
          </a:xfrm>
          <a:prstGeom prst="rect">
            <a:avLst/>
          </a:prstGeom>
          <a:noFill/>
          <a:ln cap="flat" cmpd="sng" w="9525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11000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3"/>
          <p:cNvSpPr txBox="1"/>
          <p:nvPr/>
        </p:nvSpPr>
        <p:spPr>
          <a:xfrm>
            <a:off x="8563554" y="1676400"/>
            <a:ext cx="398891" cy="457200"/>
          </a:xfrm>
          <a:prstGeom prst="rect">
            <a:avLst/>
          </a:prstGeom>
          <a:noFill/>
          <a:ln cap="flat" cmpd="sng" w="9525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/>
          </a:p>
        </p:txBody>
      </p:sp>
      <p:sp>
        <p:nvSpPr>
          <p:cNvPr id="234" name="Google Shape;234;p23"/>
          <p:cNvSpPr txBox="1"/>
          <p:nvPr/>
        </p:nvSpPr>
        <p:spPr>
          <a:xfrm>
            <a:off x="8563553" y="2362200"/>
            <a:ext cx="398891" cy="457200"/>
          </a:xfrm>
          <a:prstGeom prst="rect">
            <a:avLst/>
          </a:prstGeom>
          <a:noFill/>
          <a:ln cap="flat" cmpd="sng" w="9525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/>
          </a:p>
        </p:txBody>
      </p:sp>
      <p:sp>
        <p:nvSpPr>
          <p:cNvPr id="235" name="Google Shape;235;p23"/>
          <p:cNvSpPr txBox="1"/>
          <p:nvPr/>
        </p:nvSpPr>
        <p:spPr>
          <a:xfrm>
            <a:off x="3581400" y="3070127"/>
            <a:ext cx="1645920" cy="479327"/>
          </a:xfrm>
          <a:prstGeom prst="rect">
            <a:avLst/>
          </a:prstGeom>
          <a:noFill/>
          <a:ln cap="flat" cmpd="sng" w="9525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“race”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3"/>
          <p:cNvSpPr txBox="1"/>
          <p:nvPr/>
        </p:nvSpPr>
        <p:spPr>
          <a:xfrm>
            <a:off x="6359171" y="3070127"/>
            <a:ext cx="2177374" cy="479327"/>
          </a:xfrm>
          <a:prstGeom prst="rect">
            <a:avLst/>
          </a:prstGeom>
          <a:noFill/>
          <a:ln cap="flat" cmpd="sng" w="9525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“Maia”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3"/>
          <p:cNvSpPr txBox="1"/>
          <p:nvPr/>
        </p:nvSpPr>
        <p:spPr>
          <a:xfrm>
            <a:off x="455023" y="5464129"/>
            <a:ext cx="493932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Thus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gandalf[“race”] =  “Maia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3"/>
          <p:cNvSpPr txBox="1"/>
          <p:nvPr/>
        </p:nvSpPr>
        <p:spPr>
          <a:xfrm>
            <a:off x="5382200" y="3065712"/>
            <a:ext cx="841248" cy="479327"/>
          </a:xfrm>
          <a:prstGeom prst="rect">
            <a:avLst/>
          </a:prstGeom>
          <a:noFill/>
          <a:ln cap="flat" cmpd="sng" w="9525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  <p:pic>
        <p:nvPicPr>
          <p:cNvPr id="239" name="Google Shape;23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5023" y="1547718"/>
            <a:ext cx="2762054" cy="27620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0" name="Google Shape;240;p23"/>
          <p:cNvCxnSpPr/>
          <p:nvPr/>
        </p:nvCxnSpPr>
        <p:spPr>
          <a:xfrm rot="10800000">
            <a:off x="1447801" y="1357367"/>
            <a:ext cx="533399" cy="4205233"/>
          </a:xfrm>
          <a:prstGeom prst="straightConnector1">
            <a:avLst/>
          </a:prstGeom>
          <a:noFill/>
          <a:ln cap="flat" cmpd="sng" w="444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1" name="Google Shape;241;p23"/>
          <p:cNvCxnSpPr/>
          <p:nvPr/>
        </p:nvCxnSpPr>
        <p:spPr>
          <a:xfrm flipH="1" rot="10800000">
            <a:off x="3352800" y="3657600"/>
            <a:ext cx="990600" cy="1905000"/>
          </a:xfrm>
          <a:prstGeom prst="straightConnector1">
            <a:avLst/>
          </a:prstGeom>
          <a:noFill/>
          <a:ln cap="flat" cmpd="sng" w="444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2" name="Google Shape;242;p23"/>
          <p:cNvCxnSpPr/>
          <p:nvPr/>
        </p:nvCxnSpPr>
        <p:spPr>
          <a:xfrm flipH="1" rot="10800000">
            <a:off x="4974447" y="3657600"/>
            <a:ext cx="1350153" cy="1905000"/>
          </a:xfrm>
          <a:prstGeom prst="straightConnector1">
            <a:avLst/>
          </a:prstGeom>
          <a:noFill/>
          <a:ln cap="flat" cmpd="sng" w="444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304800" y="0"/>
            <a:ext cx="5470526" cy="6538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will soon be you…</a:t>
            </a:r>
            <a:endParaRPr/>
          </a:p>
        </p:txBody>
      </p:sp>
      <p:pic>
        <p:nvPicPr>
          <p:cNvPr descr="http://vignette2.wikia.nocookie.net/avengersalliance/images/8/8a/Juggernaut_Dialogue_1.png/revision/latest?cb=20130522022640" id="41" name="Google Shape;4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799" y="990600"/>
            <a:ext cx="8893383" cy="39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6"/>
          <p:cNvSpPr txBox="1"/>
          <p:nvPr/>
        </p:nvSpPr>
        <p:spPr>
          <a:xfrm>
            <a:off x="304800" y="4953000"/>
            <a:ext cx="8534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Arial"/>
              <a:buNone/>
            </a:pPr>
            <a:r>
              <a:rPr b="1" i="1" lang="en-US" sz="55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JavaScript Juggernauts.</a:t>
            </a:r>
            <a:endParaRPr b="0" i="1" sz="4347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4"/>
          <p:cNvSpPr txBox="1"/>
          <p:nvPr>
            <p:ph type="title"/>
          </p:nvPr>
        </p:nvSpPr>
        <p:spPr>
          <a:xfrm>
            <a:off x="304800" y="0"/>
            <a:ext cx="5470526" cy="6538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 Time</a:t>
            </a:r>
            <a:endParaRPr/>
          </a:p>
        </p:txBody>
      </p:sp>
      <p:sp>
        <p:nvSpPr>
          <p:cNvPr id="249" name="Google Shape;249;p24"/>
          <p:cNvSpPr txBox="1"/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1"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Instructor: Demo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(gandalf-the-grey-objects.html | 30-GandalfTheGreyObjects)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5"/>
          <p:cNvSpPr txBox="1"/>
          <p:nvPr>
            <p:ph type="title"/>
          </p:nvPr>
        </p:nvSpPr>
        <p:spPr>
          <a:xfrm>
            <a:off x="304800" y="0"/>
            <a:ext cx="8578174" cy="6538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Gandalf – The Object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5"/>
          <p:cNvSpPr txBox="1"/>
          <p:nvPr/>
        </p:nvSpPr>
        <p:spPr>
          <a:xfrm>
            <a:off x="304800" y="5672245"/>
            <a:ext cx="8503920" cy="6104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</a:pPr>
            <a:r>
              <a:rPr lang="en-US" sz="20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Gandalf’s “</a:t>
            </a:r>
            <a:r>
              <a:rPr b="1" lang="en-US" sz="20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properties</a:t>
            </a:r>
            <a:r>
              <a:rPr lang="en-US" sz="20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and “</a:t>
            </a:r>
            <a:r>
              <a:rPr b="1" lang="en-US" sz="20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values</a:t>
            </a:r>
            <a:r>
              <a:rPr lang="en-US" sz="20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are associated in object form, making it easy to recall specific data.</a:t>
            </a:r>
            <a:endParaRPr/>
          </a:p>
        </p:txBody>
      </p:sp>
      <p:pic>
        <p:nvPicPr>
          <p:cNvPr id="257" name="Google Shape;25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4960" y="878261"/>
            <a:ext cx="5943600" cy="4637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6"/>
          <p:cNvSpPr txBox="1"/>
          <p:nvPr>
            <p:ph type="title"/>
          </p:nvPr>
        </p:nvSpPr>
        <p:spPr>
          <a:xfrm>
            <a:off x="304800" y="0"/>
            <a:ext cx="5470526" cy="6538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 Time</a:t>
            </a:r>
            <a:endParaRPr/>
          </a:p>
        </p:txBody>
      </p:sp>
      <p:sp>
        <p:nvSpPr>
          <p:cNvPr id="264" name="Google Shape;264;p26"/>
          <p:cNvSpPr txBox="1"/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1"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Instructor: Repeat Demo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(gandalf-the-grey-objects.html | 30-GandalfTheGreyObjects)</a:t>
            </a:r>
            <a:endParaRPr i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7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YOUR TURN!!</a:t>
            </a:r>
            <a:endParaRPr/>
          </a:p>
        </p:txBody>
      </p:sp>
      <p:sp>
        <p:nvSpPr>
          <p:cNvPr id="272" name="Google Shape;272;p27"/>
          <p:cNvSpPr txBox="1"/>
          <p:nvPr/>
        </p:nvSpPr>
        <p:spPr>
          <a:xfrm>
            <a:off x="304800" y="762000"/>
            <a:ext cx="8686800" cy="4154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Dissection / Creation: Basic Objects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a partner, spend the next few moments studying the code just slacked to you. </a:t>
            </a:r>
            <a:endParaRPr/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Then, write code below each comment to log the relevant information about the provided car object.</a:t>
            </a:r>
            <a:endParaRPr/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Bonus: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you finish early, create a brand new object of your own. Slack out a snippet of the code to the class when you are done. Be Creative!</a:t>
            </a:r>
            <a:endParaRPr/>
          </a:p>
        </p:txBody>
      </p:sp>
      <p:sp>
        <p:nvSpPr>
          <p:cNvPr id="273" name="Google Shape;273;p27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Activity</a:t>
            </a: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7-MyFirstObject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  Suggested Time: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 min</a:t>
            </a:r>
            <a:endParaRPr i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8"/>
          <p:cNvSpPr txBox="1"/>
          <p:nvPr>
            <p:ph type="title"/>
          </p:nvPr>
        </p:nvSpPr>
        <p:spPr>
          <a:xfrm>
            <a:off x="304800" y="0"/>
            <a:ext cx="5470526" cy="6538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 Time</a:t>
            </a:r>
            <a:endParaRPr/>
          </a:p>
        </p:txBody>
      </p:sp>
      <p:sp>
        <p:nvSpPr>
          <p:cNvPr id="280" name="Google Shape;280;p28"/>
          <p:cNvSpPr txBox="1"/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1"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Instructor: Demo in Browser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(carGame_Solved.html | 8-CarGame)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9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9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YOUR TURN!!</a:t>
            </a:r>
            <a:endParaRPr/>
          </a:p>
        </p:txBody>
      </p:sp>
      <p:sp>
        <p:nvSpPr>
          <p:cNvPr id="288" name="Google Shape;288;p29"/>
          <p:cNvSpPr txBox="1"/>
          <p:nvPr/>
        </p:nvSpPr>
        <p:spPr>
          <a:xfrm>
            <a:off x="304800" y="762000"/>
            <a:ext cx="8686800" cy="55707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Creation: Run that Car!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the code from the previous activity as a starting point, create a complete application such that:</a:t>
            </a:r>
            <a:endParaRPr/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Users can enter keyboard input (letters).</a:t>
            </a:r>
            <a:endParaRPr/>
          </a:p>
          <a:p>
            <a:pPr indent="-330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of the car's methods are assigned to a key.</a:t>
            </a:r>
            <a:endParaRPr/>
          </a:p>
          <a:p>
            <a:pPr indent="-330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the user presses a key it calls the appropriate function.</a:t>
            </a:r>
            <a:endParaRPr/>
          </a:p>
          <a:p>
            <a:pPr indent="-330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letters also trigger a global function called reWriteStats() that logs the car’s make, model, color, mileage, and isWorking status to the console. </a:t>
            </a:r>
            <a:endParaRPr/>
          </a:p>
          <a:p>
            <a:pPr indent="-330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HINT: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You will need to use the document.onkeyup() function to collect input from the user's keyboard.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9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Activity</a:t>
            </a: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8-CarGame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  Suggested Time: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20-30 min</a:t>
            </a:r>
            <a:endParaRPr i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0"/>
          <p:cNvSpPr txBox="1"/>
          <p:nvPr>
            <p:ph type="title"/>
          </p:nvPr>
        </p:nvSpPr>
        <p:spPr>
          <a:xfrm>
            <a:off x="304800" y="0"/>
            <a:ext cx="5470526" cy="6538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&amp; Stuff</a:t>
            </a:r>
            <a:endParaRPr/>
          </a:p>
        </p:txBody>
      </p:sp>
      <p:sp>
        <p:nvSpPr>
          <p:cNvPr id="296" name="Google Shape;296;p30"/>
          <p:cNvSpPr txBox="1"/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Everyone Do: Scope &amp; Callbacks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1"/>
          <p:cNvSpPr txBox="1"/>
          <p:nvPr>
            <p:ph type="title"/>
          </p:nvPr>
        </p:nvSpPr>
        <p:spPr>
          <a:xfrm>
            <a:off x="304800" y="0"/>
            <a:ext cx="5470526" cy="6538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 Time</a:t>
            </a:r>
            <a:endParaRPr/>
          </a:p>
        </p:txBody>
      </p:sp>
      <p:sp>
        <p:nvSpPr>
          <p:cNvPr id="303" name="Google Shape;303;p31"/>
          <p:cNvSpPr txBox="1"/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TA: Demo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(Homework Videos!)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2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32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YOUR TURN!!</a:t>
            </a:r>
            <a:endParaRPr/>
          </a:p>
        </p:txBody>
      </p:sp>
      <p:sp>
        <p:nvSpPr>
          <p:cNvPr id="311" name="Google Shape;311;p32"/>
          <p:cNvSpPr txBox="1"/>
          <p:nvPr/>
        </p:nvSpPr>
        <p:spPr>
          <a:xfrm>
            <a:off x="304800" y="762000"/>
            <a:ext cx="8686800" cy="5262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Extra Activity: Trivia Game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whatever class time remains, complete the following activity in pairs. </a:t>
            </a:r>
            <a:endParaRPr/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Starting from a blank HTML file:</a:t>
            </a:r>
            <a:endParaRPr/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an object with 10 questions. The object should be structured like this: </a:t>
            </a:r>
            <a:b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q1: [“QUESTION”, “ANSWER”]</a:t>
            </a:r>
            <a:b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q2: [“QUESTION”, “ANSWER”]</a:t>
            </a:r>
            <a:endParaRPr/>
          </a:p>
          <a:p>
            <a:pPr indent="-355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create code that will ask the user questions, one by one. The user must answer by hitting t (for true) or f (for false).</a:t>
            </a:r>
            <a:endParaRPr/>
          </a:p>
          <a:p>
            <a:pPr indent="-355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 the user’s answer against the correct answer, and provide them with an alert telling them if they are right or wrong. </a:t>
            </a:r>
            <a:endParaRPr/>
          </a:p>
          <a:p>
            <a:pPr indent="-355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Bonus: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Keep track of the user’s score.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Hint: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Don’t worry about having DRY code to start with. Just focus on getting working code first. </a:t>
            </a:r>
            <a:endParaRPr/>
          </a:p>
        </p:txBody>
      </p:sp>
      <p:sp>
        <p:nvSpPr>
          <p:cNvPr id="312" name="Google Shape;312;p32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Activity</a:t>
            </a: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9-TriviaGame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  Suggested Time: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45 min</a:t>
            </a:r>
            <a:endParaRPr i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3"/>
          <p:cNvSpPr txBox="1"/>
          <p:nvPr>
            <p:ph type="title"/>
          </p:nvPr>
        </p:nvSpPr>
        <p:spPr>
          <a:xfrm>
            <a:off x="390606" y="2953542"/>
            <a:ext cx="8229600" cy="8718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</a:pPr>
            <a:r>
              <a:rPr b="1" i="1" lang="en-US" sz="4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Questions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304800" y="0"/>
            <a:ext cx="5470526" cy="6538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right now…</a:t>
            </a:r>
            <a:endParaRPr/>
          </a:p>
        </p:txBody>
      </p:sp>
      <p:sp>
        <p:nvSpPr>
          <p:cNvPr id="49" name="Google Shape;49;p7"/>
          <p:cNvSpPr txBox="1"/>
          <p:nvPr/>
        </p:nvSpPr>
        <p:spPr>
          <a:xfrm>
            <a:off x="304800" y="4953000"/>
            <a:ext cx="8534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Maybe feeling like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i="1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JavaScript Jellybeans.</a:t>
            </a:r>
            <a:endParaRPr b="0" i="1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i.ytimg.com/vi/TBp2KUJI0f4/maxresdefault.jpg" id="50" name="Google Shape;50;p7"/>
          <p:cNvPicPr preferRelativeResize="0"/>
          <p:nvPr/>
        </p:nvPicPr>
        <p:blipFill rotWithShape="1">
          <a:blip r:embed="rId3">
            <a:alphaModFix/>
          </a:blip>
          <a:srcRect b="-1654" l="-2793" r="2793" t="11586"/>
          <a:stretch/>
        </p:blipFill>
        <p:spPr>
          <a:xfrm>
            <a:off x="320040" y="806254"/>
            <a:ext cx="8184792" cy="41467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304800" y="0"/>
            <a:ext cx="5470526" cy="6538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Transformation to Come</a:t>
            </a:r>
            <a:endParaRPr/>
          </a:p>
        </p:txBody>
      </p:sp>
      <p:pic>
        <p:nvPicPr>
          <p:cNvPr descr="https://i.ytimg.com/vi/TBp2KUJI0f4/maxresdefault.jpg" id="57" name="Google Shape;57;p8"/>
          <p:cNvPicPr preferRelativeResize="0"/>
          <p:nvPr/>
        </p:nvPicPr>
        <p:blipFill rotWithShape="1">
          <a:blip r:embed="rId3">
            <a:alphaModFix/>
          </a:blip>
          <a:srcRect b="11585" l="66845" r="2793" t="11586"/>
          <a:stretch/>
        </p:blipFill>
        <p:spPr>
          <a:xfrm>
            <a:off x="457200" y="1143000"/>
            <a:ext cx="2485032" cy="3537146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http://vignette2.wikia.nocookie.net/avengersalliance/images/8/8a/Juggernaut_Dialogue_1.png/revision/latest?cb=20130522022640" id="58" name="Google Shape;58;p8"/>
          <p:cNvPicPr preferRelativeResize="0"/>
          <p:nvPr/>
        </p:nvPicPr>
        <p:blipFill rotWithShape="1">
          <a:blip r:embed="rId4">
            <a:alphaModFix/>
          </a:blip>
          <a:srcRect b="0" l="24848" r="28825" t="0"/>
          <a:stretch/>
        </p:blipFill>
        <p:spPr>
          <a:xfrm>
            <a:off x="5105400" y="1066800"/>
            <a:ext cx="3756977" cy="3613346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9" name="Google Shape;59;p8"/>
          <p:cNvSpPr/>
          <p:nvPr/>
        </p:nvSpPr>
        <p:spPr>
          <a:xfrm>
            <a:off x="3036867" y="2340073"/>
            <a:ext cx="1912937" cy="1143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8"/>
          <p:cNvSpPr txBox="1"/>
          <p:nvPr/>
        </p:nvSpPr>
        <p:spPr>
          <a:xfrm>
            <a:off x="304800" y="4953000"/>
            <a:ext cx="8534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i="1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HANG IN THERE!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type="title"/>
          </p:nvPr>
        </p:nvSpPr>
        <p:spPr>
          <a:xfrm>
            <a:off x="390606" y="2953542"/>
            <a:ext cx="8229600" cy="8718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</a:pPr>
            <a:r>
              <a:rPr b="1" i="1" lang="en-US" sz="4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Today’s Class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>
            <p:ph type="title"/>
          </p:nvPr>
        </p:nvSpPr>
        <p:spPr>
          <a:xfrm>
            <a:off x="304800" y="0"/>
            <a:ext cx="5470526" cy="6538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endParaRPr/>
          </a:p>
        </p:txBody>
      </p:sp>
      <p:sp>
        <p:nvSpPr>
          <p:cNvPr id="73" name="Google Shape;73;p10"/>
          <p:cNvSpPr txBox="1"/>
          <p:nvPr/>
        </p:nvSpPr>
        <p:spPr>
          <a:xfrm>
            <a:off x="304799" y="761999"/>
            <a:ext cx="8740775" cy="55457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i="0" lang="en-US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today’s class we’ll be covering:</a:t>
            </a:r>
            <a:endParaRPr/>
          </a:p>
          <a:p>
            <a:pPr indent="0" lvl="0" marL="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5" lvl="0" marL="257175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JavaScript Functions</a:t>
            </a:r>
            <a:endParaRPr/>
          </a:p>
          <a:p>
            <a:pPr indent="-117475" lvl="0" marL="257175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5" lvl="0" marL="257175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JavaScript Objects</a:t>
            </a:r>
            <a:endParaRPr/>
          </a:p>
          <a:p>
            <a:pPr indent="-117475" lvl="0" marL="257175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5" lvl="0" marL="257175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Building Simple JavaScript Applications</a:t>
            </a:r>
            <a:endParaRPr/>
          </a:p>
          <a:p>
            <a:pPr indent="-117475" lvl="0" marL="257175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7475" lvl="0" marL="257175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/>
          <p:nvPr>
            <p:ph type="title"/>
          </p:nvPr>
        </p:nvSpPr>
        <p:spPr>
          <a:xfrm>
            <a:off x="390606" y="2953542"/>
            <a:ext cx="8229600" cy="8718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</a:pPr>
            <a:r>
              <a:rPr b="1" i="1" lang="en-US" sz="4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Functions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2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YOUR TURN!!</a:t>
            </a:r>
            <a:endParaRPr/>
          </a:p>
        </p:txBody>
      </p:sp>
      <p:sp>
        <p:nvSpPr>
          <p:cNvPr id="87" name="Google Shape;87;p12"/>
          <p:cNvSpPr txBox="1"/>
          <p:nvPr/>
        </p:nvSpPr>
        <p:spPr>
          <a:xfrm>
            <a:off x="304800" y="762000"/>
            <a:ext cx="8686800" cy="4154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Dissection: Array Building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the program sent to you via slack. </a:t>
            </a:r>
            <a:endParaRPr/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Then, with a partner, fill in the missing comments for each line of code. </a:t>
            </a:r>
            <a:endParaRPr/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 sure both of you can fully explain what each line means. </a:t>
            </a:r>
            <a:endParaRPr/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 prepared to share with the class.</a:t>
            </a:r>
            <a:endParaRPr/>
          </a:p>
        </p:txBody>
      </p:sp>
      <p:sp>
        <p:nvSpPr>
          <p:cNvPr id="88" name="Google Shape;88;p12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Activity</a:t>
            </a: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1-LoopTV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  Suggested Time: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 min</a:t>
            </a:r>
            <a:endParaRPr i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>
            <p:ph type="title"/>
          </p:nvPr>
        </p:nvSpPr>
        <p:spPr>
          <a:xfrm>
            <a:off x="304800" y="0"/>
            <a:ext cx="5470526" cy="6538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 Time</a:t>
            </a:r>
            <a:endParaRPr/>
          </a:p>
        </p:txBody>
      </p:sp>
      <p:sp>
        <p:nvSpPr>
          <p:cNvPr id="95" name="Google Shape;95;p13"/>
          <p:cNvSpPr txBox="1"/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1"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Instructor: Demo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(SuperHeroLogging_NoFunctions.html | 2-SuperHeroLogging)</a:t>
            </a:r>
            <a:endParaRPr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nbranded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