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Lst>
  <p:sldSz cy="6858000" cx="9144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9920" cy="48006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587" y="0"/>
            <a:ext cx="3169920" cy="48006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0" y="4560570"/>
            <a:ext cx="5852160" cy="43205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19474"/>
            <a:ext cx="3169920" cy="48006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 name="Shape 31"/>
        <p:cNvGrpSpPr/>
        <p:nvPr/>
      </p:nvGrpSpPr>
      <p:grpSpPr>
        <a:xfrm>
          <a:off x="0" y="0"/>
          <a:ext cx="0" cy="0"/>
          <a:chOff x="0" y="0"/>
          <a:chExt cx="0" cy="0"/>
        </a:xfrm>
      </p:grpSpPr>
      <p:sp>
        <p:nvSpPr>
          <p:cNvPr id="32" name="Google Shape;32;p3: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 name="Google Shape;33;p3: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4" name="Google Shape;34;p3: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14: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14: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6" name="Google Shape;96;p14: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15: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15: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7" name="Google Shape;107;p15: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16: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16: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8" name="Google Shape;118;p16: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17: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4" name="Google Shape;124;p17: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18: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18: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35" name="Google Shape;135;p18: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9: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19: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2" name="Google Shape;142;p19: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20: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20: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0" name="Google Shape;150;p20: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21: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21: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7" name="Google Shape;157;p21: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22: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22: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5" name="Google Shape;165;p22: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23: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23: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4" name="Google Shape;174;p23: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 name="Shape 37"/>
        <p:cNvGrpSpPr/>
        <p:nvPr/>
      </p:nvGrpSpPr>
      <p:grpSpPr>
        <a:xfrm>
          <a:off x="0" y="0"/>
          <a:ext cx="0" cy="0"/>
          <a:chOff x="0" y="0"/>
          <a:chExt cx="0" cy="0"/>
        </a:xfrm>
      </p:grpSpPr>
      <p:sp>
        <p:nvSpPr>
          <p:cNvPr id="38" name="Google Shape;38;p5: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 name="Google Shape;39;p5: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0" name="Google Shape;40;p5: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24: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24: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3" name="Google Shape;183;p24: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25: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25: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2" name="Google Shape;192;p25: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26: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26: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8" name="Google Shape;198;p26: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27: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27: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9" name="Google Shape;219;p27: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28: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28: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2" name="Google Shape;242;p28: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29: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p29: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52" name="Google Shape;252;p29: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30: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p30: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62" name="Google Shape;262;p30: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31: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31: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71" name="Google Shape;271;p31: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32: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32: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79" name="Google Shape;279;p32: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33: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33: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90" name="Google Shape;290;p33: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Google Shape;44;p7: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 name="Google Shape;45;p7: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6" name="Google Shape;46;p7: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34: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p34: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99" name="Google Shape;299;p34: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35: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p35: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08" name="Google Shape;308;p35: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p36: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p36: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31" name="Google Shape;331;p36: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p37: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Google Shape;353;p37: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54" name="Google Shape;354;p37: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38: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p38: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77" name="Google Shape;377;p38: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p39: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Google Shape;399;p39: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00" name="Google Shape;400;p39: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p40: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9" name="Google Shape;409;p40: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10" name="Google Shape;410;p40: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p41: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8" name="Google Shape;418;p41: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19" name="Google Shape;419;p41: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p42: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Google Shape;428;p42: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29" name="Google Shape;429;p42: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p43: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p43: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36" name="Google Shape;436;p43: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8: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 name="Google Shape;52;p8: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3" name="Google Shape;53;p8: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p44: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2" name="Google Shape;442;p44: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43" name="Google Shape;443;p44: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p45: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0" name="Google Shape;450;p45: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51" name="Google Shape;451;p45: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p46: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9" name="Google Shape;459;p46: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60" name="Google Shape;460;p46: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p47: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6" name="Google Shape;466;p47: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67" name="Google Shape;467;p47: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p48: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3" name="Google Shape;473;p48: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74" name="Google Shape;474;p48: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p49: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0" name="Google Shape;480;p49: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81" name="Google Shape;481;p49: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p50: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7" name="Google Shape;487;p50: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88" name="Google Shape;488;p50: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p51: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6" name="Google Shape;496;p51: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97" name="Google Shape;497;p51: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p52: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3" name="Google Shape;503;p52: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04" name="Google Shape;504;p52: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p53: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0" name="Google Shape;510;p53: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11" name="Google Shape;511;p53: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9: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 name="Google Shape;58;p9: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9" name="Google Shape;59;p9: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10: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 name="Google Shape;65;p10: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6" name="Google Shape;66;p10: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p11: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 name="Google Shape;73;p11: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74" name="Google Shape;74;p11: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12: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 name="Google Shape;80;p12: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1" name="Google Shape;81;p12: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13:notes"/>
          <p:cNvSpPr/>
          <p:nvPr>
            <p:ph idx="2" type="sldImg"/>
          </p:nvPr>
        </p:nvSpPr>
        <p:spPr>
          <a:xfrm>
            <a:off x="1257300" y="719138"/>
            <a:ext cx="4800600" cy="36004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3:notes"/>
          <p:cNvSpPr txBox="1"/>
          <p:nvPr>
            <p:ph idx="1" type="body"/>
          </p:nvPr>
        </p:nvSpPr>
        <p:spPr>
          <a:xfrm>
            <a:off x="731520" y="4560570"/>
            <a:ext cx="5852160" cy="4320540"/>
          </a:xfrm>
          <a:prstGeom prst="rect">
            <a:avLst/>
          </a:prstGeom>
          <a:noFill/>
          <a:ln>
            <a:noFill/>
          </a:ln>
        </p:spPr>
        <p:txBody>
          <a:bodyPr anchorCtr="0" anchor="t" bIns="47850" lIns="95725" spcFirstLastPara="1" rIns="95725" wrap="square" tIns="4785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9" name="Google Shape;89;p13:notes"/>
          <p:cNvSpPr txBox="1"/>
          <p:nvPr>
            <p:ph idx="12" type="sldNum"/>
          </p:nvPr>
        </p:nvSpPr>
        <p:spPr>
          <a:xfrm>
            <a:off x="4143587" y="9119474"/>
            <a:ext cx="3169920" cy="480060"/>
          </a:xfrm>
          <a:prstGeom prst="rect">
            <a:avLst/>
          </a:prstGeom>
          <a:noFill/>
          <a:ln>
            <a:noFill/>
          </a:ln>
        </p:spPr>
        <p:txBody>
          <a:bodyPr anchorCtr="0" anchor="b" bIns="47850" lIns="95725" spcFirstLastPara="1" rIns="95725" wrap="square" tIns="4785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bg>
      <p:bgPr>
        <a:solidFill>
          <a:srgbClr val="3F3F3F"/>
        </a:solidFill>
      </p:bgPr>
    </p:bg>
    <p:spTree>
      <p:nvGrpSpPr>
        <p:cNvPr id="15" name="Shape 15"/>
        <p:cNvGrpSpPr/>
        <p:nvPr/>
      </p:nvGrpSpPr>
      <p:grpSpPr>
        <a:xfrm>
          <a:off x="0" y="0"/>
          <a:ext cx="0" cy="0"/>
          <a:chOff x="0" y="0"/>
          <a:chExt cx="0" cy="0"/>
        </a:xfrm>
      </p:grpSpPr>
      <p:sp>
        <p:nvSpPr>
          <p:cNvPr id="16" name="Google Shape;16;p2"/>
          <p:cNvSpPr/>
          <p:nvPr/>
        </p:nvSpPr>
        <p:spPr>
          <a:xfrm>
            <a:off x="0" y="0"/>
            <a:ext cx="9144000" cy="6858000"/>
          </a:xfrm>
          <a:prstGeom prst="rect">
            <a:avLst/>
          </a:prstGeom>
          <a:solidFill>
            <a:srgbClr val="1D1A3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 name="Google Shape;17;p2"/>
          <p:cNvSpPr/>
          <p:nvPr/>
        </p:nvSpPr>
        <p:spPr>
          <a:xfrm>
            <a:off x="426892" y="3737612"/>
            <a:ext cx="6335858" cy="34289"/>
          </a:xfrm>
          <a:prstGeom prst="flowChartProcess">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Arial"/>
              <a:ea typeface="Arial"/>
              <a:cs typeface="Arial"/>
              <a:sym typeface="Arial"/>
            </a:endParaRPr>
          </a:p>
        </p:txBody>
      </p:sp>
      <p:sp>
        <p:nvSpPr>
          <p:cNvPr id="18" name="Google Shape;18;p2"/>
          <p:cNvSpPr txBox="1"/>
          <p:nvPr/>
        </p:nvSpPr>
        <p:spPr>
          <a:xfrm>
            <a:off x="426892" y="3962400"/>
            <a:ext cx="3535508" cy="453389"/>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lt1"/>
              </a:buClr>
              <a:buSzPts val="1950"/>
              <a:buFont typeface="Arial"/>
              <a:buNone/>
            </a:pPr>
            <a:r>
              <a:rPr b="1" i="0" lang="en-US" sz="1950" u="none" cap="none" strike="noStrike">
                <a:solidFill>
                  <a:schemeClr val="lt1"/>
                </a:solidFill>
                <a:latin typeface="Arial"/>
                <a:ea typeface="Arial"/>
                <a:cs typeface="Arial"/>
                <a:sym typeface="Arial"/>
              </a:rPr>
              <a:t>The Coding Bootcamp</a:t>
            </a:r>
            <a:endParaRPr b="0" i="0" sz="1950" u="none" cap="none" strike="noStrike">
              <a:solidFill>
                <a:schemeClr val="lt1"/>
              </a:solidFill>
              <a:latin typeface="Arial"/>
              <a:ea typeface="Arial"/>
              <a:cs typeface="Arial"/>
              <a:sym typeface="Arial"/>
            </a:endParaRPr>
          </a:p>
        </p:txBody>
      </p:sp>
      <p:sp>
        <p:nvSpPr>
          <p:cNvPr id="19" name="Google Shape;19;p2"/>
          <p:cNvSpPr txBox="1"/>
          <p:nvPr>
            <p:ph type="title"/>
          </p:nvPr>
        </p:nvSpPr>
        <p:spPr>
          <a:xfrm>
            <a:off x="390606" y="2953542"/>
            <a:ext cx="8229600" cy="87186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4100"/>
              <a:buFont typeface="Arial"/>
              <a:buNone/>
              <a:defRPr b="1" i="0" sz="41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nk">
  <p:cSld name="1_Blank">
    <p:bg>
      <p:bgPr>
        <a:solidFill>
          <a:srgbClr val="3F3F3F"/>
        </a:solidFill>
      </p:bgPr>
    </p:bg>
    <p:spTree>
      <p:nvGrpSpPr>
        <p:cNvPr id="20" name="Shape 20"/>
        <p:cNvGrpSpPr/>
        <p:nvPr/>
      </p:nvGrpSpPr>
      <p:grpSpPr>
        <a:xfrm>
          <a:off x="0" y="0"/>
          <a:ext cx="0" cy="0"/>
          <a:chOff x="0" y="0"/>
          <a:chExt cx="0" cy="0"/>
        </a:xfrm>
      </p:grpSpPr>
      <p:sp>
        <p:nvSpPr>
          <p:cNvPr id="21" name="Google Shape;21;p3"/>
          <p:cNvSpPr/>
          <p:nvPr/>
        </p:nvSpPr>
        <p:spPr>
          <a:xfrm>
            <a:off x="0" y="0"/>
            <a:ext cx="9144000" cy="6858000"/>
          </a:xfrm>
          <a:prstGeom prst="rect">
            <a:avLst/>
          </a:prstGeom>
          <a:solidFill>
            <a:srgbClr val="1D1A3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 name="Google Shape;22;p3"/>
          <p:cNvSpPr/>
          <p:nvPr/>
        </p:nvSpPr>
        <p:spPr>
          <a:xfrm>
            <a:off x="426892" y="3737612"/>
            <a:ext cx="6335858" cy="34289"/>
          </a:xfrm>
          <a:prstGeom prst="flowChartProcess">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23" name="Google Shape;23;p3"/>
          <p:cNvSpPr txBox="1"/>
          <p:nvPr/>
        </p:nvSpPr>
        <p:spPr>
          <a:xfrm>
            <a:off x="1425286" y="3851911"/>
            <a:ext cx="6457950" cy="549087"/>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1"/>
              </a:buClr>
              <a:buSzPts val="1800"/>
              <a:buFont typeface="Calibri"/>
              <a:buNone/>
            </a:pPr>
            <a:r>
              <a:t/>
            </a:r>
            <a:endParaRPr b="1" i="1" sz="1800" u="none" cap="none" strike="noStrike">
              <a:solidFill>
                <a:schemeClr val="lt1"/>
              </a:solidFill>
              <a:latin typeface="Arial"/>
              <a:ea typeface="Arial"/>
              <a:cs typeface="Arial"/>
              <a:sym typeface="Arial"/>
            </a:endParaRPr>
          </a:p>
        </p:txBody>
      </p:sp>
      <p:sp>
        <p:nvSpPr>
          <p:cNvPr id="24" name="Google Shape;24;p3"/>
          <p:cNvSpPr txBox="1"/>
          <p:nvPr/>
        </p:nvSpPr>
        <p:spPr>
          <a:xfrm>
            <a:off x="6247493" y="6540236"/>
            <a:ext cx="2787650" cy="21520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800" u="none" cap="none" strike="noStrike">
                <a:solidFill>
                  <a:schemeClr val="lt1"/>
                </a:solidFill>
                <a:latin typeface="Arial"/>
                <a:ea typeface="Arial"/>
                <a:cs typeface="Arial"/>
                <a:sym typeface="Arial"/>
              </a:rPr>
              <a:t>© 2016 | Coding Boot Camp - All Rights Reserved</a:t>
            </a:r>
            <a:endParaRPr/>
          </a:p>
        </p:txBody>
      </p:sp>
      <p:sp>
        <p:nvSpPr>
          <p:cNvPr id="25" name="Google Shape;25;p3"/>
          <p:cNvSpPr txBox="1"/>
          <p:nvPr>
            <p:ph type="title"/>
          </p:nvPr>
        </p:nvSpPr>
        <p:spPr>
          <a:xfrm>
            <a:off x="390606" y="2953542"/>
            <a:ext cx="8229600" cy="87186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4100"/>
              <a:buFont typeface="Arial"/>
              <a:buNone/>
              <a:defRPr b="1" i="1" sz="41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6" name="Shape 26"/>
        <p:cNvGrpSpPr/>
        <p:nvPr/>
      </p:nvGrpSpPr>
      <p:grpSpPr>
        <a:xfrm>
          <a:off x="0" y="0"/>
          <a:ext cx="0" cy="0"/>
          <a:chOff x="0" y="0"/>
          <a:chExt cx="0" cy="0"/>
        </a:xfrm>
      </p:grpSpPr>
      <p:sp>
        <p:nvSpPr>
          <p:cNvPr id="27" name="Google Shape;27;p4"/>
          <p:cNvSpPr/>
          <p:nvPr/>
        </p:nvSpPr>
        <p:spPr>
          <a:xfrm>
            <a:off x="0" y="6418964"/>
            <a:ext cx="9155741" cy="457748"/>
          </a:xfrm>
          <a:prstGeom prst="flowChartProcess">
            <a:avLst/>
          </a:prstGeom>
          <a:solidFill>
            <a:srgbClr val="1D1A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Arial"/>
              <a:ea typeface="Arial"/>
              <a:cs typeface="Arial"/>
              <a:sym typeface="Arial"/>
            </a:endParaRPr>
          </a:p>
        </p:txBody>
      </p:sp>
      <p:sp>
        <p:nvSpPr>
          <p:cNvPr id="28" name="Google Shape;28;p4"/>
          <p:cNvSpPr txBox="1"/>
          <p:nvPr>
            <p:ph type="title"/>
          </p:nvPr>
        </p:nvSpPr>
        <p:spPr>
          <a:xfrm>
            <a:off x="304800" y="0"/>
            <a:ext cx="5470526" cy="653854"/>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4"/>
          <p:cNvSpPr txBox="1"/>
          <p:nvPr/>
        </p:nvSpPr>
        <p:spPr>
          <a:xfrm>
            <a:off x="6247493" y="6540236"/>
            <a:ext cx="2787650" cy="215204"/>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800" u="none" cap="none" strike="noStrike">
                <a:solidFill>
                  <a:schemeClr val="lt1"/>
                </a:solidFill>
                <a:latin typeface="Arial"/>
                <a:ea typeface="Arial"/>
                <a:cs typeface="Arial"/>
                <a:sym typeface="Arial"/>
              </a:rPr>
              <a:t>© 2016 | Coding Boot Camp - All Rights Reserved</a:t>
            </a:r>
            <a:endParaRPr/>
          </a:p>
        </p:txBody>
      </p:sp>
      <p:cxnSp>
        <p:nvCxnSpPr>
          <p:cNvPr id="30" name="Google Shape;30;p4"/>
          <p:cNvCxnSpPr/>
          <p:nvPr/>
        </p:nvCxnSpPr>
        <p:spPr>
          <a:xfrm>
            <a:off x="0" y="653854"/>
            <a:ext cx="9144000" cy="0"/>
          </a:xfrm>
          <a:prstGeom prst="straightConnector1">
            <a:avLst/>
          </a:prstGeom>
          <a:noFill/>
          <a:ln cap="flat" cmpd="sng" w="41275">
            <a:solidFill>
              <a:srgbClr val="C83232"/>
            </a:solidFill>
            <a:prstDash val="solid"/>
            <a:miter lim="800000"/>
            <a:headEnd len="sm" w="sm" type="none"/>
            <a:tailEnd len="sm" w="sm" type="none"/>
          </a:ln>
        </p:spPr>
      </p:cxn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5"/>
            <a:ext cx="78867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28650" y="1825625"/>
            <a:ext cx="78867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0"/>
            <a:ext cx="2057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6356350"/>
            <a:ext cx="30861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12.png"/><Relationship Id="rId6"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8.png"/><Relationship Id="rId6"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 name="Shape 35"/>
        <p:cNvGrpSpPr/>
        <p:nvPr/>
      </p:nvGrpSpPr>
      <p:grpSpPr>
        <a:xfrm>
          <a:off x="0" y="0"/>
          <a:ext cx="0" cy="0"/>
          <a:chOff x="0" y="0"/>
          <a:chExt cx="0" cy="0"/>
        </a:xfrm>
      </p:grpSpPr>
      <p:sp>
        <p:nvSpPr>
          <p:cNvPr id="36" name="Google Shape;36;p5"/>
          <p:cNvSpPr txBox="1"/>
          <p:nvPr>
            <p:ph type="title"/>
          </p:nvPr>
        </p:nvSpPr>
        <p:spPr>
          <a:xfrm>
            <a:off x="390606" y="2953542"/>
            <a:ext cx="8229600" cy="8718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100"/>
              <a:buFont typeface="Arial"/>
              <a:buNone/>
            </a:pPr>
            <a:r>
              <a:rPr b="1" i="1" lang="en-US" sz="4100" u="none" cap="none" strike="noStrike">
                <a:solidFill>
                  <a:schemeClr val="lt1"/>
                </a:solidFill>
                <a:latin typeface="Arial"/>
                <a:ea typeface="Arial"/>
                <a:cs typeface="Arial"/>
                <a:sym typeface="Arial"/>
              </a:rPr>
              <a:t>Jumping for JS</a:t>
            </a:r>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4"/>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Basic Variables</a:t>
            </a:r>
            <a:endParaRPr/>
          </a:p>
        </p:txBody>
      </p:sp>
      <p:pic>
        <p:nvPicPr>
          <p:cNvPr id="99" name="Google Shape;99;p14"/>
          <p:cNvPicPr preferRelativeResize="0"/>
          <p:nvPr/>
        </p:nvPicPr>
        <p:blipFill rotWithShape="1">
          <a:blip r:embed="rId3">
            <a:alphaModFix/>
          </a:blip>
          <a:srcRect b="0" l="0" r="0" t="0"/>
          <a:stretch/>
        </p:blipFill>
        <p:spPr>
          <a:xfrm>
            <a:off x="5029201" y="990600"/>
            <a:ext cx="3558002" cy="1586429"/>
          </a:xfrm>
          <a:prstGeom prst="rect">
            <a:avLst/>
          </a:prstGeom>
          <a:noFill/>
          <a:ln cap="flat" cmpd="sng" w="9525">
            <a:solidFill>
              <a:schemeClr val="accent1"/>
            </a:solidFill>
            <a:prstDash val="solid"/>
            <a:round/>
            <a:headEnd len="sm" w="sm" type="none"/>
            <a:tailEnd len="sm" w="sm" type="none"/>
          </a:ln>
        </p:spPr>
      </p:pic>
      <p:pic>
        <p:nvPicPr>
          <p:cNvPr id="100" name="Google Shape;100;p14"/>
          <p:cNvPicPr preferRelativeResize="0"/>
          <p:nvPr/>
        </p:nvPicPr>
        <p:blipFill rotWithShape="1">
          <a:blip r:embed="rId4">
            <a:alphaModFix/>
          </a:blip>
          <a:srcRect b="0" l="0" r="0" t="0"/>
          <a:stretch/>
        </p:blipFill>
        <p:spPr>
          <a:xfrm>
            <a:off x="5029200" y="2832609"/>
            <a:ext cx="3558002" cy="1212773"/>
          </a:xfrm>
          <a:prstGeom prst="rect">
            <a:avLst/>
          </a:prstGeom>
          <a:noFill/>
          <a:ln cap="flat" cmpd="sng" w="9525">
            <a:solidFill>
              <a:schemeClr val="accent1"/>
            </a:solidFill>
            <a:prstDash val="solid"/>
            <a:round/>
            <a:headEnd len="sm" w="sm" type="none"/>
            <a:tailEnd len="sm" w="sm" type="none"/>
          </a:ln>
        </p:spPr>
      </p:pic>
      <p:sp>
        <p:nvSpPr>
          <p:cNvPr id="101" name="Google Shape;101;p14"/>
          <p:cNvSpPr txBox="1"/>
          <p:nvPr/>
        </p:nvSpPr>
        <p:spPr>
          <a:xfrm>
            <a:off x="331586" y="4300962"/>
            <a:ext cx="8736214" cy="1414038"/>
          </a:xfrm>
          <a:prstGeom prst="rect">
            <a:avLst/>
          </a:prstGeom>
          <a:noFill/>
          <a:ln>
            <a:noFill/>
          </a:ln>
        </p:spPr>
        <p:txBody>
          <a:bodyPr anchorCtr="0" anchor="t" bIns="45700" lIns="91425" spcFirstLastPara="1" rIns="91425" wrap="square" tIns="45700">
            <a:noAutofit/>
          </a:bodyPr>
          <a:lstStyle/>
          <a:p>
            <a:pPr indent="-457200" lvl="0" marL="685800" marR="0" rtl="0" algn="l">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Console.log</a:t>
            </a:r>
            <a:r>
              <a:rPr b="0" i="0" lang="en-US" sz="2400" u="none" cap="none" strike="noStrike">
                <a:solidFill>
                  <a:schemeClr val="dk1"/>
                </a:solidFill>
                <a:latin typeface="Arial"/>
                <a:ea typeface="Arial"/>
                <a:cs typeface="Arial"/>
                <a:sym typeface="Arial"/>
              </a:rPr>
              <a:t> displays discreetly to the debugger.</a:t>
            </a:r>
            <a:endParaRPr/>
          </a:p>
          <a:p>
            <a:pPr indent="-304800" lvl="0" marL="6858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457200" lvl="0" marL="685800" marR="0" rtl="0" algn="l">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Alert</a:t>
            </a:r>
            <a:r>
              <a:rPr b="0" i="0" lang="en-US" sz="2400" u="none" cap="none" strike="noStrike">
                <a:solidFill>
                  <a:schemeClr val="dk1"/>
                </a:solidFill>
                <a:latin typeface="Arial"/>
                <a:ea typeface="Arial"/>
                <a:cs typeface="Arial"/>
                <a:sym typeface="Arial"/>
              </a:rPr>
              <a:t> displays a pop-up message to the user.</a:t>
            </a:r>
            <a:endParaRPr/>
          </a:p>
        </p:txBody>
      </p:sp>
      <p:pic>
        <p:nvPicPr>
          <p:cNvPr descr="C:\Users\Kevin\Desktop\werock.PNG" id="102" name="Google Shape;102;p14"/>
          <p:cNvPicPr preferRelativeResize="0"/>
          <p:nvPr/>
        </p:nvPicPr>
        <p:blipFill rotWithShape="1">
          <a:blip r:embed="rId5">
            <a:alphaModFix/>
          </a:blip>
          <a:srcRect b="0" l="0" r="0" t="0"/>
          <a:stretch/>
        </p:blipFill>
        <p:spPr>
          <a:xfrm>
            <a:off x="385052" y="2972776"/>
            <a:ext cx="4195491" cy="932437"/>
          </a:xfrm>
          <a:prstGeom prst="rect">
            <a:avLst/>
          </a:prstGeom>
          <a:noFill/>
          <a:ln>
            <a:noFill/>
          </a:ln>
        </p:spPr>
      </p:pic>
      <p:pic>
        <p:nvPicPr>
          <p:cNvPr descr="C:\Users\Kevin\Desktop\ary.PNG" id="103" name="Google Shape;103;p14"/>
          <p:cNvPicPr preferRelativeResize="0"/>
          <p:nvPr/>
        </p:nvPicPr>
        <p:blipFill rotWithShape="1">
          <a:blip r:embed="rId6">
            <a:alphaModFix/>
          </a:blip>
          <a:srcRect b="0" l="0" r="0" t="0"/>
          <a:stretch/>
        </p:blipFill>
        <p:spPr>
          <a:xfrm>
            <a:off x="297014" y="1524000"/>
            <a:ext cx="4305300" cy="621812"/>
          </a:xfrm>
          <a:prstGeom prst="rect">
            <a:avLst/>
          </a:prstGeom>
          <a:noFill/>
          <a:ln>
            <a:noFill/>
          </a:ln>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Basic Variables</a:t>
            </a:r>
            <a:endParaRPr/>
          </a:p>
        </p:txBody>
      </p:sp>
      <p:sp>
        <p:nvSpPr>
          <p:cNvPr id="110" name="Google Shape;110;p15"/>
          <p:cNvSpPr txBox="1"/>
          <p:nvPr/>
        </p:nvSpPr>
        <p:spPr>
          <a:xfrm>
            <a:off x="331586" y="4727136"/>
            <a:ext cx="8736214" cy="1414038"/>
          </a:xfrm>
          <a:prstGeom prst="rect">
            <a:avLst/>
          </a:prstGeom>
          <a:noFill/>
          <a:ln>
            <a:noFill/>
          </a:ln>
        </p:spPr>
        <p:txBody>
          <a:bodyPr anchorCtr="0" anchor="t" bIns="45700" lIns="91425" spcFirstLastPara="1" rIns="91425" wrap="square" tIns="45700">
            <a:noAutofit/>
          </a:bodyPr>
          <a:lstStyle/>
          <a:p>
            <a:pPr indent="-457200" lvl="0" marL="685800" marR="0" rtl="0" algn="l">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Confirm </a:t>
            </a:r>
            <a:r>
              <a:rPr b="0" i="0" lang="en-US" sz="2400" u="none" cap="none" strike="noStrike">
                <a:solidFill>
                  <a:schemeClr val="dk1"/>
                </a:solidFill>
                <a:latin typeface="Arial"/>
                <a:ea typeface="Arial"/>
                <a:cs typeface="Arial"/>
                <a:sym typeface="Arial"/>
              </a:rPr>
              <a:t>displays a True/False popup.</a:t>
            </a:r>
            <a:endParaRPr/>
          </a:p>
          <a:p>
            <a:pPr indent="-304800" lvl="0" marL="6858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457200" lvl="0" marL="685800" marR="0" rtl="0" algn="l">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Alert </a:t>
            </a:r>
            <a:r>
              <a:rPr b="0" i="0" lang="en-US" sz="2400" u="none" cap="none" strike="noStrike">
                <a:solidFill>
                  <a:schemeClr val="dk1"/>
                </a:solidFill>
                <a:latin typeface="Arial"/>
                <a:ea typeface="Arial"/>
                <a:cs typeface="Arial"/>
                <a:sym typeface="Arial"/>
              </a:rPr>
              <a:t>displays a prompt with a text-box input. </a:t>
            </a:r>
            <a:endParaRPr/>
          </a:p>
        </p:txBody>
      </p:sp>
      <p:pic>
        <p:nvPicPr>
          <p:cNvPr id="111" name="Google Shape;111;p15"/>
          <p:cNvPicPr preferRelativeResize="0"/>
          <p:nvPr/>
        </p:nvPicPr>
        <p:blipFill rotWithShape="1">
          <a:blip r:embed="rId3">
            <a:alphaModFix/>
          </a:blip>
          <a:srcRect b="0" l="0" r="0" t="0"/>
          <a:stretch/>
        </p:blipFill>
        <p:spPr>
          <a:xfrm>
            <a:off x="5181600" y="891938"/>
            <a:ext cx="3610119" cy="1450567"/>
          </a:xfrm>
          <a:prstGeom prst="rect">
            <a:avLst/>
          </a:prstGeom>
          <a:noFill/>
          <a:ln cap="flat" cmpd="sng" w="9525">
            <a:solidFill>
              <a:schemeClr val="accent1"/>
            </a:solidFill>
            <a:prstDash val="solid"/>
            <a:round/>
            <a:headEnd len="sm" w="sm" type="none"/>
            <a:tailEnd len="sm" w="sm" type="none"/>
          </a:ln>
        </p:spPr>
      </p:pic>
      <p:pic>
        <p:nvPicPr>
          <p:cNvPr id="112" name="Google Shape;112;p15"/>
          <p:cNvPicPr preferRelativeResize="0"/>
          <p:nvPr/>
        </p:nvPicPr>
        <p:blipFill rotWithShape="1">
          <a:blip r:embed="rId4">
            <a:alphaModFix/>
          </a:blip>
          <a:srcRect b="0" l="0" r="0" t="0"/>
          <a:stretch/>
        </p:blipFill>
        <p:spPr>
          <a:xfrm>
            <a:off x="5181600" y="2450448"/>
            <a:ext cx="3712740" cy="1767971"/>
          </a:xfrm>
          <a:prstGeom prst="rect">
            <a:avLst/>
          </a:prstGeom>
          <a:noFill/>
          <a:ln cap="flat" cmpd="sng" w="9525">
            <a:solidFill>
              <a:schemeClr val="accent1"/>
            </a:solidFill>
            <a:prstDash val="solid"/>
            <a:round/>
            <a:headEnd len="sm" w="sm" type="none"/>
            <a:tailEnd len="sm" w="sm" type="none"/>
          </a:ln>
        </p:spPr>
      </p:pic>
      <p:pic>
        <p:nvPicPr>
          <p:cNvPr descr="C:\Users\Kevin\Desktop\conf.PNG" id="113" name="Google Shape;113;p15"/>
          <p:cNvPicPr preferRelativeResize="0"/>
          <p:nvPr/>
        </p:nvPicPr>
        <p:blipFill rotWithShape="1">
          <a:blip r:embed="rId5">
            <a:alphaModFix/>
          </a:blip>
          <a:srcRect b="0" l="0" r="0" t="0"/>
          <a:stretch/>
        </p:blipFill>
        <p:spPr>
          <a:xfrm>
            <a:off x="412210" y="1290166"/>
            <a:ext cx="4111549" cy="654110"/>
          </a:xfrm>
          <a:prstGeom prst="rect">
            <a:avLst/>
          </a:prstGeom>
          <a:noFill/>
          <a:ln>
            <a:noFill/>
          </a:ln>
        </p:spPr>
      </p:pic>
      <p:pic>
        <p:nvPicPr>
          <p:cNvPr descr="C:\Users\Kevin\Desktop\prom.PNG" id="114" name="Google Shape;114;p15"/>
          <p:cNvPicPr preferRelativeResize="0"/>
          <p:nvPr/>
        </p:nvPicPr>
        <p:blipFill rotWithShape="1">
          <a:blip r:embed="rId6">
            <a:alphaModFix/>
          </a:blip>
          <a:srcRect b="0" l="0" r="0" t="0"/>
          <a:stretch/>
        </p:blipFill>
        <p:spPr>
          <a:xfrm>
            <a:off x="255386" y="3047135"/>
            <a:ext cx="4545214" cy="627915"/>
          </a:xfrm>
          <a:prstGeom prst="rect">
            <a:avLst/>
          </a:prstGeom>
          <a:noFill/>
          <a:ln>
            <a:noFill/>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6"/>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Please… Don’t Pick Me.</a:t>
            </a:r>
            <a:endParaRPr/>
          </a:p>
        </p:txBody>
      </p:sp>
      <p:sp>
        <p:nvSpPr>
          <p:cNvPr id="121" name="Google Shape;121;p16"/>
          <p:cNvSpPr txBox="1"/>
          <p:nvPr/>
        </p:nvSpPr>
        <p:spPr>
          <a:xfrm>
            <a:off x="304800" y="2590800"/>
            <a:ext cx="8534400" cy="15240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1"/>
              </a:buClr>
              <a:buSzPts val="5550"/>
              <a:buFont typeface="Arial"/>
              <a:buNone/>
            </a:pPr>
            <a:r>
              <a:rPr b="1" i="1" lang="en-US" sz="5550" u="none" cap="none" strike="noStrike">
                <a:solidFill>
                  <a:schemeClr val="dk1"/>
                </a:solidFill>
                <a:latin typeface="Arial"/>
                <a:ea typeface="Arial"/>
                <a:cs typeface="Arial"/>
                <a:sym typeface="Arial"/>
              </a:rPr>
              <a:t>How do we “write” text to the HTML itself?</a:t>
            </a:r>
            <a:endParaRPr b="0" i="1" sz="3145" u="none" cap="none" strike="noStrike">
              <a:solidFill>
                <a:schemeClr val="dk1"/>
              </a:solidFill>
              <a:latin typeface="Arial"/>
              <a:ea typeface="Arial"/>
              <a:cs typeface="Arial"/>
              <a:sym typeface="Arial"/>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descr="C:\Users\Kevin\Desktop\write.PNG" id="126" name="Google Shape;126;p17"/>
          <p:cNvPicPr preferRelativeResize="0"/>
          <p:nvPr/>
        </p:nvPicPr>
        <p:blipFill rotWithShape="1">
          <a:blip r:embed="rId3">
            <a:alphaModFix/>
          </a:blip>
          <a:srcRect b="0" l="0" r="0" t="0"/>
          <a:stretch/>
        </p:blipFill>
        <p:spPr>
          <a:xfrm>
            <a:off x="143793" y="2791318"/>
            <a:ext cx="6561807" cy="3533281"/>
          </a:xfrm>
          <a:prstGeom prst="rect">
            <a:avLst/>
          </a:prstGeom>
          <a:noFill/>
          <a:ln>
            <a:noFill/>
          </a:ln>
        </p:spPr>
      </p:pic>
      <p:sp>
        <p:nvSpPr>
          <p:cNvPr id="127" name="Google Shape;127;p17"/>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Writing to HTML</a:t>
            </a:r>
            <a:endParaRPr/>
          </a:p>
        </p:txBody>
      </p:sp>
      <p:sp>
        <p:nvSpPr>
          <p:cNvPr id="128" name="Google Shape;128;p17"/>
          <p:cNvSpPr txBox="1"/>
          <p:nvPr/>
        </p:nvSpPr>
        <p:spPr>
          <a:xfrm>
            <a:off x="143793" y="636805"/>
            <a:ext cx="8774782" cy="2743748"/>
          </a:xfrm>
          <a:prstGeom prst="rect">
            <a:avLst/>
          </a:prstGeom>
          <a:noFill/>
          <a:ln>
            <a:noFill/>
          </a:ln>
        </p:spPr>
        <p:txBody>
          <a:bodyPr anchorCtr="0" anchor="t" bIns="45700" lIns="91425" spcFirstLastPara="1" rIns="91425" wrap="square" tIns="45700">
            <a:noAutofit/>
          </a:bodyPr>
          <a:lstStyle/>
          <a:p>
            <a:pPr indent="-330200" lvl="0" marL="685800" marR="0" rtl="0" algn="l">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457200" lvl="0" marL="6858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We can use JavaScript to directly write to the HTML page itself using </a:t>
            </a:r>
            <a:r>
              <a:rPr b="1" i="0" lang="en-US" sz="2000" u="none" cap="none" strike="noStrike">
                <a:solidFill>
                  <a:schemeClr val="dk1"/>
                </a:solidFill>
                <a:latin typeface="Arial"/>
                <a:ea typeface="Arial"/>
                <a:cs typeface="Arial"/>
                <a:sym typeface="Arial"/>
              </a:rPr>
              <a:t>document.write( ).</a:t>
            </a:r>
            <a:endParaRPr/>
          </a:p>
          <a:p>
            <a:pPr indent="-330200" lvl="0" marL="685800" marR="0" rtl="0" algn="l">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a:p>
            <a:pPr indent="-457200" lvl="0" marL="6858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Later we will go over </a:t>
            </a:r>
            <a:r>
              <a:rPr b="0" i="1" lang="en-US" sz="2000" u="none" cap="none" strike="noStrike">
                <a:solidFill>
                  <a:schemeClr val="dk1"/>
                </a:solidFill>
                <a:latin typeface="Arial"/>
                <a:ea typeface="Arial"/>
                <a:cs typeface="Arial"/>
                <a:sym typeface="Arial"/>
              </a:rPr>
              <a:t>much</a:t>
            </a:r>
            <a:r>
              <a:rPr b="0" i="0" lang="en-US" sz="2000" u="none" cap="none" strike="noStrike">
                <a:solidFill>
                  <a:schemeClr val="dk1"/>
                </a:solidFill>
                <a:latin typeface="Arial"/>
                <a:ea typeface="Arial"/>
                <a:cs typeface="Arial"/>
                <a:sym typeface="Arial"/>
              </a:rPr>
              <a:t> more advanced approaches for writing HTML using JavaScript and jQuery.</a:t>
            </a:r>
            <a:endParaRPr/>
          </a:p>
        </p:txBody>
      </p:sp>
      <p:sp>
        <p:nvSpPr>
          <p:cNvPr id="129" name="Google Shape;129;p17"/>
          <p:cNvSpPr txBox="1"/>
          <p:nvPr/>
        </p:nvSpPr>
        <p:spPr>
          <a:xfrm>
            <a:off x="6477000" y="5360126"/>
            <a:ext cx="1671637" cy="428899"/>
          </a:xfrm>
          <a:prstGeom prst="rect">
            <a:avLst/>
          </a:prstGeom>
          <a:noFill/>
          <a:ln>
            <a:noFill/>
          </a:ln>
        </p:spPr>
        <p:txBody>
          <a:bodyPr anchorCtr="0" anchor="t" bIns="45700" lIns="91425" spcFirstLastPara="1" rIns="91425" wrap="square" tIns="45700">
            <a:noAutofit/>
          </a:bodyPr>
          <a:lstStyle/>
          <a:p>
            <a:pPr indent="0" lvl="0" marL="228600" marR="0" rtl="0" algn="l">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Test.html </a:t>
            </a:r>
            <a:endParaRPr/>
          </a:p>
          <a:p>
            <a:pPr indent="0" lvl="0" marL="228600" marR="0" rtl="0" algn="l">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(sublime)</a:t>
            </a:r>
            <a:endParaRPr/>
          </a:p>
        </p:txBody>
      </p:sp>
      <p:pic>
        <p:nvPicPr>
          <p:cNvPr id="130" name="Google Shape;130;p17"/>
          <p:cNvPicPr preferRelativeResize="0"/>
          <p:nvPr/>
        </p:nvPicPr>
        <p:blipFill rotWithShape="1">
          <a:blip r:embed="rId4">
            <a:alphaModFix/>
          </a:blip>
          <a:srcRect b="0" l="0" r="0" t="0"/>
          <a:stretch/>
        </p:blipFill>
        <p:spPr>
          <a:xfrm>
            <a:off x="4953000" y="3429000"/>
            <a:ext cx="4105275" cy="714375"/>
          </a:xfrm>
          <a:prstGeom prst="rect">
            <a:avLst/>
          </a:prstGeom>
          <a:noFill/>
          <a:ln cap="flat" cmpd="sng" w="9525">
            <a:solidFill>
              <a:schemeClr val="accent1"/>
            </a:solidFill>
            <a:prstDash val="solid"/>
            <a:round/>
            <a:headEnd len="sm" w="sm" type="none"/>
            <a:tailEnd len="sm" w="sm" type="none"/>
          </a:ln>
        </p:spPr>
      </p:pic>
      <p:sp>
        <p:nvSpPr>
          <p:cNvPr id="131" name="Google Shape;131;p17"/>
          <p:cNvSpPr txBox="1"/>
          <p:nvPr/>
        </p:nvSpPr>
        <p:spPr>
          <a:xfrm>
            <a:off x="6477000" y="3024051"/>
            <a:ext cx="3124200" cy="428899"/>
          </a:xfrm>
          <a:prstGeom prst="rect">
            <a:avLst/>
          </a:prstGeom>
          <a:noFill/>
          <a:ln>
            <a:noFill/>
          </a:ln>
        </p:spPr>
        <p:txBody>
          <a:bodyPr anchorCtr="0" anchor="t" bIns="45700" lIns="91425" spcFirstLastPara="1" rIns="91425" wrap="square" tIns="45700">
            <a:noAutofit/>
          </a:bodyPr>
          <a:lstStyle/>
          <a:p>
            <a:pPr indent="0" lvl="0" marL="228600" marR="0" rtl="0" algn="l">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Test.html (chrome)</a:t>
            </a:r>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Please… Don’t Pick Me.</a:t>
            </a:r>
            <a:endParaRPr/>
          </a:p>
        </p:txBody>
      </p:sp>
      <p:sp>
        <p:nvSpPr>
          <p:cNvPr id="138" name="Google Shape;138;p18"/>
          <p:cNvSpPr txBox="1"/>
          <p:nvPr/>
        </p:nvSpPr>
        <p:spPr>
          <a:xfrm>
            <a:off x="304800" y="2590800"/>
            <a:ext cx="8534400" cy="15240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1"/>
              </a:buClr>
              <a:buSzPts val="5550"/>
              <a:buFont typeface="Arial"/>
              <a:buNone/>
            </a:pPr>
            <a:r>
              <a:rPr b="1" i="1" lang="en-US" sz="5550" u="none" cap="none" strike="noStrike">
                <a:solidFill>
                  <a:schemeClr val="dk1"/>
                </a:solidFill>
                <a:latin typeface="Arial"/>
                <a:ea typeface="Arial"/>
                <a:cs typeface="Arial"/>
                <a:sym typeface="Arial"/>
              </a:rPr>
              <a:t>How do we check conditions?</a:t>
            </a:r>
            <a:endParaRPr b="0" i="1" sz="3145" u="none" cap="none" strike="noStrike">
              <a:solidFill>
                <a:schemeClr val="dk1"/>
              </a:solidFill>
              <a:latin typeface="Arial"/>
              <a:ea typeface="Arial"/>
              <a:cs typeface="Arial"/>
              <a:sym typeface="Arial"/>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If/Else Statements</a:t>
            </a:r>
            <a:endParaRPr/>
          </a:p>
        </p:txBody>
      </p:sp>
      <p:sp>
        <p:nvSpPr>
          <p:cNvPr id="145" name="Google Shape;145;p19"/>
          <p:cNvSpPr txBox="1"/>
          <p:nvPr/>
        </p:nvSpPr>
        <p:spPr>
          <a:xfrm>
            <a:off x="152400" y="838200"/>
            <a:ext cx="8765935" cy="1277729"/>
          </a:xfrm>
          <a:prstGeom prst="rect">
            <a:avLst/>
          </a:prstGeom>
          <a:noFill/>
          <a:ln>
            <a:noFill/>
          </a:ln>
        </p:spPr>
        <p:txBody>
          <a:bodyPr anchorCtr="0" anchor="t" bIns="45700" lIns="91425" spcFirstLastPara="1" rIns="91425" wrap="square" tIns="45700">
            <a:noAutofit/>
          </a:bodyPr>
          <a:lstStyle/>
          <a:p>
            <a:pPr indent="-457200" lvl="0" marL="68580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If/Else statements are </a:t>
            </a:r>
            <a:r>
              <a:rPr b="0" i="0" lang="en-US" sz="2400" u="sng" cap="none" strike="noStrike">
                <a:solidFill>
                  <a:schemeClr val="dk1"/>
                </a:solidFill>
                <a:latin typeface="Arial"/>
                <a:ea typeface="Arial"/>
                <a:cs typeface="Arial"/>
                <a:sym typeface="Arial"/>
              </a:rPr>
              <a:t>critical</a:t>
            </a:r>
            <a:r>
              <a:rPr b="0" i="0" lang="en-US" sz="2400" u="none" cap="none" strike="noStrike">
                <a:solidFill>
                  <a:schemeClr val="dk1"/>
                </a:solidFill>
                <a:latin typeface="Arial"/>
                <a:ea typeface="Arial"/>
                <a:cs typeface="Arial"/>
                <a:sym typeface="Arial"/>
              </a:rPr>
              <a:t>. </a:t>
            </a:r>
            <a:endParaRPr/>
          </a:p>
          <a:p>
            <a:pPr indent="-304800" lvl="0" marL="685800" marR="0" rtl="0" algn="l">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457200" lvl="0" marL="68580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Each statement is composed of an </a:t>
            </a:r>
            <a:r>
              <a:rPr b="0" i="0" lang="en-US" sz="2400" u="sng" cap="none" strike="noStrike">
                <a:solidFill>
                  <a:schemeClr val="dk1"/>
                </a:solidFill>
                <a:latin typeface="Arial"/>
                <a:ea typeface="Arial"/>
                <a:cs typeface="Arial"/>
                <a:sym typeface="Arial"/>
              </a:rPr>
              <a:t>if, else-if, or else</a:t>
            </a:r>
            <a:r>
              <a:rPr b="0" i="0" lang="en-US" sz="2400" u="none" cap="none" strike="noStrike">
                <a:solidFill>
                  <a:schemeClr val="dk1"/>
                </a:solidFill>
                <a:latin typeface="Arial"/>
                <a:ea typeface="Arial"/>
                <a:cs typeface="Arial"/>
                <a:sym typeface="Arial"/>
              </a:rPr>
              <a:t> (keyword), a </a:t>
            </a:r>
            <a:r>
              <a:rPr b="0" i="0" lang="en-US" sz="2400" u="sng" cap="none" strike="noStrike">
                <a:solidFill>
                  <a:schemeClr val="dk1"/>
                </a:solidFill>
                <a:latin typeface="Arial"/>
                <a:ea typeface="Arial"/>
                <a:cs typeface="Arial"/>
                <a:sym typeface="Arial"/>
              </a:rPr>
              <a:t>condition</a:t>
            </a:r>
            <a:r>
              <a:rPr b="0" i="0" lang="en-US" sz="2400" u="none" cap="none" strike="noStrike">
                <a:solidFill>
                  <a:schemeClr val="dk1"/>
                </a:solidFill>
                <a:latin typeface="Arial"/>
                <a:ea typeface="Arial"/>
                <a:cs typeface="Arial"/>
                <a:sym typeface="Arial"/>
              </a:rPr>
              <a:t>, and the resulting code in { } </a:t>
            </a:r>
            <a:r>
              <a:rPr b="0" i="0" lang="en-US" sz="2400" u="sng" cap="none" strike="noStrike">
                <a:solidFill>
                  <a:schemeClr val="dk1"/>
                </a:solidFill>
                <a:latin typeface="Arial"/>
                <a:ea typeface="Arial"/>
                <a:cs typeface="Arial"/>
                <a:sym typeface="Arial"/>
              </a:rPr>
              <a:t>curly brackets</a:t>
            </a:r>
            <a:r>
              <a:rPr b="0" i="0" lang="en-US" sz="2400" u="none" cap="none" strike="noStrike">
                <a:solidFill>
                  <a:schemeClr val="dk1"/>
                </a:solidFill>
                <a:latin typeface="Arial"/>
                <a:ea typeface="Arial"/>
                <a:cs typeface="Arial"/>
                <a:sym typeface="Arial"/>
              </a:rPr>
              <a:t>.</a:t>
            </a:r>
            <a:endParaRPr/>
          </a:p>
        </p:txBody>
      </p:sp>
      <p:pic>
        <p:nvPicPr>
          <p:cNvPr descr="C:\Users\Kevin\Desktop\ifelse.PNG" id="146" name="Google Shape;146;p19"/>
          <p:cNvPicPr preferRelativeResize="0"/>
          <p:nvPr/>
        </p:nvPicPr>
        <p:blipFill rotWithShape="1">
          <a:blip r:embed="rId3">
            <a:alphaModFix/>
          </a:blip>
          <a:srcRect b="0" l="0" r="0" t="0"/>
          <a:stretch/>
        </p:blipFill>
        <p:spPr>
          <a:xfrm>
            <a:off x="247650" y="3200400"/>
            <a:ext cx="8648700" cy="2508250"/>
          </a:xfrm>
          <a:prstGeom prst="rect">
            <a:avLst/>
          </a:prstGeom>
          <a:noFill/>
          <a:ln>
            <a:noFill/>
          </a:ln>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Please… Don’t Pick Me.</a:t>
            </a:r>
            <a:endParaRPr/>
          </a:p>
        </p:txBody>
      </p:sp>
      <p:sp>
        <p:nvSpPr>
          <p:cNvPr id="153" name="Google Shape;153;p20"/>
          <p:cNvSpPr txBox="1"/>
          <p:nvPr/>
        </p:nvSpPr>
        <p:spPr>
          <a:xfrm>
            <a:off x="304800" y="2590800"/>
            <a:ext cx="8534400" cy="1524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6000"/>
              <a:buFont typeface="Arial"/>
              <a:buNone/>
            </a:pPr>
            <a:r>
              <a:rPr b="1" i="1" lang="en-US" sz="6000" u="none" cap="none" strike="noStrike">
                <a:solidFill>
                  <a:schemeClr val="dk1"/>
                </a:solidFill>
                <a:latin typeface="Arial"/>
                <a:ea typeface="Arial"/>
                <a:cs typeface="Arial"/>
                <a:sym typeface="Arial"/>
              </a:rPr>
              <a:t>What is an array?</a:t>
            </a:r>
            <a:endParaRPr b="0" i="1" sz="3400" u="none" cap="none" strike="noStrike">
              <a:solidFill>
                <a:schemeClr val="dk1"/>
              </a:solidFill>
              <a:latin typeface="Arial"/>
              <a:ea typeface="Arial"/>
              <a:cs typeface="Arial"/>
              <a:sym typeface="Arial"/>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Basic Arrays </a:t>
            </a:r>
            <a:endParaRPr/>
          </a:p>
        </p:txBody>
      </p:sp>
      <p:sp>
        <p:nvSpPr>
          <p:cNvPr id="160" name="Google Shape;160;p21"/>
          <p:cNvSpPr txBox="1"/>
          <p:nvPr/>
        </p:nvSpPr>
        <p:spPr>
          <a:xfrm>
            <a:off x="451329" y="866677"/>
            <a:ext cx="8583814" cy="2743748"/>
          </a:xfrm>
          <a:prstGeom prst="rect">
            <a:avLst/>
          </a:prstGeom>
          <a:noFill/>
          <a:ln>
            <a:noFill/>
          </a:ln>
        </p:spPr>
        <p:txBody>
          <a:bodyPr anchorCtr="0" anchor="t" bIns="45700" lIns="91425" spcFirstLastPara="1" rIns="91425" wrap="square" tIns="45700">
            <a:noAutofit/>
          </a:bodyPr>
          <a:lstStyle/>
          <a:p>
            <a:pPr indent="-457200" lvl="0" marL="6858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Arrays are a type of variable that are </a:t>
            </a:r>
            <a:r>
              <a:rPr b="0" i="0" lang="en-US" sz="2400" u="sng" cap="none" strike="noStrike">
                <a:solidFill>
                  <a:schemeClr val="dk1"/>
                </a:solidFill>
                <a:latin typeface="Arial"/>
                <a:ea typeface="Arial"/>
                <a:cs typeface="Arial"/>
                <a:sym typeface="Arial"/>
              </a:rPr>
              <a:t>collections</a:t>
            </a:r>
            <a:r>
              <a:rPr b="0" i="0" lang="en-US" sz="2400" u="none" cap="none" strike="noStrike">
                <a:solidFill>
                  <a:schemeClr val="dk1"/>
                </a:solidFill>
                <a:latin typeface="Arial"/>
                <a:ea typeface="Arial"/>
                <a:cs typeface="Arial"/>
                <a:sym typeface="Arial"/>
              </a:rPr>
              <a:t>. </a:t>
            </a:r>
            <a:endParaRPr/>
          </a:p>
          <a:p>
            <a:pPr indent="-304800" lvl="0" marL="685800" marR="0" rtl="0" algn="l">
              <a:spcBef>
                <a:spcPts val="0"/>
              </a:spcBef>
              <a:spcAft>
                <a:spcPts val="0"/>
              </a:spcAft>
              <a:buClr>
                <a:schemeClr val="dk1"/>
              </a:buClr>
              <a:buSzPts val="2400"/>
              <a:buFont typeface="Arial"/>
              <a:buNone/>
            </a:pPr>
            <a:r>
              <a:t/>
            </a:r>
            <a:endParaRPr b="0" i="0" sz="2400" u="sng" cap="none" strike="noStrike">
              <a:solidFill>
                <a:schemeClr val="dk1"/>
              </a:solidFill>
              <a:latin typeface="Arial"/>
              <a:ea typeface="Arial"/>
              <a:cs typeface="Arial"/>
              <a:sym typeface="Arial"/>
            </a:endParaRPr>
          </a:p>
          <a:p>
            <a:pPr indent="-457200" lvl="0" marL="6858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These collections can be made up of </a:t>
            </a:r>
            <a:r>
              <a:rPr b="0" i="0" lang="en-US" sz="2400" u="sng" cap="none" strike="noStrike">
                <a:solidFill>
                  <a:schemeClr val="dk1"/>
                </a:solidFill>
                <a:latin typeface="Arial"/>
                <a:ea typeface="Arial"/>
                <a:cs typeface="Arial"/>
                <a:sym typeface="Arial"/>
              </a:rPr>
              <a:t>strings</a:t>
            </a:r>
            <a:r>
              <a:rPr b="0" i="0" lang="en-US" sz="2400" u="none" cap="none" strike="noStrike">
                <a:solidFill>
                  <a:schemeClr val="dk1"/>
                </a:solidFill>
                <a:latin typeface="Arial"/>
                <a:ea typeface="Arial"/>
                <a:cs typeface="Arial"/>
                <a:sym typeface="Arial"/>
              </a:rPr>
              <a:t>, </a:t>
            </a:r>
            <a:r>
              <a:rPr b="0" i="0" lang="en-US" sz="2400" u="sng" cap="none" strike="noStrike">
                <a:solidFill>
                  <a:schemeClr val="dk1"/>
                </a:solidFill>
                <a:latin typeface="Arial"/>
                <a:ea typeface="Arial"/>
                <a:cs typeface="Arial"/>
                <a:sym typeface="Arial"/>
              </a:rPr>
              <a:t>numbers</a:t>
            </a:r>
            <a:r>
              <a:rPr b="0" i="0" lang="en-US" sz="2400" u="none" cap="none" strike="noStrike">
                <a:solidFill>
                  <a:schemeClr val="dk1"/>
                </a:solidFill>
                <a:latin typeface="Arial"/>
                <a:ea typeface="Arial"/>
                <a:cs typeface="Arial"/>
                <a:sym typeface="Arial"/>
              </a:rPr>
              <a:t>, </a:t>
            </a:r>
            <a:r>
              <a:rPr b="0" i="0" lang="en-US" sz="2400" u="sng" cap="none" strike="noStrike">
                <a:solidFill>
                  <a:schemeClr val="dk1"/>
                </a:solidFill>
                <a:latin typeface="Arial"/>
                <a:ea typeface="Arial"/>
                <a:cs typeface="Arial"/>
                <a:sym typeface="Arial"/>
              </a:rPr>
              <a:t>booleans</a:t>
            </a:r>
            <a:r>
              <a:rPr b="0" i="0" lang="en-US" sz="2400" u="none" cap="none" strike="noStrike">
                <a:solidFill>
                  <a:schemeClr val="dk1"/>
                </a:solidFill>
                <a:latin typeface="Arial"/>
                <a:ea typeface="Arial"/>
                <a:cs typeface="Arial"/>
                <a:sym typeface="Arial"/>
              </a:rPr>
              <a:t>, other </a:t>
            </a:r>
            <a:r>
              <a:rPr b="0" i="0" lang="en-US" sz="2400" u="sng" cap="none" strike="noStrike">
                <a:solidFill>
                  <a:schemeClr val="dk1"/>
                </a:solidFill>
                <a:latin typeface="Arial"/>
                <a:ea typeface="Arial"/>
                <a:cs typeface="Arial"/>
                <a:sym typeface="Arial"/>
              </a:rPr>
              <a:t>arrays</a:t>
            </a:r>
            <a:r>
              <a:rPr b="0" i="0" lang="en-US" sz="2400" u="none" cap="none" strike="noStrike">
                <a:solidFill>
                  <a:schemeClr val="dk1"/>
                </a:solidFill>
                <a:latin typeface="Arial"/>
                <a:ea typeface="Arial"/>
                <a:cs typeface="Arial"/>
                <a:sym typeface="Arial"/>
              </a:rPr>
              <a:t>, </a:t>
            </a:r>
            <a:r>
              <a:rPr b="0" i="0" lang="en-US" sz="2400" u="sng" cap="none" strike="noStrike">
                <a:solidFill>
                  <a:schemeClr val="dk1"/>
                </a:solidFill>
                <a:latin typeface="Arial"/>
                <a:ea typeface="Arial"/>
                <a:cs typeface="Arial"/>
                <a:sym typeface="Arial"/>
              </a:rPr>
              <a:t>objects</a:t>
            </a:r>
            <a:r>
              <a:rPr b="0" i="0" lang="en-US" sz="2400" u="none" cap="none" strike="noStrike">
                <a:solidFill>
                  <a:schemeClr val="dk1"/>
                </a:solidFill>
                <a:latin typeface="Arial"/>
                <a:ea typeface="Arial"/>
                <a:cs typeface="Arial"/>
                <a:sym typeface="Arial"/>
              </a:rPr>
              <a:t>, anything. </a:t>
            </a:r>
            <a:endParaRPr/>
          </a:p>
          <a:p>
            <a:pPr indent="-304800" lvl="0" marL="6858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457200" lvl="0" marL="6858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Each </a:t>
            </a:r>
            <a:r>
              <a:rPr b="0" i="0" lang="en-US" sz="2400" u="sng" cap="none" strike="noStrike">
                <a:solidFill>
                  <a:schemeClr val="dk1"/>
                </a:solidFill>
                <a:latin typeface="Arial"/>
                <a:ea typeface="Arial"/>
                <a:cs typeface="Arial"/>
                <a:sym typeface="Arial"/>
              </a:rPr>
              <a:t>element</a:t>
            </a:r>
            <a:r>
              <a:rPr b="0" i="0" lang="en-US" sz="2400" u="none" cap="none" strike="noStrike">
                <a:solidFill>
                  <a:schemeClr val="dk1"/>
                </a:solidFill>
                <a:latin typeface="Arial"/>
                <a:ea typeface="Arial"/>
                <a:cs typeface="Arial"/>
                <a:sym typeface="Arial"/>
              </a:rPr>
              <a:t> of the array is marked by an </a:t>
            </a:r>
            <a:r>
              <a:rPr b="0" i="0" lang="en-US" sz="2400" u="sng" cap="none" strike="noStrike">
                <a:solidFill>
                  <a:schemeClr val="dk1"/>
                </a:solidFill>
                <a:latin typeface="Arial"/>
                <a:ea typeface="Arial"/>
                <a:cs typeface="Arial"/>
                <a:sym typeface="Arial"/>
              </a:rPr>
              <a:t>index</a:t>
            </a:r>
            <a:r>
              <a:rPr b="0" i="0" lang="en-US" sz="2400" u="none" cap="none" strike="noStrike">
                <a:solidFill>
                  <a:schemeClr val="dk1"/>
                </a:solidFill>
                <a:latin typeface="Arial"/>
                <a:ea typeface="Arial"/>
                <a:cs typeface="Arial"/>
                <a:sym typeface="Arial"/>
              </a:rPr>
              <a:t>. Indexes always start with 0.</a:t>
            </a:r>
            <a:endParaRPr/>
          </a:p>
          <a:p>
            <a:pPr indent="-304800" lvl="0" marL="6858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304800" lvl="0" marL="685800" marR="0" rtl="0" algn="l">
              <a:spcBef>
                <a:spcPts val="0"/>
              </a:spcBef>
              <a:spcAft>
                <a:spcPts val="0"/>
              </a:spcAft>
              <a:buClr>
                <a:schemeClr val="dk1"/>
              </a:buClr>
              <a:buSzPts val="2400"/>
              <a:buFont typeface="Arial"/>
              <a:buNone/>
            </a:pPr>
            <a:r>
              <a:t/>
            </a:r>
            <a:endParaRPr b="0" i="0" sz="2400" u="sng" cap="none" strike="noStrike">
              <a:solidFill>
                <a:schemeClr val="dk1"/>
              </a:solidFill>
              <a:latin typeface="Arial"/>
              <a:ea typeface="Arial"/>
              <a:cs typeface="Arial"/>
              <a:sym typeface="Arial"/>
            </a:endParaRPr>
          </a:p>
        </p:txBody>
      </p:sp>
      <p:pic>
        <p:nvPicPr>
          <p:cNvPr descr="C:\Users\Kevin\Desktop\mixedarray.PNG" id="161" name="Google Shape;161;p21"/>
          <p:cNvPicPr preferRelativeResize="0"/>
          <p:nvPr/>
        </p:nvPicPr>
        <p:blipFill rotWithShape="1">
          <a:blip r:embed="rId3">
            <a:alphaModFix/>
          </a:blip>
          <a:srcRect b="0" l="0" r="0" t="0"/>
          <a:stretch/>
        </p:blipFill>
        <p:spPr>
          <a:xfrm>
            <a:off x="143102" y="3886200"/>
            <a:ext cx="8857797" cy="2063624"/>
          </a:xfrm>
          <a:prstGeom prst="rect">
            <a:avLst/>
          </a:prstGeom>
          <a:noFill/>
          <a:ln>
            <a:noFill/>
          </a:ln>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2"/>
          <p:cNvSpPr/>
          <p:nvPr/>
        </p:nvSpPr>
        <p:spPr>
          <a:xfrm>
            <a:off x="-11741" y="689615"/>
            <a:ext cx="9155741" cy="562658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8" name="Google Shape;168;p22"/>
          <p:cNvSpPr/>
          <p:nvPr/>
        </p:nvSpPr>
        <p:spPr>
          <a:xfrm>
            <a:off x="304800" y="98052"/>
            <a:ext cx="52578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chemeClr val="dk1"/>
                </a:solidFill>
                <a:latin typeface="Arial"/>
                <a:ea typeface="Arial"/>
                <a:cs typeface="Arial"/>
                <a:sym typeface="Arial"/>
              </a:rPr>
              <a:t>&gt; YOUR TURN!!</a:t>
            </a:r>
            <a:endParaRPr/>
          </a:p>
        </p:txBody>
      </p:sp>
      <p:sp>
        <p:nvSpPr>
          <p:cNvPr id="169" name="Google Shape;169;p22"/>
          <p:cNvSpPr txBox="1"/>
          <p:nvPr/>
        </p:nvSpPr>
        <p:spPr>
          <a:xfrm>
            <a:off x="304800" y="762000"/>
            <a:ext cx="8686800" cy="30469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Code Dissection: Basic JS</a:t>
            </a:r>
            <a:endParaRPr/>
          </a:p>
          <a:p>
            <a:pPr indent="0" lvl="0" marL="0" marR="0" rtl="0" algn="l">
              <a:spcBef>
                <a:spcPts val="0"/>
              </a:spcBef>
              <a:spcAft>
                <a:spcPts val="0"/>
              </a:spcAft>
              <a:buNone/>
            </a:pPr>
            <a:r>
              <a:t/>
            </a:r>
            <a:endParaRPr b="1"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Re-examine the file sent to you during yesterday’s class.</a:t>
            </a:r>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See if you can better understand how it works – after having gone through today’s class. </a:t>
            </a:r>
            <a:endParaRPr i="1" sz="2400">
              <a:solidFill>
                <a:schemeClr val="dk1"/>
              </a:solidFill>
              <a:latin typeface="Arial"/>
              <a:ea typeface="Arial"/>
              <a:cs typeface="Arial"/>
              <a:sym typeface="Arial"/>
            </a:endParaRPr>
          </a:p>
          <a:p>
            <a:pPr indent="-304800" lvl="0" marL="457200" marR="0" rtl="0" algn="l">
              <a:spcBef>
                <a:spcPts val="0"/>
              </a:spcBef>
              <a:spcAft>
                <a:spcPts val="0"/>
              </a:spcAft>
              <a:buClr>
                <a:schemeClr val="dk1"/>
              </a:buClr>
              <a:buSzPts val="2400"/>
              <a:buFont typeface="Arial"/>
              <a:buNone/>
            </a:pPr>
            <a:r>
              <a:t/>
            </a:r>
            <a:endParaRPr i="1"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u="sng">
                <a:solidFill>
                  <a:schemeClr val="dk1"/>
                </a:solidFill>
                <a:latin typeface="Arial"/>
                <a:ea typeface="Arial"/>
                <a:cs typeface="Arial"/>
                <a:sym typeface="Arial"/>
              </a:rPr>
              <a:t>Prepare to share once the time is up.</a:t>
            </a:r>
            <a:endParaRPr/>
          </a:p>
        </p:txBody>
      </p:sp>
      <p:sp>
        <p:nvSpPr>
          <p:cNvPr id="170" name="Google Shape;170;p22"/>
          <p:cNvSpPr txBox="1"/>
          <p:nvPr/>
        </p:nvSpPr>
        <p:spPr>
          <a:xfrm>
            <a:off x="3657600" y="124825"/>
            <a:ext cx="5334000"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14-JS Dissect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3 min</a:t>
            </a:r>
            <a:endParaRPr i="1" sz="1800">
              <a:solidFill>
                <a:schemeClr val="dk1"/>
              </a:solidFill>
              <a:latin typeface="Arial"/>
              <a:ea typeface="Arial"/>
              <a:cs typeface="Arial"/>
              <a:sym typeface="Arial"/>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3"/>
          <p:cNvSpPr/>
          <p:nvPr/>
        </p:nvSpPr>
        <p:spPr>
          <a:xfrm>
            <a:off x="-11741" y="689615"/>
            <a:ext cx="9155741" cy="562658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7" name="Google Shape;177;p23"/>
          <p:cNvSpPr/>
          <p:nvPr/>
        </p:nvSpPr>
        <p:spPr>
          <a:xfrm>
            <a:off x="304800" y="98052"/>
            <a:ext cx="52578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&gt; YOUR TURN!!</a:t>
            </a:r>
            <a:endParaRPr/>
          </a:p>
        </p:txBody>
      </p:sp>
      <p:sp>
        <p:nvSpPr>
          <p:cNvPr id="178" name="Google Shape;178;p23"/>
          <p:cNvSpPr txBox="1"/>
          <p:nvPr/>
        </p:nvSpPr>
        <p:spPr>
          <a:xfrm>
            <a:off x="304800" y="762000"/>
            <a:ext cx="8686800" cy="34163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Code Creation: Array Logging (If Needed)</a:t>
            </a:r>
            <a:endParaRPr/>
          </a:p>
          <a:p>
            <a:pPr indent="0" lvl="0" marL="0" marR="0" rtl="0" algn="l">
              <a:spcBef>
                <a:spcPts val="0"/>
              </a:spcBef>
              <a:spcAft>
                <a:spcPts val="0"/>
              </a:spcAft>
              <a:buNone/>
            </a:pPr>
            <a:r>
              <a:t/>
            </a:r>
            <a:endParaRPr b="1"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Follow the instructions provided in the file to console.log each of the names in the “coolPeople” variable. </a:t>
            </a:r>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i="1" lang="en-US" sz="2400" u="sng">
                <a:solidFill>
                  <a:schemeClr val="dk1"/>
                </a:solidFill>
                <a:latin typeface="Arial"/>
                <a:ea typeface="Arial"/>
                <a:cs typeface="Arial"/>
                <a:sym typeface="Arial"/>
              </a:rPr>
              <a:t>Hint</a:t>
            </a:r>
            <a:r>
              <a:rPr i="1" lang="en-US" sz="2400">
                <a:solidFill>
                  <a:schemeClr val="dk1"/>
                </a:solidFill>
                <a:latin typeface="Arial"/>
                <a:ea typeface="Arial"/>
                <a:cs typeface="Arial"/>
                <a:sym typeface="Arial"/>
              </a:rPr>
              <a:t>: You should be repeating the same line 6 times.</a:t>
            </a:r>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Be prepared to share once time is up.</a:t>
            </a:r>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179" name="Google Shape;179;p23"/>
          <p:cNvSpPr txBox="1"/>
          <p:nvPr/>
        </p:nvSpPr>
        <p:spPr>
          <a:xfrm>
            <a:off x="2895600" y="124825"/>
            <a:ext cx="6096000"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15-CoolPeopleArray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5 min</a:t>
            </a:r>
            <a:endParaRPr i="1" sz="1800">
              <a:solidFill>
                <a:schemeClr val="dk1"/>
              </a:solidFill>
              <a:latin typeface="Arial"/>
              <a:ea typeface="Arial"/>
              <a:cs typeface="Arial"/>
              <a:sym typeface="Arial"/>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 name="Shape 41"/>
        <p:cNvGrpSpPr/>
        <p:nvPr/>
      </p:nvGrpSpPr>
      <p:grpSpPr>
        <a:xfrm>
          <a:off x="0" y="0"/>
          <a:ext cx="0" cy="0"/>
          <a:chOff x="0" y="0"/>
          <a:chExt cx="0" cy="0"/>
        </a:xfrm>
      </p:grpSpPr>
      <p:sp>
        <p:nvSpPr>
          <p:cNvPr id="42" name="Google Shape;42;p6"/>
          <p:cNvSpPr txBox="1"/>
          <p:nvPr>
            <p:ph type="title"/>
          </p:nvPr>
        </p:nvSpPr>
        <p:spPr>
          <a:xfrm>
            <a:off x="390606" y="2953542"/>
            <a:ext cx="8229600" cy="8718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100"/>
              <a:buFont typeface="Arial"/>
              <a:buNone/>
            </a:pPr>
            <a:r>
              <a:rPr b="1" i="1" lang="en-US" sz="4100" u="none" cap="none" strike="noStrike">
                <a:solidFill>
                  <a:schemeClr val="lt1"/>
                </a:solidFill>
                <a:latin typeface="Arial"/>
                <a:ea typeface="Arial"/>
                <a:cs typeface="Arial"/>
                <a:sym typeface="Arial"/>
              </a:rPr>
              <a:t>Today’s Class</a:t>
            </a:r>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4"/>
          <p:cNvSpPr/>
          <p:nvPr/>
        </p:nvSpPr>
        <p:spPr>
          <a:xfrm>
            <a:off x="-11741" y="689615"/>
            <a:ext cx="9155741" cy="562658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6" name="Google Shape;186;p24"/>
          <p:cNvSpPr/>
          <p:nvPr/>
        </p:nvSpPr>
        <p:spPr>
          <a:xfrm>
            <a:off x="304800" y="98052"/>
            <a:ext cx="52578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&gt; YOUR TURN!!</a:t>
            </a:r>
            <a:endParaRPr/>
          </a:p>
        </p:txBody>
      </p:sp>
      <p:sp>
        <p:nvSpPr>
          <p:cNvPr id="187" name="Google Shape;187;p24"/>
          <p:cNvSpPr txBox="1"/>
          <p:nvPr/>
        </p:nvSpPr>
        <p:spPr>
          <a:xfrm>
            <a:off x="304800" y="762000"/>
            <a:ext cx="8686800"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Code Creation: Array Setting</a:t>
            </a:r>
            <a:endParaRPr/>
          </a:p>
          <a:p>
            <a:pPr indent="0" lvl="0" marL="0" marR="0" rtl="0" algn="l">
              <a:spcBef>
                <a:spcPts val="0"/>
              </a:spcBef>
              <a:spcAft>
                <a:spcPts val="0"/>
              </a:spcAft>
              <a:buNone/>
            </a:pPr>
            <a:r>
              <a:t/>
            </a:r>
            <a:endParaRPr b="1"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Follow the instructions in the file provided to convert each item in the array to lower case.</a:t>
            </a:r>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Make sure to only add in lines of code where instructed.</a:t>
            </a:r>
            <a:endParaRPr/>
          </a:p>
          <a:p>
            <a:pPr indent="-304800" lvl="0" marL="457200" marR="0" rtl="0" algn="l">
              <a:spcBef>
                <a:spcPts val="0"/>
              </a:spcBef>
              <a:spcAft>
                <a:spcPts val="0"/>
              </a:spcAft>
              <a:buClr>
                <a:schemeClr val="dk1"/>
              </a:buClr>
              <a:buSzPts val="2400"/>
              <a:buFont typeface="Arial"/>
              <a:buNone/>
            </a:pPr>
            <a:r>
              <a:t/>
            </a:r>
            <a:endParaRPr i="1"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i="1" lang="en-US" sz="2400">
                <a:solidFill>
                  <a:schemeClr val="dk1"/>
                </a:solidFill>
                <a:latin typeface="Arial"/>
                <a:ea typeface="Arial"/>
                <a:cs typeface="Arial"/>
                <a:sym typeface="Arial"/>
              </a:rPr>
              <a:t>Hint: You will need to use the method .toUpperCase(). Research if you don’t remember how to use it.</a:t>
            </a:r>
            <a:endParaRPr/>
          </a:p>
          <a:p>
            <a:pPr indent="-304800" lvl="0" marL="457200" marR="0" rtl="0" algn="l">
              <a:spcBef>
                <a:spcPts val="0"/>
              </a:spcBef>
              <a:spcAft>
                <a:spcPts val="0"/>
              </a:spcAft>
              <a:buClr>
                <a:schemeClr val="dk1"/>
              </a:buClr>
              <a:buSzPts val="2400"/>
              <a:buFont typeface="Arial"/>
              <a:buNone/>
            </a:pPr>
            <a:r>
              <a:t/>
            </a:r>
            <a:endParaRPr i="1"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Be prepared to share once time is up.</a:t>
            </a:r>
            <a:endParaRPr/>
          </a:p>
          <a:p>
            <a:pPr indent="0" lvl="0" marL="0" marR="0" rtl="0" algn="l">
              <a:spcBef>
                <a:spcPts val="0"/>
              </a:spcBef>
              <a:spcAft>
                <a:spcPts val="0"/>
              </a:spcAft>
              <a:buNone/>
            </a:pPr>
            <a:r>
              <a:t/>
            </a:r>
            <a:endParaRPr i="1" sz="2400">
              <a:solidFill>
                <a:schemeClr val="dk1"/>
              </a:solidFill>
              <a:latin typeface="Arial"/>
              <a:ea typeface="Arial"/>
              <a:cs typeface="Arial"/>
              <a:sym typeface="Arial"/>
            </a:endParaRPr>
          </a:p>
        </p:txBody>
      </p:sp>
      <p:sp>
        <p:nvSpPr>
          <p:cNvPr id="188" name="Google Shape;188;p24"/>
          <p:cNvSpPr txBox="1"/>
          <p:nvPr/>
        </p:nvSpPr>
        <p:spPr>
          <a:xfrm>
            <a:off x="2895600" y="124825"/>
            <a:ext cx="6096000"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16-ArraySetting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7 min</a:t>
            </a:r>
            <a:endParaRPr i="1" sz="1800">
              <a:solidFill>
                <a:schemeClr val="dk1"/>
              </a:solidFill>
              <a:latin typeface="Arial"/>
              <a:ea typeface="Arial"/>
              <a:cs typeface="Arial"/>
              <a:sym typeface="Arial"/>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5"/>
          <p:cNvSpPr txBox="1"/>
          <p:nvPr>
            <p:ph type="title"/>
          </p:nvPr>
        </p:nvSpPr>
        <p:spPr>
          <a:xfrm>
            <a:off x="390606" y="2953542"/>
            <a:ext cx="8229600" cy="8718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100"/>
              <a:buFont typeface="Arial"/>
              <a:buNone/>
            </a:pPr>
            <a:r>
              <a:rPr b="1" i="1" lang="en-US" sz="4100" u="none" cap="none" strike="noStrike">
                <a:solidFill>
                  <a:schemeClr val="lt1"/>
                </a:solidFill>
                <a:latin typeface="Arial"/>
                <a:ea typeface="Arial"/>
                <a:cs typeface="Arial"/>
                <a:sym typeface="Arial"/>
              </a:rPr>
              <a:t>For Loops</a:t>
            </a:r>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6"/>
          <p:cNvSpPr/>
          <p:nvPr/>
        </p:nvSpPr>
        <p:spPr>
          <a:xfrm>
            <a:off x="279400" y="1524000"/>
            <a:ext cx="8522140" cy="1905000"/>
          </a:xfrm>
          <a:prstGeom prst="rect">
            <a:avLst/>
          </a:prstGeom>
          <a:solidFill>
            <a:srgbClr val="262626">
              <a:alpha val="9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1" name="Google Shape;201;p26"/>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Back to The Zoo Pen</a:t>
            </a:r>
            <a:endParaRPr/>
          </a:p>
        </p:txBody>
      </p:sp>
      <p:sp>
        <p:nvSpPr>
          <p:cNvPr id="202" name="Google Shape;202;p26"/>
          <p:cNvSpPr/>
          <p:nvPr/>
        </p:nvSpPr>
        <p:spPr>
          <a:xfrm>
            <a:off x="535034" y="1752601"/>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26"/>
          <p:cNvSpPr/>
          <p:nvPr/>
        </p:nvSpPr>
        <p:spPr>
          <a:xfrm>
            <a:off x="2598187" y="1752600"/>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4" name="Google Shape;204;p26"/>
          <p:cNvSpPr/>
          <p:nvPr/>
        </p:nvSpPr>
        <p:spPr>
          <a:xfrm>
            <a:off x="4686740" y="1752600"/>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 name="Google Shape;205;p26"/>
          <p:cNvSpPr/>
          <p:nvPr/>
        </p:nvSpPr>
        <p:spPr>
          <a:xfrm>
            <a:off x="6775293" y="1727200"/>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6" name="Google Shape;206;p26"/>
          <p:cNvSpPr txBox="1"/>
          <p:nvPr/>
        </p:nvSpPr>
        <p:spPr>
          <a:xfrm>
            <a:off x="955141" y="3657601"/>
            <a:ext cx="100540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Index 0 </a:t>
            </a:r>
            <a:endParaRPr/>
          </a:p>
        </p:txBody>
      </p:sp>
      <p:sp>
        <p:nvSpPr>
          <p:cNvPr id="207" name="Google Shape;207;p26"/>
          <p:cNvSpPr txBox="1"/>
          <p:nvPr/>
        </p:nvSpPr>
        <p:spPr>
          <a:xfrm>
            <a:off x="3018294" y="3657601"/>
            <a:ext cx="94128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Index 1</a:t>
            </a:r>
            <a:endParaRPr/>
          </a:p>
        </p:txBody>
      </p:sp>
      <p:sp>
        <p:nvSpPr>
          <p:cNvPr id="208" name="Google Shape;208;p26"/>
          <p:cNvSpPr txBox="1"/>
          <p:nvPr/>
        </p:nvSpPr>
        <p:spPr>
          <a:xfrm>
            <a:off x="5017327" y="3657601"/>
            <a:ext cx="94128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Index 2</a:t>
            </a:r>
            <a:endParaRPr/>
          </a:p>
        </p:txBody>
      </p:sp>
      <p:sp>
        <p:nvSpPr>
          <p:cNvPr id="209" name="Google Shape;209;p26"/>
          <p:cNvSpPr txBox="1"/>
          <p:nvPr/>
        </p:nvSpPr>
        <p:spPr>
          <a:xfrm>
            <a:off x="7227460" y="3657601"/>
            <a:ext cx="94128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Index 3</a:t>
            </a:r>
            <a:endParaRPr/>
          </a:p>
        </p:txBody>
      </p:sp>
      <p:sp>
        <p:nvSpPr>
          <p:cNvPr id="210" name="Google Shape;210;p26"/>
          <p:cNvSpPr txBox="1"/>
          <p:nvPr/>
        </p:nvSpPr>
        <p:spPr>
          <a:xfrm>
            <a:off x="279400" y="995417"/>
            <a:ext cx="287771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Array Name:  </a:t>
            </a:r>
            <a:r>
              <a:rPr lang="en-US" sz="1800">
                <a:solidFill>
                  <a:schemeClr val="dk1"/>
                </a:solidFill>
                <a:latin typeface="Arial"/>
                <a:ea typeface="Arial"/>
                <a:cs typeface="Arial"/>
                <a:sym typeface="Arial"/>
              </a:rPr>
              <a:t>zooAnimals</a:t>
            </a:r>
            <a:endParaRPr b="1" sz="1800">
              <a:solidFill>
                <a:schemeClr val="dk1"/>
              </a:solidFill>
              <a:latin typeface="Arial"/>
              <a:ea typeface="Arial"/>
              <a:cs typeface="Arial"/>
              <a:sym typeface="Arial"/>
            </a:endParaRPr>
          </a:p>
        </p:txBody>
      </p:sp>
      <p:sp>
        <p:nvSpPr>
          <p:cNvPr id="211" name="Google Shape;211;p26"/>
          <p:cNvSpPr txBox="1"/>
          <p:nvPr/>
        </p:nvSpPr>
        <p:spPr>
          <a:xfrm>
            <a:off x="994016" y="2291834"/>
            <a:ext cx="78739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Zebra</a:t>
            </a:r>
            <a:endParaRPr/>
          </a:p>
        </p:txBody>
      </p:sp>
      <p:sp>
        <p:nvSpPr>
          <p:cNvPr id="212" name="Google Shape;212;p26"/>
          <p:cNvSpPr txBox="1"/>
          <p:nvPr/>
        </p:nvSpPr>
        <p:spPr>
          <a:xfrm>
            <a:off x="5227400" y="2291834"/>
            <a:ext cx="87299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Giraffe</a:t>
            </a:r>
            <a:endParaRPr/>
          </a:p>
        </p:txBody>
      </p:sp>
      <p:sp>
        <p:nvSpPr>
          <p:cNvPr id="213" name="Google Shape;213;p26"/>
          <p:cNvSpPr txBox="1"/>
          <p:nvPr/>
        </p:nvSpPr>
        <p:spPr>
          <a:xfrm>
            <a:off x="3095237" y="2291834"/>
            <a:ext cx="78739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Rhino</a:t>
            </a:r>
            <a:endParaRPr/>
          </a:p>
        </p:txBody>
      </p:sp>
      <p:sp>
        <p:nvSpPr>
          <p:cNvPr id="214" name="Google Shape;214;p26"/>
          <p:cNvSpPr txBox="1"/>
          <p:nvPr/>
        </p:nvSpPr>
        <p:spPr>
          <a:xfrm>
            <a:off x="7295747" y="2291834"/>
            <a:ext cx="58221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Owl</a:t>
            </a:r>
            <a:endParaRPr/>
          </a:p>
        </p:txBody>
      </p:sp>
      <p:pic>
        <p:nvPicPr>
          <p:cNvPr descr="C:\Users\Kevin\Desktop\zoo.PNG" id="215" name="Google Shape;215;p26"/>
          <p:cNvPicPr preferRelativeResize="0"/>
          <p:nvPr/>
        </p:nvPicPr>
        <p:blipFill rotWithShape="1">
          <a:blip r:embed="rId3">
            <a:alphaModFix/>
          </a:blip>
          <a:srcRect b="0" l="0" r="0" t="0"/>
          <a:stretch/>
        </p:blipFill>
        <p:spPr>
          <a:xfrm>
            <a:off x="523874" y="4724400"/>
            <a:ext cx="8096251" cy="1022350"/>
          </a:xfrm>
          <a:prstGeom prst="rect">
            <a:avLst/>
          </a:prstGeom>
          <a:noFill/>
          <a:ln>
            <a:noFill/>
          </a:ln>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pic>
        <p:nvPicPr>
          <p:cNvPr descr="C:\Users\Kevin\Desktop\zooloop.PNG" id="221" name="Google Shape;221;p27"/>
          <p:cNvPicPr preferRelativeResize="0"/>
          <p:nvPr/>
        </p:nvPicPr>
        <p:blipFill rotWithShape="1">
          <a:blip r:embed="rId3">
            <a:alphaModFix/>
          </a:blip>
          <a:srcRect b="0" l="0" r="0" t="0"/>
          <a:stretch/>
        </p:blipFill>
        <p:spPr>
          <a:xfrm>
            <a:off x="109637" y="4267200"/>
            <a:ext cx="6094947" cy="1854347"/>
          </a:xfrm>
          <a:prstGeom prst="rect">
            <a:avLst/>
          </a:prstGeom>
          <a:noFill/>
          <a:ln>
            <a:noFill/>
          </a:ln>
        </p:spPr>
      </p:pic>
      <p:sp>
        <p:nvSpPr>
          <p:cNvPr id="222" name="Google Shape;222;p27"/>
          <p:cNvSpPr/>
          <p:nvPr/>
        </p:nvSpPr>
        <p:spPr>
          <a:xfrm>
            <a:off x="279400" y="1366783"/>
            <a:ext cx="8522140" cy="1905000"/>
          </a:xfrm>
          <a:prstGeom prst="rect">
            <a:avLst/>
          </a:prstGeom>
          <a:solidFill>
            <a:srgbClr val="262626">
              <a:alpha val="9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p27"/>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Back to The Zoo Pen (Logging)</a:t>
            </a:r>
            <a:endParaRPr/>
          </a:p>
        </p:txBody>
      </p:sp>
      <p:sp>
        <p:nvSpPr>
          <p:cNvPr id="224" name="Google Shape;224;p27"/>
          <p:cNvSpPr/>
          <p:nvPr/>
        </p:nvSpPr>
        <p:spPr>
          <a:xfrm>
            <a:off x="535034" y="1595384"/>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 name="Google Shape;225;p27"/>
          <p:cNvSpPr/>
          <p:nvPr/>
        </p:nvSpPr>
        <p:spPr>
          <a:xfrm>
            <a:off x="2598187" y="1595383"/>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6" name="Google Shape;226;p27"/>
          <p:cNvSpPr/>
          <p:nvPr/>
        </p:nvSpPr>
        <p:spPr>
          <a:xfrm>
            <a:off x="4686740" y="1595383"/>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27"/>
          <p:cNvSpPr/>
          <p:nvPr/>
        </p:nvSpPr>
        <p:spPr>
          <a:xfrm>
            <a:off x="6775293" y="1569983"/>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27"/>
          <p:cNvSpPr txBox="1"/>
          <p:nvPr/>
        </p:nvSpPr>
        <p:spPr>
          <a:xfrm>
            <a:off x="955141" y="3500384"/>
            <a:ext cx="100540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Index 0 </a:t>
            </a:r>
            <a:endParaRPr/>
          </a:p>
        </p:txBody>
      </p:sp>
      <p:sp>
        <p:nvSpPr>
          <p:cNvPr id="229" name="Google Shape;229;p27"/>
          <p:cNvSpPr txBox="1"/>
          <p:nvPr/>
        </p:nvSpPr>
        <p:spPr>
          <a:xfrm>
            <a:off x="3018294" y="3500384"/>
            <a:ext cx="94128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Index 1</a:t>
            </a:r>
            <a:endParaRPr/>
          </a:p>
        </p:txBody>
      </p:sp>
      <p:sp>
        <p:nvSpPr>
          <p:cNvPr id="230" name="Google Shape;230;p27"/>
          <p:cNvSpPr txBox="1"/>
          <p:nvPr/>
        </p:nvSpPr>
        <p:spPr>
          <a:xfrm>
            <a:off x="5017327" y="3500384"/>
            <a:ext cx="94128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Index 2</a:t>
            </a:r>
            <a:endParaRPr/>
          </a:p>
        </p:txBody>
      </p:sp>
      <p:sp>
        <p:nvSpPr>
          <p:cNvPr id="231" name="Google Shape;231;p27"/>
          <p:cNvSpPr txBox="1"/>
          <p:nvPr/>
        </p:nvSpPr>
        <p:spPr>
          <a:xfrm>
            <a:off x="7227460" y="3500384"/>
            <a:ext cx="94128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Index 3</a:t>
            </a:r>
            <a:endParaRPr/>
          </a:p>
        </p:txBody>
      </p:sp>
      <p:sp>
        <p:nvSpPr>
          <p:cNvPr id="232" name="Google Shape;232;p27"/>
          <p:cNvSpPr txBox="1"/>
          <p:nvPr/>
        </p:nvSpPr>
        <p:spPr>
          <a:xfrm>
            <a:off x="279400" y="838200"/>
            <a:ext cx="287771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Array Name:  </a:t>
            </a:r>
            <a:r>
              <a:rPr lang="en-US" sz="1800">
                <a:solidFill>
                  <a:schemeClr val="dk1"/>
                </a:solidFill>
                <a:latin typeface="Arial"/>
                <a:ea typeface="Arial"/>
                <a:cs typeface="Arial"/>
                <a:sym typeface="Arial"/>
              </a:rPr>
              <a:t>zooAnimals</a:t>
            </a:r>
            <a:endParaRPr b="1" sz="1800">
              <a:solidFill>
                <a:schemeClr val="dk1"/>
              </a:solidFill>
              <a:latin typeface="Arial"/>
              <a:ea typeface="Arial"/>
              <a:cs typeface="Arial"/>
              <a:sym typeface="Arial"/>
            </a:endParaRPr>
          </a:p>
        </p:txBody>
      </p:sp>
      <p:sp>
        <p:nvSpPr>
          <p:cNvPr id="233" name="Google Shape;233;p27"/>
          <p:cNvSpPr txBox="1"/>
          <p:nvPr/>
        </p:nvSpPr>
        <p:spPr>
          <a:xfrm>
            <a:off x="994016" y="2134617"/>
            <a:ext cx="78739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Zebra</a:t>
            </a:r>
            <a:endParaRPr/>
          </a:p>
        </p:txBody>
      </p:sp>
      <p:sp>
        <p:nvSpPr>
          <p:cNvPr id="234" name="Google Shape;234;p27"/>
          <p:cNvSpPr txBox="1"/>
          <p:nvPr/>
        </p:nvSpPr>
        <p:spPr>
          <a:xfrm>
            <a:off x="5227400" y="2134617"/>
            <a:ext cx="87299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Giraffe</a:t>
            </a:r>
            <a:endParaRPr/>
          </a:p>
        </p:txBody>
      </p:sp>
      <p:sp>
        <p:nvSpPr>
          <p:cNvPr id="235" name="Google Shape;235;p27"/>
          <p:cNvSpPr txBox="1"/>
          <p:nvPr/>
        </p:nvSpPr>
        <p:spPr>
          <a:xfrm>
            <a:off x="3095237" y="2134617"/>
            <a:ext cx="78739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Rhino</a:t>
            </a:r>
            <a:endParaRPr/>
          </a:p>
        </p:txBody>
      </p:sp>
      <p:sp>
        <p:nvSpPr>
          <p:cNvPr id="236" name="Google Shape;236;p27"/>
          <p:cNvSpPr txBox="1"/>
          <p:nvPr/>
        </p:nvSpPr>
        <p:spPr>
          <a:xfrm>
            <a:off x="7295747" y="2134617"/>
            <a:ext cx="58221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Owl</a:t>
            </a:r>
            <a:endParaRPr/>
          </a:p>
        </p:txBody>
      </p:sp>
      <p:pic>
        <p:nvPicPr>
          <p:cNvPr id="237" name="Google Shape;237;p27"/>
          <p:cNvPicPr preferRelativeResize="0"/>
          <p:nvPr/>
        </p:nvPicPr>
        <p:blipFill rotWithShape="1">
          <a:blip r:embed="rId4">
            <a:alphaModFix/>
          </a:blip>
          <a:srcRect b="0" l="0" r="0" t="0"/>
          <a:stretch/>
        </p:blipFill>
        <p:spPr>
          <a:xfrm>
            <a:off x="6794342" y="4267200"/>
            <a:ext cx="1914641" cy="1974241"/>
          </a:xfrm>
          <a:prstGeom prst="rect">
            <a:avLst/>
          </a:prstGeom>
          <a:noFill/>
          <a:ln>
            <a:noFill/>
          </a:ln>
        </p:spPr>
      </p:pic>
      <p:cxnSp>
        <p:nvCxnSpPr>
          <p:cNvPr id="238" name="Google Shape;238;p27"/>
          <p:cNvCxnSpPr/>
          <p:nvPr/>
        </p:nvCxnSpPr>
        <p:spPr>
          <a:xfrm>
            <a:off x="5925069" y="5334000"/>
            <a:ext cx="975590" cy="0"/>
          </a:xfrm>
          <a:prstGeom prst="straightConnector1">
            <a:avLst/>
          </a:prstGeom>
          <a:noFill/>
          <a:ln cap="flat" cmpd="sng" w="69850">
            <a:solidFill>
              <a:srgbClr val="FF0000"/>
            </a:solidFill>
            <a:prstDash val="solid"/>
            <a:miter lim="800000"/>
            <a:headEnd len="sm" w="sm" type="none"/>
            <a:tailEnd len="med" w="med" type="triangle"/>
          </a:ln>
        </p:spPr>
      </p:cxn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pic>
        <p:nvPicPr>
          <p:cNvPr id="244" name="Google Shape;244;p28"/>
          <p:cNvPicPr preferRelativeResize="0"/>
          <p:nvPr/>
        </p:nvPicPr>
        <p:blipFill rotWithShape="1">
          <a:blip r:embed="rId3">
            <a:alphaModFix/>
          </a:blip>
          <a:srcRect b="0" l="0" r="0" t="0"/>
          <a:stretch/>
        </p:blipFill>
        <p:spPr>
          <a:xfrm>
            <a:off x="341523" y="2050413"/>
            <a:ext cx="5806439" cy="1766571"/>
          </a:xfrm>
          <a:prstGeom prst="rect">
            <a:avLst/>
          </a:prstGeom>
          <a:noFill/>
          <a:ln>
            <a:noFill/>
          </a:ln>
        </p:spPr>
      </p:pic>
      <p:sp>
        <p:nvSpPr>
          <p:cNvPr id="245" name="Google Shape;245;p28"/>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Please… Don’t Pick Me.</a:t>
            </a:r>
            <a:endParaRPr/>
          </a:p>
        </p:txBody>
      </p:sp>
      <p:sp>
        <p:nvSpPr>
          <p:cNvPr id="246" name="Google Shape;246;p28"/>
          <p:cNvSpPr txBox="1"/>
          <p:nvPr/>
        </p:nvSpPr>
        <p:spPr>
          <a:xfrm>
            <a:off x="304800" y="4724400"/>
            <a:ext cx="8534400" cy="1524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6000"/>
              <a:buFont typeface="Arial"/>
              <a:buNone/>
            </a:pPr>
            <a:r>
              <a:rPr b="1" i="1" lang="en-US" sz="6000">
                <a:solidFill>
                  <a:schemeClr val="dk1"/>
                </a:solidFill>
                <a:latin typeface="Arial"/>
                <a:ea typeface="Arial"/>
                <a:cs typeface="Arial"/>
                <a:sym typeface="Arial"/>
              </a:rPr>
              <a:t>What’s wrong here?</a:t>
            </a:r>
            <a:endParaRPr i="1" sz="3400">
              <a:solidFill>
                <a:schemeClr val="dk1"/>
              </a:solidFill>
              <a:latin typeface="Arial"/>
              <a:ea typeface="Arial"/>
              <a:cs typeface="Arial"/>
              <a:sym typeface="Arial"/>
            </a:endParaRPr>
          </a:p>
        </p:txBody>
      </p:sp>
      <p:pic>
        <p:nvPicPr>
          <p:cNvPr id="247" name="Google Shape;247;p28"/>
          <p:cNvPicPr preferRelativeResize="0"/>
          <p:nvPr/>
        </p:nvPicPr>
        <p:blipFill rotWithShape="1">
          <a:blip r:embed="rId4">
            <a:alphaModFix/>
          </a:blip>
          <a:srcRect b="0" l="0" r="0" t="0"/>
          <a:stretch/>
        </p:blipFill>
        <p:spPr>
          <a:xfrm>
            <a:off x="6794342" y="1946579"/>
            <a:ext cx="1914641" cy="1974241"/>
          </a:xfrm>
          <a:prstGeom prst="rect">
            <a:avLst/>
          </a:prstGeom>
          <a:noFill/>
          <a:ln>
            <a:noFill/>
          </a:ln>
        </p:spPr>
      </p:pic>
      <p:cxnSp>
        <p:nvCxnSpPr>
          <p:cNvPr id="248" name="Google Shape;248;p28"/>
          <p:cNvCxnSpPr/>
          <p:nvPr/>
        </p:nvCxnSpPr>
        <p:spPr>
          <a:xfrm>
            <a:off x="5925069" y="3013379"/>
            <a:ext cx="975590" cy="0"/>
          </a:xfrm>
          <a:prstGeom prst="straightConnector1">
            <a:avLst/>
          </a:prstGeom>
          <a:noFill/>
          <a:ln cap="flat" cmpd="sng" w="69850">
            <a:solidFill>
              <a:srgbClr val="FF0000"/>
            </a:solidFill>
            <a:prstDash val="solid"/>
            <a:miter lim="800000"/>
            <a:headEnd len="sm" w="sm" type="none"/>
            <a:tailEnd len="med" w="med" type="triangle"/>
          </a:ln>
        </p:spPr>
      </p:cxn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pic>
        <p:nvPicPr>
          <p:cNvPr id="254" name="Google Shape;254;p29"/>
          <p:cNvPicPr preferRelativeResize="0"/>
          <p:nvPr/>
        </p:nvPicPr>
        <p:blipFill rotWithShape="1">
          <a:blip r:embed="rId3">
            <a:alphaModFix/>
          </a:blip>
          <a:srcRect b="0" l="0" r="0" t="0"/>
          <a:stretch/>
        </p:blipFill>
        <p:spPr>
          <a:xfrm>
            <a:off x="341523" y="2050413"/>
            <a:ext cx="5806439" cy="1766571"/>
          </a:xfrm>
          <a:prstGeom prst="rect">
            <a:avLst/>
          </a:prstGeom>
          <a:noFill/>
          <a:ln>
            <a:noFill/>
          </a:ln>
        </p:spPr>
      </p:pic>
      <p:sp>
        <p:nvSpPr>
          <p:cNvPr id="255" name="Google Shape;255;p29"/>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Don’t Repeat Yourself (DRY)</a:t>
            </a:r>
            <a:endParaRPr/>
          </a:p>
        </p:txBody>
      </p:sp>
      <p:sp>
        <p:nvSpPr>
          <p:cNvPr id="256" name="Google Shape;256;p29"/>
          <p:cNvSpPr txBox="1"/>
          <p:nvPr/>
        </p:nvSpPr>
        <p:spPr>
          <a:xfrm>
            <a:off x="304800" y="4724400"/>
            <a:ext cx="8534400" cy="1524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Arial"/>
              <a:buNone/>
            </a:pPr>
            <a:r>
              <a:rPr b="1" i="1" lang="en-US" sz="6000">
                <a:solidFill>
                  <a:schemeClr val="dk1"/>
                </a:solidFill>
                <a:latin typeface="Arial"/>
                <a:ea typeface="Arial"/>
                <a:cs typeface="Arial"/>
                <a:sym typeface="Arial"/>
              </a:rPr>
              <a:t>Repeated Code! </a:t>
            </a:r>
            <a:endParaRPr/>
          </a:p>
          <a:p>
            <a:pPr indent="0" lvl="0" marL="0" marR="0" rtl="0" algn="ctr">
              <a:lnSpc>
                <a:spcPct val="90000"/>
              </a:lnSpc>
              <a:spcBef>
                <a:spcPts val="0"/>
              </a:spcBef>
              <a:spcAft>
                <a:spcPts val="0"/>
              </a:spcAft>
              <a:buClr>
                <a:schemeClr val="dk1"/>
              </a:buClr>
              <a:buSzPts val="3800"/>
              <a:buFont typeface="Arial"/>
              <a:buNone/>
            </a:pPr>
            <a:r>
              <a:rPr i="1" lang="en-US" sz="3800">
                <a:solidFill>
                  <a:schemeClr val="dk1"/>
                </a:solidFill>
                <a:latin typeface="Arial"/>
                <a:ea typeface="Arial"/>
                <a:cs typeface="Arial"/>
                <a:sym typeface="Arial"/>
              </a:rPr>
              <a:t>Let’s be more efficient</a:t>
            </a:r>
            <a:endParaRPr/>
          </a:p>
        </p:txBody>
      </p:sp>
      <p:pic>
        <p:nvPicPr>
          <p:cNvPr id="257" name="Google Shape;257;p29"/>
          <p:cNvPicPr preferRelativeResize="0"/>
          <p:nvPr/>
        </p:nvPicPr>
        <p:blipFill rotWithShape="1">
          <a:blip r:embed="rId4">
            <a:alphaModFix/>
          </a:blip>
          <a:srcRect b="0" l="0" r="0" t="0"/>
          <a:stretch/>
        </p:blipFill>
        <p:spPr>
          <a:xfrm>
            <a:off x="6794342" y="1946579"/>
            <a:ext cx="1914641" cy="1974241"/>
          </a:xfrm>
          <a:prstGeom prst="rect">
            <a:avLst/>
          </a:prstGeom>
          <a:noFill/>
          <a:ln>
            <a:noFill/>
          </a:ln>
        </p:spPr>
      </p:pic>
      <p:cxnSp>
        <p:nvCxnSpPr>
          <p:cNvPr id="258" name="Google Shape;258;p29"/>
          <p:cNvCxnSpPr/>
          <p:nvPr/>
        </p:nvCxnSpPr>
        <p:spPr>
          <a:xfrm>
            <a:off x="5925069" y="3013379"/>
            <a:ext cx="975590" cy="0"/>
          </a:xfrm>
          <a:prstGeom prst="straightConnector1">
            <a:avLst/>
          </a:prstGeom>
          <a:noFill/>
          <a:ln cap="flat" cmpd="sng" w="69850">
            <a:solidFill>
              <a:srgbClr val="FF0000"/>
            </a:solidFill>
            <a:prstDash val="solid"/>
            <a:miter lim="800000"/>
            <a:headEnd len="sm" w="sm" type="none"/>
            <a:tailEnd len="med" w="med" type="triangle"/>
          </a:ln>
        </p:spPr>
      </p:cxn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0"/>
          <p:cNvSpPr/>
          <p:nvPr/>
        </p:nvSpPr>
        <p:spPr>
          <a:xfrm>
            <a:off x="-11741" y="689615"/>
            <a:ext cx="9155741" cy="562658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5" name="Google Shape;265;p30"/>
          <p:cNvSpPr/>
          <p:nvPr/>
        </p:nvSpPr>
        <p:spPr>
          <a:xfrm>
            <a:off x="304800" y="98052"/>
            <a:ext cx="52578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&gt; YOUR TURN!!</a:t>
            </a:r>
            <a:endParaRPr/>
          </a:p>
        </p:txBody>
      </p:sp>
      <p:sp>
        <p:nvSpPr>
          <p:cNvPr id="266" name="Google Shape;266;p30"/>
          <p:cNvSpPr txBox="1"/>
          <p:nvPr/>
        </p:nvSpPr>
        <p:spPr>
          <a:xfrm>
            <a:off x="304800" y="762000"/>
            <a:ext cx="8686800"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Code Creation: For Loop Dissection</a:t>
            </a:r>
            <a:endParaRPr/>
          </a:p>
          <a:p>
            <a:pPr indent="0" lvl="0" marL="0" marR="0" rtl="0" algn="l">
              <a:spcBef>
                <a:spcPts val="0"/>
              </a:spcBef>
              <a:spcAft>
                <a:spcPts val="0"/>
              </a:spcAft>
              <a:buNone/>
            </a:pPr>
            <a:r>
              <a:t/>
            </a:r>
            <a:endParaRPr b="1"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With a partner, spend a few moments trying to dissect the code sent to you. </a:t>
            </a:r>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Try to explain to one another what is happening with each line of code.</a:t>
            </a:r>
            <a:endParaRPr/>
          </a:p>
          <a:p>
            <a:pPr indent="-304800" lvl="0" marL="457200" marR="0" rtl="0" algn="l">
              <a:spcBef>
                <a:spcPts val="0"/>
              </a:spcBef>
              <a:spcAft>
                <a:spcPts val="0"/>
              </a:spcAft>
              <a:buClr>
                <a:schemeClr val="dk1"/>
              </a:buClr>
              <a:buSzPts val="2400"/>
              <a:buFont typeface="Arial"/>
              <a:buNone/>
            </a:pPr>
            <a:r>
              <a:t/>
            </a:r>
            <a:endParaRPr i="1"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Feel free to do research if you are stumped. As a hint, look into the phrase: “For-Loop”.</a:t>
            </a:r>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Be prepared to share when time is up.</a:t>
            </a:r>
            <a:endParaRPr/>
          </a:p>
        </p:txBody>
      </p:sp>
      <p:sp>
        <p:nvSpPr>
          <p:cNvPr id="267" name="Google Shape;267;p30"/>
          <p:cNvSpPr txBox="1"/>
          <p:nvPr/>
        </p:nvSpPr>
        <p:spPr>
          <a:xfrm>
            <a:off x="3200400" y="124825"/>
            <a:ext cx="5791200"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17-MyFirstLoop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5 min</a:t>
            </a:r>
            <a:endParaRPr i="1" sz="1800">
              <a:solidFill>
                <a:schemeClr val="dk1"/>
              </a:solidFill>
              <a:latin typeface="Arial"/>
              <a:ea typeface="Arial"/>
              <a:cs typeface="Arial"/>
              <a:sym typeface="Arial"/>
            </a:endParaRP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1"/>
          <p:cNvSpPr txBox="1"/>
          <p:nvPr/>
        </p:nvSpPr>
        <p:spPr>
          <a:xfrm>
            <a:off x="76200" y="817611"/>
            <a:ext cx="8842135" cy="2704491"/>
          </a:xfrm>
          <a:prstGeom prst="rect">
            <a:avLst/>
          </a:prstGeom>
          <a:noFill/>
          <a:ln>
            <a:noFill/>
          </a:ln>
        </p:spPr>
        <p:txBody>
          <a:bodyPr anchorCtr="0" anchor="t" bIns="45700" lIns="91425" spcFirstLastPara="1" rIns="91425" wrap="square" tIns="45700">
            <a:noAutofit/>
          </a:bodyPr>
          <a:lstStyle/>
          <a:p>
            <a:pPr indent="-457200" lvl="0" marL="6858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For loops are </a:t>
            </a:r>
            <a:r>
              <a:rPr lang="en-US" sz="2000" u="sng">
                <a:solidFill>
                  <a:schemeClr val="dk1"/>
                </a:solidFill>
                <a:latin typeface="Arial"/>
                <a:ea typeface="Arial"/>
                <a:cs typeface="Arial"/>
                <a:sym typeface="Arial"/>
              </a:rPr>
              <a:t>critical</a:t>
            </a:r>
            <a:r>
              <a:rPr lang="en-US" sz="2000">
                <a:solidFill>
                  <a:schemeClr val="dk1"/>
                </a:solidFill>
                <a:latin typeface="Arial"/>
                <a:ea typeface="Arial"/>
                <a:cs typeface="Arial"/>
                <a:sym typeface="Arial"/>
              </a:rPr>
              <a:t> in programming. </a:t>
            </a:r>
            <a:endParaRPr/>
          </a:p>
          <a:p>
            <a:pPr indent="-330200" lvl="0" marL="68580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457200" lvl="0" marL="6858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We use for loops to run </a:t>
            </a:r>
            <a:r>
              <a:rPr lang="en-US" sz="2000" u="sng">
                <a:solidFill>
                  <a:schemeClr val="dk1"/>
                </a:solidFill>
                <a:latin typeface="Arial"/>
                <a:ea typeface="Arial"/>
                <a:cs typeface="Arial"/>
                <a:sym typeface="Arial"/>
              </a:rPr>
              <a:t>repeated blocks of code</a:t>
            </a:r>
            <a:r>
              <a:rPr lang="en-US" sz="2000">
                <a:solidFill>
                  <a:schemeClr val="dk1"/>
                </a:solidFill>
                <a:latin typeface="Arial"/>
                <a:ea typeface="Arial"/>
                <a:cs typeface="Arial"/>
                <a:sym typeface="Arial"/>
              </a:rPr>
              <a:t> over a set period.</a:t>
            </a:r>
            <a:endParaRPr/>
          </a:p>
          <a:p>
            <a:pPr indent="-330200" lvl="0" marL="68580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457200" lvl="0" marL="6858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Each for loop is composed of a:</a:t>
            </a:r>
            <a:endParaRPr/>
          </a:p>
          <a:p>
            <a:pPr indent="-457200" lvl="1" marL="985838" marR="0" rtl="0" algn="l">
              <a:spcBef>
                <a:spcPts val="0"/>
              </a:spcBef>
              <a:spcAft>
                <a:spcPts val="0"/>
              </a:spcAft>
              <a:buClr>
                <a:schemeClr val="dk1"/>
              </a:buClr>
              <a:buSzPts val="1700"/>
              <a:buFont typeface="Arial"/>
              <a:buChar char="–"/>
            </a:pPr>
            <a:r>
              <a:rPr b="0" i="0" lang="en-US" sz="1700" u="none" cap="none" strike="noStrike">
                <a:solidFill>
                  <a:schemeClr val="dk1"/>
                </a:solidFill>
                <a:latin typeface="Arial"/>
                <a:ea typeface="Arial"/>
                <a:cs typeface="Arial"/>
                <a:sym typeface="Arial"/>
              </a:rPr>
              <a:t>Variable declaration or counter (iterator)</a:t>
            </a:r>
            <a:endParaRPr/>
          </a:p>
          <a:p>
            <a:pPr indent="-457200" lvl="1" marL="985838" marR="0" rtl="0" algn="l">
              <a:spcBef>
                <a:spcPts val="0"/>
              </a:spcBef>
              <a:spcAft>
                <a:spcPts val="0"/>
              </a:spcAft>
              <a:buClr>
                <a:schemeClr val="dk1"/>
              </a:buClr>
              <a:buSzPts val="1700"/>
              <a:buFont typeface="Arial"/>
              <a:buChar char="–"/>
            </a:pPr>
            <a:r>
              <a:rPr b="0" i="0" lang="en-US" sz="1700" u="none" cap="none" strike="noStrike">
                <a:solidFill>
                  <a:schemeClr val="dk1"/>
                </a:solidFill>
                <a:latin typeface="Arial"/>
                <a:ea typeface="Arial"/>
                <a:cs typeface="Arial"/>
                <a:sym typeface="Arial"/>
              </a:rPr>
              <a:t>A loop condition</a:t>
            </a:r>
            <a:endParaRPr/>
          </a:p>
          <a:p>
            <a:pPr indent="-457200" lvl="1" marL="985838" marR="0" rtl="0" algn="l">
              <a:spcBef>
                <a:spcPts val="0"/>
              </a:spcBef>
              <a:spcAft>
                <a:spcPts val="0"/>
              </a:spcAft>
              <a:buClr>
                <a:schemeClr val="dk1"/>
              </a:buClr>
              <a:buSzPts val="1700"/>
              <a:buFont typeface="Arial"/>
              <a:buChar char="–"/>
            </a:pPr>
            <a:r>
              <a:rPr b="0" i="0" lang="en-US" sz="1700" u="none" cap="none" strike="noStrike">
                <a:solidFill>
                  <a:schemeClr val="dk1"/>
                </a:solidFill>
                <a:latin typeface="Arial"/>
                <a:ea typeface="Arial"/>
                <a:cs typeface="Arial"/>
                <a:sym typeface="Arial"/>
              </a:rPr>
              <a:t>An iteration (addition)</a:t>
            </a:r>
            <a:endParaRPr/>
          </a:p>
          <a:p>
            <a:pPr indent="-330200" lvl="0" marL="68580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p:txBody>
      </p:sp>
      <p:sp>
        <p:nvSpPr>
          <p:cNvPr id="274" name="Google Shape;274;p31"/>
          <p:cNvSpPr/>
          <p:nvPr/>
        </p:nvSpPr>
        <p:spPr>
          <a:xfrm>
            <a:off x="304800" y="98052"/>
            <a:ext cx="6934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Enter the For-Loop</a:t>
            </a:r>
            <a:endParaRPr/>
          </a:p>
        </p:txBody>
      </p:sp>
      <p:pic>
        <p:nvPicPr>
          <p:cNvPr descr="C:\Users\Kevin\Desktop\ary.PNG" id="275" name="Google Shape;275;p31"/>
          <p:cNvPicPr preferRelativeResize="0"/>
          <p:nvPr/>
        </p:nvPicPr>
        <p:blipFill rotWithShape="1">
          <a:blip r:embed="rId3">
            <a:alphaModFix/>
          </a:blip>
          <a:srcRect b="0" l="0" r="0" t="0"/>
          <a:stretch/>
        </p:blipFill>
        <p:spPr>
          <a:xfrm>
            <a:off x="190865" y="3810000"/>
            <a:ext cx="8800735" cy="2286000"/>
          </a:xfrm>
          <a:prstGeom prst="rect">
            <a:avLst/>
          </a:prstGeom>
          <a:noFill/>
          <a:ln>
            <a:noFill/>
          </a:ln>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pic>
        <p:nvPicPr>
          <p:cNvPr descr="C:\Users\Kevin\Desktop\ary.PNG" id="281" name="Google Shape;281;p32"/>
          <p:cNvPicPr preferRelativeResize="0"/>
          <p:nvPr/>
        </p:nvPicPr>
        <p:blipFill rotWithShape="1">
          <a:blip r:embed="rId3">
            <a:alphaModFix/>
          </a:blip>
          <a:srcRect b="0" l="0" r="0" t="0"/>
          <a:stretch/>
        </p:blipFill>
        <p:spPr>
          <a:xfrm>
            <a:off x="179070" y="1069698"/>
            <a:ext cx="8785860" cy="4132540"/>
          </a:xfrm>
          <a:prstGeom prst="rect">
            <a:avLst/>
          </a:prstGeom>
          <a:noFill/>
          <a:ln>
            <a:noFill/>
          </a:ln>
        </p:spPr>
      </p:pic>
      <p:sp>
        <p:nvSpPr>
          <p:cNvPr id="282" name="Google Shape;282;p32"/>
          <p:cNvSpPr/>
          <p:nvPr/>
        </p:nvSpPr>
        <p:spPr>
          <a:xfrm>
            <a:off x="304800" y="98052"/>
            <a:ext cx="6934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Enter the For-Loop</a:t>
            </a:r>
            <a:endParaRPr/>
          </a:p>
        </p:txBody>
      </p:sp>
      <p:sp>
        <p:nvSpPr>
          <p:cNvPr id="283" name="Google Shape;283;p32"/>
          <p:cNvSpPr txBox="1"/>
          <p:nvPr/>
        </p:nvSpPr>
        <p:spPr>
          <a:xfrm>
            <a:off x="304800" y="4724400"/>
            <a:ext cx="8534400" cy="1524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rPr b="1" i="1" lang="en-US" sz="2400">
                <a:solidFill>
                  <a:schemeClr val="dk1"/>
                </a:solidFill>
                <a:latin typeface="Arial"/>
                <a:ea typeface="Arial"/>
                <a:cs typeface="Arial"/>
                <a:sym typeface="Arial"/>
              </a:rPr>
              <a:t>Iterator.      Condition.     Increment.</a:t>
            </a:r>
            <a:endParaRPr i="1" sz="2400">
              <a:solidFill>
                <a:schemeClr val="dk1"/>
              </a:solidFill>
              <a:latin typeface="Arial"/>
              <a:ea typeface="Arial"/>
              <a:cs typeface="Arial"/>
              <a:sym typeface="Arial"/>
            </a:endParaRPr>
          </a:p>
        </p:txBody>
      </p:sp>
      <p:cxnSp>
        <p:nvCxnSpPr>
          <p:cNvPr id="284" name="Google Shape;284;p32"/>
          <p:cNvCxnSpPr/>
          <p:nvPr/>
        </p:nvCxnSpPr>
        <p:spPr>
          <a:xfrm rot="10800000">
            <a:off x="1828800" y="2590800"/>
            <a:ext cx="609601" cy="2698946"/>
          </a:xfrm>
          <a:prstGeom prst="straightConnector1">
            <a:avLst/>
          </a:prstGeom>
          <a:noFill/>
          <a:ln cap="flat" cmpd="sng" w="69850">
            <a:solidFill>
              <a:srgbClr val="FF0000"/>
            </a:solidFill>
            <a:prstDash val="solid"/>
            <a:miter lim="800000"/>
            <a:headEnd len="sm" w="sm" type="none"/>
            <a:tailEnd len="med" w="med" type="triangle"/>
          </a:ln>
        </p:spPr>
      </p:cxnSp>
      <p:cxnSp>
        <p:nvCxnSpPr>
          <p:cNvPr id="285" name="Google Shape;285;p32"/>
          <p:cNvCxnSpPr/>
          <p:nvPr/>
        </p:nvCxnSpPr>
        <p:spPr>
          <a:xfrm rot="10800000">
            <a:off x="3124200" y="2667000"/>
            <a:ext cx="1285636" cy="2622746"/>
          </a:xfrm>
          <a:prstGeom prst="straightConnector1">
            <a:avLst/>
          </a:prstGeom>
          <a:noFill/>
          <a:ln cap="flat" cmpd="sng" w="69850">
            <a:solidFill>
              <a:srgbClr val="FF0000"/>
            </a:solidFill>
            <a:prstDash val="solid"/>
            <a:miter lim="800000"/>
            <a:headEnd len="sm" w="sm" type="none"/>
            <a:tailEnd len="med" w="med" type="triangle"/>
          </a:ln>
        </p:spPr>
      </p:cxnSp>
      <p:cxnSp>
        <p:nvCxnSpPr>
          <p:cNvPr id="286" name="Google Shape;286;p32"/>
          <p:cNvCxnSpPr/>
          <p:nvPr/>
        </p:nvCxnSpPr>
        <p:spPr>
          <a:xfrm rot="10800000">
            <a:off x="6019800" y="2667000"/>
            <a:ext cx="457762" cy="2622746"/>
          </a:xfrm>
          <a:prstGeom prst="straightConnector1">
            <a:avLst/>
          </a:prstGeom>
          <a:noFill/>
          <a:ln cap="flat" cmpd="sng" w="69850">
            <a:solidFill>
              <a:srgbClr val="FF0000"/>
            </a:solidFill>
            <a:prstDash val="solid"/>
            <a:miter lim="800000"/>
            <a:headEnd len="sm" w="sm" type="none"/>
            <a:tailEnd len="med" w="med" type="triangle"/>
          </a:ln>
        </p:spPr>
      </p:cxn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pic>
        <p:nvPicPr>
          <p:cNvPr descr="C:\Users\Kevin\Desktop\ary.PNG" id="292" name="Google Shape;292;p33"/>
          <p:cNvPicPr preferRelativeResize="0"/>
          <p:nvPr/>
        </p:nvPicPr>
        <p:blipFill rotWithShape="1">
          <a:blip r:embed="rId3">
            <a:alphaModFix/>
          </a:blip>
          <a:srcRect b="0" l="0" r="0" t="0"/>
          <a:stretch/>
        </p:blipFill>
        <p:spPr>
          <a:xfrm>
            <a:off x="179070" y="1069698"/>
            <a:ext cx="8785860" cy="4132540"/>
          </a:xfrm>
          <a:prstGeom prst="rect">
            <a:avLst/>
          </a:prstGeom>
          <a:noFill/>
          <a:ln>
            <a:noFill/>
          </a:ln>
        </p:spPr>
      </p:pic>
      <p:sp>
        <p:nvSpPr>
          <p:cNvPr id="293" name="Google Shape;293;p33"/>
          <p:cNvSpPr/>
          <p:nvPr/>
        </p:nvSpPr>
        <p:spPr>
          <a:xfrm>
            <a:off x="304800" y="98052"/>
            <a:ext cx="6934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Enter the For-Loop</a:t>
            </a:r>
            <a:endParaRPr/>
          </a:p>
        </p:txBody>
      </p:sp>
      <p:sp>
        <p:nvSpPr>
          <p:cNvPr id="294" name="Google Shape;294;p33"/>
          <p:cNvSpPr txBox="1"/>
          <p:nvPr/>
        </p:nvSpPr>
        <p:spPr>
          <a:xfrm>
            <a:off x="304800" y="4876800"/>
            <a:ext cx="8534400" cy="1524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rPr b="1" i="1" lang="en-US" sz="2400">
                <a:solidFill>
                  <a:schemeClr val="dk1"/>
                </a:solidFill>
                <a:latin typeface="Arial"/>
                <a:ea typeface="Arial"/>
                <a:cs typeface="Arial"/>
                <a:sym typeface="Arial"/>
              </a:rPr>
              <a:t>Code between the { } gets repeated each time the iterator is smaller than the condition. </a:t>
            </a:r>
            <a:r>
              <a:rPr i="1" lang="en-US" sz="2400">
                <a:solidFill>
                  <a:schemeClr val="dk1"/>
                </a:solidFill>
                <a:latin typeface="Arial"/>
                <a:ea typeface="Arial"/>
                <a:cs typeface="Arial"/>
                <a:sym typeface="Arial"/>
              </a:rPr>
              <a:t>(i.e. in this case i &lt; 4)</a:t>
            </a:r>
            <a:endParaRPr/>
          </a:p>
        </p:txBody>
      </p:sp>
      <p:sp>
        <p:nvSpPr>
          <p:cNvPr id="295" name="Google Shape;295;p33"/>
          <p:cNvSpPr/>
          <p:nvPr/>
        </p:nvSpPr>
        <p:spPr>
          <a:xfrm>
            <a:off x="457200" y="2667000"/>
            <a:ext cx="7086600" cy="304800"/>
          </a:xfrm>
          <a:prstGeom prst="rect">
            <a:avLst/>
          </a:prstGeom>
          <a:noFill/>
          <a:ln cap="flat" cmpd="sng" w="635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Google Shape;48;p7"/>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Objectives</a:t>
            </a:r>
            <a:endParaRPr/>
          </a:p>
        </p:txBody>
      </p:sp>
      <p:sp>
        <p:nvSpPr>
          <p:cNvPr id="49" name="Google Shape;49;p7"/>
          <p:cNvSpPr txBox="1"/>
          <p:nvPr/>
        </p:nvSpPr>
        <p:spPr>
          <a:xfrm>
            <a:off x="304799" y="761999"/>
            <a:ext cx="8740775" cy="5545777"/>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200"/>
              <a:buFont typeface="Arial"/>
              <a:buNone/>
            </a:pPr>
            <a:r>
              <a:rPr b="1" i="0" lang="en-US" sz="2200" u="sng" cap="none" strike="noStrike">
                <a:solidFill>
                  <a:schemeClr val="dk1"/>
                </a:solidFill>
                <a:latin typeface="Arial"/>
                <a:ea typeface="Arial"/>
                <a:cs typeface="Arial"/>
                <a:sym typeface="Arial"/>
              </a:rPr>
              <a:t>In today’s class we’ll be covering:</a:t>
            </a:r>
            <a:endParaRPr/>
          </a:p>
          <a:p>
            <a:pPr indent="0" lvl="0" marL="0" marR="0" rtl="0" algn="l">
              <a:spcBef>
                <a:spcPts val="440"/>
              </a:spcBef>
              <a:spcAft>
                <a:spcPts val="0"/>
              </a:spcAft>
              <a:buClr>
                <a:schemeClr val="dk1"/>
              </a:buClr>
              <a:buSzPts val="2200"/>
              <a:buFont typeface="Arial"/>
              <a:buNone/>
            </a:pPr>
            <a:r>
              <a:t/>
            </a:r>
            <a:endParaRPr b="1" i="0" sz="2200" u="none" cap="none" strike="noStrike">
              <a:solidFill>
                <a:schemeClr val="dk1"/>
              </a:solidFill>
              <a:latin typeface="Arial"/>
              <a:ea typeface="Arial"/>
              <a:cs typeface="Arial"/>
              <a:sym typeface="Arial"/>
            </a:endParaRPr>
          </a:p>
          <a:p>
            <a:pPr indent="-257175" lvl="0" marL="257175"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Array Assignments</a:t>
            </a:r>
            <a:endParaRPr/>
          </a:p>
          <a:p>
            <a:pPr indent="-117475" lvl="0" marL="257175"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57175" lvl="0" marL="257175"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The Concept of For-Loops</a:t>
            </a:r>
            <a:endParaRPr/>
          </a:p>
          <a:p>
            <a:pPr indent="0" lvl="0" marL="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57175" lvl="0" marL="257175"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The Art of Pseudo-Coding</a:t>
            </a:r>
            <a:endParaRPr/>
          </a:p>
          <a:p>
            <a:pPr indent="-117475" lvl="0" marL="257175"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57175" lvl="0" marL="257175"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Building Rock-Paper Scissors</a:t>
            </a:r>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pic>
        <p:nvPicPr>
          <p:cNvPr descr="C:\Users\Kevin\Desktop\ary.PNG" id="301" name="Google Shape;301;p34"/>
          <p:cNvPicPr preferRelativeResize="0"/>
          <p:nvPr/>
        </p:nvPicPr>
        <p:blipFill rotWithShape="1">
          <a:blip r:embed="rId3">
            <a:alphaModFix/>
          </a:blip>
          <a:srcRect b="0" l="0" r="0" t="0"/>
          <a:stretch/>
        </p:blipFill>
        <p:spPr>
          <a:xfrm>
            <a:off x="179070" y="1069698"/>
            <a:ext cx="8785860" cy="4132540"/>
          </a:xfrm>
          <a:prstGeom prst="rect">
            <a:avLst/>
          </a:prstGeom>
          <a:noFill/>
          <a:ln>
            <a:noFill/>
          </a:ln>
        </p:spPr>
      </p:pic>
      <p:sp>
        <p:nvSpPr>
          <p:cNvPr id="302" name="Google Shape;302;p34"/>
          <p:cNvSpPr/>
          <p:nvPr/>
        </p:nvSpPr>
        <p:spPr>
          <a:xfrm>
            <a:off x="304800" y="98052"/>
            <a:ext cx="6934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Enter the For-Loop</a:t>
            </a:r>
            <a:endParaRPr/>
          </a:p>
        </p:txBody>
      </p:sp>
      <p:sp>
        <p:nvSpPr>
          <p:cNvPr id="303" name="Google Shape;303;p34"/>
          <p:cNvSpPr txBox="1"/>
          <p:nvPr/>
        </p:nvSpPr>
        <p:spPr>
          <a:xfrm>
            <a:off x="304800" y="4876800"/>
            <a:ext cx="8534400" cy="1524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rPr b="1" i="1" lang="en-US" sz="2400">
                <a:solidFill>
                  <a:schemeClr val="dk1"/>
                </a:solidFill>
                <a:latin typeface="Arial"/>
                <a:ea typeface="Arial"/>
                <a:cs typeface="Arial"/>
                <a:sym typeface="Arial"/>
              </a:rPr>
              <a:t>Running the code “loops” through and prints each element in the array.</a:t>
            </a:r>
            <a:endParaRPr i="1" sz="2400">
              <a:solidFill>
                <a:schemeClr val="dk1"/>
              </a:solidFill>
              <a:latin typeface="Arial"/>
              <a:ea typeface="Arial"/>
              <a:cs typeface="Arial"/>
              <a:sym typeface="Arial"/>
            </a:endParaRPr>
          </a:p>
        </p:txBody>
      </p:sp>
      <p:sp>
        <p:nvSpPr>
          <p:cNvPr id="304" name="Google Shape;304;p34"/>
          <p:cNvSpPr/>
          <p:nvPr/>
        </p:nvSpPr>
        <p:spPr>
          <a:xfrm>
            <a:off x="228600" y="3467100"/>
            <a:ext cx="8229600" cy="1638300"/>
          </a:xfrm>
          <a:prstGeom prst="rect">
            <a:avLst/>
          </a:prstGeom>
          <a:noFill/>
          <a:ln cap="flat" cmpd="sng" w="635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35"/>
          <p:cNvSpPr/>
          <p:nvPr/>
        </p:nvSpPr>
        <p:spPr>
          <a:xfrm>
            <a:off x="304800" y="98052"/>
            <a:ext cx="6934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Run That Loop</a:t>
            </a:r>
            <a:endParaRPr/>
          </a:p>
        </p:txBody>
      </p:sp>
      <p:grpSp>
        <p:nvGrpSpPr>
          <p:cNvPr id="311" name="Google Shape;311;p35"/>
          <p:cNvGrpSpPr/>
          <p:nvPr/>
        </p:nvGrpSpPr>
        <p:grpSpPr>
          <a:xfrm>
            <a:off x="1335370" y="4876800"/>
            <a:ext cx="6483626" cy="1524000"/>
            <a:chOff x="-5742034" y="1600199"/>
            <a:chExt cx="8522140" cy="2402189"/>
          </a:xfrm>
        </p:grpSpPr>
        <p:sp>
          <p:nvSpPr>
            <p:cNvPr id="312" name="Google Shape;312;p35"/>
            <p:cNvSpPr/>
            <p:nvPr/>
          </p:nvSpPr>
          <p:spPr>
            <a:xfrm>
              <a:off x="-5742034" y="1600199"/>
              <a:ext cx="8522140" cy="1905000"/>
            </a:xfrm>
            <a:prstGeom prst="rect">
              <a:avLst/>
            </a:prstGeom>
            <a:solidFill>
              <a:srgbClr val="262626">
                <a:alpha val="9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3" name="Google Shape;313;p35"/>
            <p:cNvSpPr/>
            <p:nvPr/>
          </p:nvSpPr>
          <p:spPr>
            <a:xfrm>
              <a:off x="-5486400" y="1828800"/>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4" name="Google Shape;314;p35"/>
            <p:cNvSpPr/>
            <p:nvPr/>
          </p:nvSpPr>
          <p:spPr>
            <a:xfrm>
              <a:off x="-3423247" y="1828799"/>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5" name="Google Shape;315;p35"/>
            <p:cNvSpPr/>
            <p:nvPr/>
          </p:nvSpPr>
          <p:spPr>
            <a:xfrm>
              <a:off x="-1334694" y="1828799"/>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6" name="Google Shape;316;p35"/>
            <p:cNvSpPr/>
            <p:nvPr/>
          </p:nvSpPr>
          <p:spPr>
            <a:xfrm>
              <a:off x="753859" y="1803399"/>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7" name="Google Shape;317;p35"/>
            <p:cNvSpPr txBox="1"/>
            <p:nvPr/>
          </p:nvSpPr>
          <p:spPr>
            <a:xfrm>
              <a:off x="-5066293" y="3517258"/>
              <a:ext cx="1079208" cy="4851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Index 0 </a:t>
              </a:r>
              <a:endParaRPr/>
            </a:p>
          </p:txBody>
        </p:sp>
        <p:sp>
          <p:nvSpPr>
            <p:cNvPr id="318" name="Google Shape;318;p35"/>
            <p:cNvSpPr txBox="1"/>
            <p:nvPr/>
          </p:nvSpPr>
          <p:spPr>
            <a:xfrm>
              <a:off x="-3003140" y="3517258"/>
              <a:ext cx="1013890" cy="4851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Index 1</a:t>
              </a:r>
              <a:endParaRPr/>
            </a:p>
          </p:txBody>
        </p:sp>
        <p:sp>
          <p:nvSpPr>
            <p:cNvPr id="319" name="Google Shape;319;p35"/>
            <p:cNvSpPr txBox="1"/>
            <p:nvPr/>
          </p:nvSpPr>
          <p:spPr>
            <a:xfrm>
              <a:off x="-1004107" y="3517258"/>
              <a:ext cx="1013890" cy="4851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Index 2</a:t>
              </a:r>
              <a:endParaRPr/>
            </a:p>
          </p:txBody>
        </p:sp>
        <p:sp>
          <p:nvSpPr>
            <p:cNvPr id="320" name="Google Shape;320;p35"/>
            <p:cNvSpPr txBox="1"/>
            <p:nvPr/>
          </p:nvSpPr>
          <p:spPr>
            <a:xfrm>
              <a:off x="1206026" y="3517258"/>
              <a:ext cx="1013890" cy="4851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Index 3</a:t>
              </a:r>
              <a:endParaRPr/>
            </a:p>
          </p:txBody>
        </p:sp>
      </p:grpSp>
      <p:sp>
        <p:nvSpPr>
          <p:cNvPr id="321" name="Google Shape;321;p35"/>
          <p:cNvSpPr txBox="1"/>
          <p:nvPr/>
        </p:nvSpPr>
        <p:spPr>
          <a:xfrm>
            <a:off x="1791266" y="5331023"/>
            <a:ext cx="771365"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Carrots</a:t>
            </a:r>
            <a:endParaRPr/>
          </a:p>
        </p:txBody>
      </p:sp>
      <p:sp>
        <p:nvSpPr>
          <p:cNvPr id="322" name="Google Shape;322;p35"/>
          <p:cNvSpPr txBox="1"/>
          <p:nvPr/>
        </p:nvSpPr>
        <p:spPr>
          <a:xfrm>
            <a:off x="3520459" y="5329297"/>
            <a:ext cx="593432"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Peas</a:t>
            </a:r>
            <a:endParaRPr/>
          </a:p>
        </p:txBody>
      </p:sp>
      <p:sp>
        <p:nvSpPr>
          <p:cNvPr id="323" name="Google Shape;323;p35"/>
          <p:cNvSpPr txBox="1"/>
          <p:nvPr/>
        </p:nvSpPr>
        <p:spPr>
          <a:xfrm>
            <a:off x="5019835" y="5329297"/>
            <a:ext cx="771365"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Lettuce</a:t>
            </a:r>
            <a:endParaRPr/>
          </a:p>
        </p:txBody>
      </p:sp>
      <p:sp>
        <p:nvSpPr>
          <p:cNvPr id="324" name="Google Shape;324;p35"/>
          <p:cNvSpPr txBox="1"/>
          <p:nvPr/>
        </p:nvSpPr>
        <p:spPr>
          <a:xfrm>
            <a:off x="6552249" y="5329297"/>
            <a:ext cx="959878"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Tomatoes</a:t>
            </a:r>
            <a:endParaRPr/>
          </a:p>
        </p:txBody>
      </p:sp>
      <p:sp>
        <p:nvSpPr>
          <p:cNvPr id="325" name="Google Shape;325;p35"/>
          <p:cNvSpPr txBox="1"/>
          <p:nvPr/>
        </p:nvSpPr>
        <p:spPr>
          <a:xfrm>
            <a:off x="304800" y="3345429"/>
            <a:ext cx="6477000" cy="52487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rPr b="1" i="1" lang="en-US" sz="2400">
                <a:solidFill>
                  <a:schemeClr val="dk1"/>
                </a:solidFill>
                <a:latin typeface="Arial"/>
                <a:ea typeface="Arial"/>
                <a:cs typeface="Arial"/>
                <a:sym typeface="Arial"/>
              </a:rPr>
              <a:t>When i = 0 … console.log(“I love Carrots”)</a:t>
            </a:r>
            <a:endParaRPr i="1" sz="2400">
              <a:solidFill>
                <a:schemeClr val="dk1"/>
              </a:solidFill>
              <a:latin typeface="Arial"/>
              <a:ea typeface="Arial"/>
              <a:cs typeface="Arial"/>
              <a:sym typeface="Arial"/>
            </a:endParaRPr>
          </a:p>
        </p:txBody>
      </p:sp>
      <p:sp>
        <p:nvSpPr>
          <p:cNvPr id="326" name="Google Shape;326;p35"/>
          <p:cNvSpPr/>
          <p:nvPr/>
        </p:nvSpPr>
        <p:spPr>
          <a:xfrm>
            <a:off x="1849472" y="4114800"/>
            <a:ext cx="713159" cy="660968"/>
          </a:xfrm>
          <a:prstGeom prst="down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C:\Users\Kevin\Desktop\ary.PNG" id="327" name="Google Shape;327;p35"/>
          <p:cNvPicPr preferRelativeResize="0"/>
          <p:nvPr/>
        </p:nvPicPr>
        <p:blipFill rotWithShape="1">
          <a:blip r:embed="rId3">
            <a:alphaModFix/>
          </a:blip>
          <a:srcRect b="0" l="0" r="0" t="0"/>
          <a:stretch/>
        </p:blipFill>
        <p:spPr>
          <a:xfrm>
            <a:off x="190865" y="914400"/>
            <a:ext cx="8800735" cy="2286000"/>
          </a:xfrm>
          <a:prstGeom prst="rect">
            <a:avLst/>
          </a:prstGeom>
          <a:noFill/>
          <a:ln>
            <a:noFill/>
          </a:ln>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36"/>
          <p:cNvSpPr/>
          <p:nvPr/>
        </p:nvSpPr>
        <p:spPr>
          <a:xfrm>
            <a:off x="304800" y="98052"/>
            <a:ext cx="6934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Run That Loop</a:t>
            </a:r>
            <a:endParaRPr/>
          </a:p>
        </p:txBody>
      </p:sp>
      <p:grpSp>
        <p:nvGrpSpPr>
          <p:cNvPr id="334" name="Google Shape;334;p36"/>
          <p:cNvGrpSpPr/>
          <p:nvPr/>
        </p:nvGrpSpPr>
        <p:grpSpPr>
          <a:xfrm>
            <a:off x="1335370" y="4876800"/>
            <a:ext cx="6483626" cy="1524000"/>
            <a:chOff x="-5742034" y="1600199"/>
            <a:chExt cx="8522140" cy="2402189"/>
          </a:xfrm>
        </p:grpSpPr>
        <p:sp>
          <p:nvSpPr>
            <p:cNvPr id="335" name="Google Shape;335;p36"/>
            <p:cNvSpPr/>
            <p:nvPr/>
          </p:nvSpPr>
          <p:spPr>
            <a:xfrm>
              <a:off x="-5742034" y="1600199"/>
              <a:ext cx="8522140" cy="1905000"/>
            </a:xfrm>
            <a:prstGeom prst="rect">
              <a:avLst/>
            </a:prstGeom>
            <a:solidFill>
              <a:srgbClr val="262626">
                <a:alpha val="9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6" name="Google Shape;336;p36"/>
            <p:cNvSpPr/>
            <p:nvPr/>
          </p:nvSpPr>
          <p:spPr>
            <a:xfrm>
              <a:off x="-5486400" y="1828800"/>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7" name="Google Shape;337;p36"/>
            <p:cNvSpPr/>
            <p:nvPr/>
          </p:nvSpPr>
          <p:spPr>
            <a:xfrm>
              <a:off x="-3423247" y="1828799"/>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8" name="Google Shape;338;p36"/>
            <p:cNvSpPr/>
            <p:nvPr/>
          </p:nvSpPr>
          <p:spPr>
            <a:xfrm>
              <a:off x="-1334694" y="1828799"/>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9" name="Google Shape;339;p36"/>
            <p:cNvSpPr/>
            <p:nvPr/>
          </p:nvSpPr>
          <p:spPr>
            <a:xfrm>
              <a:off x="753859" y="1803399"/>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0" name="Google Shape;340;p36"/>
            <p:cNvSpPr txBox="1"/>
            <p:nvPr/>
          </p:nvSpPr>
          <p:spPr>
            <a:xfrm>
              <a:off x="-5066293" y="3517258"/>
              <a:ext cx="1079208" cy="4851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Index 0 </a:t>
              </a:r>
              <a:endParaRPr/>
            </a:p>
          </p:txBody>
        </p:sp>
        <p:sp>
          <p:nvSpPr>
            <p:cNvPr id="341" name="Google Shape;341;p36"/>
            <p:cNvSpPr txBox="1"/>
            <p:nvPr/>
          </p:nvSpPr>
          <p:spPr>
            <a:xfrm>
              <a:off x="-3003140" y="3517258"/>
              <a:ext cx="1013890" cy="4851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Index 1</a:t>
              </a:r>
              <a:endParaRPr/>
            </a:p>
          </p:txBody>
        </p:sp>
        <p:sp>
          <p:nvSpPr>
            <p:cNvPr id="342" name="Google Shape;342;p36"/>
            <p:cNvSpPr txBox="1"/>
            <p:nvPr/>
          </p:nvSpPr>
          <p:spPr>
            <a:xfrm>
              <a:off x="-1004107" y="3517258"/>
              <a:ext cx="1013890" cy="4851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Index 2</a:t>
              </a:r>
              <a:endParaRPr/>
            </a:p>
          </p:txBody>
        </p:sp>
        <p:sp>
          <p:nvSpPr>
            <p:cNvPr id="343" name="Google Shape;343;p36"/>
            <p:cNvSpPr txBox="1"/>
            <p:nvPr/>
          </p:nvSpPr>
          <p:spPr>
            <a:xfrm>
              <a:off x="1206026" y="3517258"/>
              <a:ext cx="1013890" cy="4851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Index 3</a:t>
              </a:r>
              <a:endParaRPr/>
            </a:p>
          </p:txBody>
        </p:sp>
      </p:grpSp>
      <p:sp>
        <p:nvSpPr>
          <p:cNvPr id="344" name="Google Shape;344;p36"/>
          <p:cNvSpPr txBox="1"/>
          <p:nvPr/>
        </p:nvSpPr>
        <p:spPr>
          <a:xfrm>
            <a:off x="1791266" y="5331023"/>
            <a:ext cx="771365"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Carrots</a:t>
            </a:r>
            <a:endParaRPr/>
          </a:p>
        </p:txBody>
      </p:sp>
      <p:sp>
        <p:nvSpPr>
          <p:cNvPr id="345" name="Google Shape;345;p36"/>
          <p:cNvSpPr txBox="1"/>
          <p:nvPr/>
        </p:nvSpPr>
        <p:spPr>
          <a:xfrm>
            <a:off x="3520459" y="5329297"/>
            <a:ext cx="593432"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Peas</a:t>
            </a:r>
            <a:endParaRPr/>
          </a:p>
        </p:txBody>
      </p:sp>
      <p:sp>
        <p:nvSpPr>
          <p:cNvPr id="346" name="Google Shape;346;p36"/>
          <p:cNvSpPr txBox="1"/>
          <p:nvPr/>
        </p:nvSpPr>
        <p:spPr>
          <a:xfrm>
            <a:off x="5019835" y="5329297"/>
            <a:ext cx="771365"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Lettuce</a:t>
            </a:r>
            <a:endParaRPr/>
          </a:p>
        </p:txBody>
      </p:sp>
      <p:sp>
        <p:nvSpPr>
          <p:cNvPr id="347" name="Google Shape;347;p36"/>
          <p:cNvSpPr txBox="1"/>
          <p:nvPr/>
        </p:nvSpPr>
        <p:spPr>
          <a:xfrm>
            <a:off x="6552249" y="5329297"/>
            <a:ext cx="959878"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Tomatoes</a:t>
            </a:r>
            <a:endParaRPr/>
          </a:p>
        </p:txBody>
      </p:sp>
      <p:sp>
        <p:nvSpPr>
          <p:cNvPr id="348" name="Google Shape;348;p36"/>
          <p:cNvSpPr txBox="1"/>
          <p:nvPr/>
        </p:nvSpPr>
        <p:spPr>
          <a:xfrm>
            <a:off x="304800" y="3345429"/>
            <a:ext cx="6477000" cy="52487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rPr b="1" i="1" lang="en-US" sz="2400">
                <a:solidFill>
                  <a:schemeClr val="dk1"/>
                </a:solidFill>
                <a:latin typeface="Arial"/>
                <a:ea typeface="Arial"/>
                <a:cs typeface="Arial"/>
                <a:sym typeface="Arial"/>
              </a:rPr>
              <a:t>When i = 1 … console.log(“I love Peas”)</a:t>
            </a:r>
            <a:endParaRPr i="1" sz="2400">
              <a:solidFill>
                <a:schemeClr val="dk1"/>
              </a:solidFill>
              <a:latin typeface="Arial"/>
              <a:ea typeface="Arial"/>
              <a:cs typeface="Arial"/>
              <a:sym typeface="Arial"/>
            </a:endParaRPr>
          </a:p>
        </p:txBody>
      </p:sp>
      <p:sp>
        <p:nvSpPr>
          <p:cNvPr id="349" name="Google Shape;349;p36"/>
          <p:cNvSpPr/>
          <p:nvPr/>
        </p:nvSpPr>
        <p:spPr>
          <a:xfrm>
            <a:off x="3460595" y="4114800"/>
            <a:ext cx="713159" cy="660968"/>
          </a:xfrm>
          <a:prstGeom prst="down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C:\Users\Kevin\Desktop\ary.PNG" id="350" name="Google Shape;350;p36"/>
          <p:cNvPicPr preferRelativeResize="0"/>
          <p:nvPr/>
        </p:nvPicPr>
        <p:blipFill rotWithShape="1">
          <a:blip r:embed="rId3">
            <a:alphaModFix/>
          </a:blip>
          <a:srcRect b="0" l="0" r="0" t="0"/>
          <a:stretch/>
        </p:blipFill>
        <p:spPr>
          <a:xfrm>
            <a:off x="190865" y="914400"/>
            <a:ext cx="8800735" cy="2286000"/>
          </a:xfrm>
          <a:prstGeom prst="rect">
            <a:avLst/>
          </a:prstGeom>
          <a:noFill/>
          <a:ln>
            <a:noFill/>
          </a:ln>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37"/>
          <p:cNvSpPr/>
          <p:nvPr/>
        </p:nvSpPr>
        <p:spPr>
          <a:xfrm>
            <a:off x="304800" y="98052"/>
            <a:ext cx="6934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Run That Loop</a:t>
            </a:r>
            <a:endParaRPr/>
          </a:p>
        </p:txBody>
      </p:sp>
      <p:grpSp>
        <p:nvGrpSpPr>
          <p:cNvPr id="357" name="Google Shape;357;p37"/>
          <p:cNvGrpSpPr/>
          <p:nvPr/>
        </p:nvGrpSpPr>
        <p:grpSpPr>
          <a:xfrm>
            <a:off x="1335370" y="4876800"/>
            <a:ext cx="6483626" cy="1524000"/>
            <a:chOff x="-5742034" y="1600199"/>
            <a:chExt cx="8522140" cy="2402189"/>
          </a:xfrm>
        </p:grpSpPr>
        <p:sp>
          <p:nvSpPr>
            <p:cNvPr id="358" name="Google Shape;358;p37"/>
            <p:cNvSpPr/>
            <p:nvPr/>
          </p:nvSpPr>
          <p:spPr>
            <a:xfrm>
              <a:off x="-5742034" y="1600199"/>
              <a:ext cx="8522140" cy="1905000"/>
            </a:xfrm>
            <a:prstGeom prst="rect">
              <a:avLst/>
            </a:prstGeom>
            <a:solidFill>
              <a:srgbClr val="262626">
                <a:alpha val="9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9" name="Google Shape;359;p37"/>
            <p:cNvSpPr/>
            <p:nvPr/>
          </p:nvSpPr>
          <p:spPr>
            <a:xfrm>
              <a:off x="-5486400" y="1828800"/>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0" name="Google Shape;360;p37"/>
            <p:cNvSpPr/>
            <p:nvPr/>
          </p:nvSpPr>
          <p:spPr>
            <a:xfrm>
              <a:off x="-3423247" y="1828799"/>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1" name="Google Shape;361;p37"/>
            <p:cNvSpPr/>
            <p:nvPr/>
          </p:nvSpPr>
          <p:spPr>
            <a:xfrm>
              <a:off x="-1334694" y="1828799"/>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2" name="Google Shape;362;p37"/>
            <p:cNvSpPr/>
            <p:nvPr/>
          </p:nvSpPr>
          <p:spPr>
            <a:xfrm>
              <a:off x="753859" y="1803399"/>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3" name="Google Shape;363;p37"/>
            <p:cNvSpPr txBox="1"/>
            <p:nvPr/>
          </p:nvSpPr>
          <p:spPr>
            <a:xfrm>
              <a:off x="-5066293" y="3517258"/>
              <a:ext cx="1079208" cy="4851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Index 0 </a:t>
              </a:r>
              <a:endParaRPr/>
            </a:p>
          </p:txBody>
        </p:sp>
        <p:sp>
          <p:nvSpPr>
            <p:cNvPr id="364" name="Google Shape;364;p37"/>
            <p:cNvSpPr txBox="1"/>
            <p:nvPr/>
          </p:nvSpPr>
          <p:spPr>
            <a:xfrm>
              <a:off x="-3003140" y="3517258"/>
              <a:ext cx="1013890" cy="4851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Index 1</a:t>
              </a:r>
              <a:endParaRPr/>
            </a:p>
          </p:txBody>
        </p:sp>
        <p:sp>
          <p:nvSpPr>
            <p:cNvPr id="365" name="Google Shape;365;p37"/>
            <p:cNvSpPr txBox="1"/>
            <p:nvPr/>
          </p:nvSpPr>
          <p:spPr>
            <a:xfrm>
              <a:off x="-1004107" y="3517258"/>
              <a:ext cx="1013890" cy="4851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Index 2</a:t>
              </a:r>
              <a:endParaRPr/>
            </a:p>
          </p:txBody>
        </p:sp>
        <p:sp>
          <p:nvSpPr>
            <p:cNvPr id="366" name="Google Shape;366;p37"/>
            <p:cNvSpPr txBox="1"/>
            <p:nvPr/>
          </p:nvSpPr>
          <p:spPr>
            <a:xfrm>
              <a:off x="1206026" y="3517258"/>
              <a:ext cx="1013890" cy="4851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Index 3</a:t>
              </a:r>
              <a:endParaRPr/>
            </a:p>
          </p:txBody>
        </p:sp>
      </p:grpSp>
      <p:sp>
        <p:nvSpPr>
          <p:cNvPr id="367" name="Google Shape;367;p37"/>
          <p:cNvSpPr txBox="1"/>
          <p:nvPr/>
        </p:nvSpPr>
        <p:spPr>
          <a:xfrm>
            <a:off x="1791266" y="5331023"/>
            <a:ext cx="771365"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Carrots</a:t>
            </a:r>
            <a:endParaRPr/>
          </a:p>
        </p:txBody>
      </p:sp>
      <p:sp>
        <p:nvSpPr>
          <p:cNvPr id="368" name="Google Shape;368;p37"/>
          <p:cNvSpPr txBox="1"/>
          <p:nvPr/>
        </p:nvSpPr>
        <p:spPr>
          <a:xfrm>
            <a:off x="3520459" y="5329297"/>
            <a:ext cx="593432"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Peas</a:t>
            </a:r>
            <a:endParaRPr/>
          </a:p>
        </p:txBody>
      </p:sp>
      <p:sp>
        <p:nvSpPr>
          <p:cNvPr id="369" name="Google Shape;369;p37"/>
          <p:cNvSpPr txBox="1"/>
          <p:nvPr/>
        </p:nvSpPr>
        <p:spPr>
          <a:xfrm>
            <a:off x="5019835" y="5329297"/>
            <a:ext cx="771365"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Lettuce</a:t>
            </a:r>
            <a:endParaRPr/>
          </a:p>
        </p:txBody>
      </p:sp>
      <p:sp>
        <p:nvSpPr>
          <p:cNvPr id="370" name="Google Shape;370;p37"/>
          <p:cNvSpPr txBox="1"/>
          <p:nvPr/>
        </p:nvSpPr>
        <p:spPr>
          <a:xfrm>
            <a:off x="6552249" y="5329297"/>
            <a:ext cx="959878"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Tomatoes</a:t>
            </a:r>
            <a:endParaRPr/>
          </a:p>
        </p:txBody>
      </p:sp>
      <p:sp>
        <p:nvSpPr>
          <p:cNvPr id="371" name="Google Shape;371;p37"/>
          <p:cNvSpPr txBox="1"/>
          <p:nvPr/>
        </p:nvSpPr>
        <p:spPr>
          <a:xfrm>
            <a:off x="304800" y="3345429"/>
            <a:ext cx="6477000" cy="52487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rPr b="1" i="1" lang="en-US" sz="2400">
                <a:solidFill>
                  <a:schemeClr val="dk1"/>
                </a:solidFill>
                <a:latin typeface="Arial"/>
                <a:ea typeface="Arial"/>
                <a:cs typeface="Arial"/>
                <a:sym typeface="Arial"/>
              </a:rPr>
              <a:t>When i = 2 … console.log(“I love Lettuce”)</a:t>
            </a:r>
            <a:endParaRPr i="1" sz="2400">
              <a:solidFill>
                <a:schemeClr val="dk1"/>
              </a:solidFill>
              <a:latin typeface="Arial"/>
              <a:ea typeface="Arial"/>
              <a:cs typeface="Arial"/>
              <a:sym typeface="Arial"/>
            </a:endParaRPr>
          </a:p>
        </p:txBody>
      </p:sp>
      <p:sp>
        <p:nvSpPr>
          <p:cNvPr id="372" name="Google Shape;372;p37"/>
          <p:cNvSpPr/>
          <p:nvPr/>
        </p:nvSpPr>
        <p:spPr>
          <a:xfrm>
            <a:off x="5078041" y="4114800"/>
            <a:ext cx="713159" cy="660968"/>
          </a:xfrm>
          <a:prstGeom prst="down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C:\Users\Kevin\Desktop\ary.PNG" id="373" name="Google Shape;373;p37"/>
          <p:cNvPicPr preferRelativeResize="0"/>
          <p:nvPr/>
        </p:nvPicPr>
        <p:blipFill rotWithShape="1">
          <a:blip r:embed="rId3">
            <a:alphaModFix/>
          </a:blip>
          <a:srcRect b="0" l="0" r="0" t="0"/>
          <a:stretch/>
        </p:blipFill>
        <p:spPr>
          <a:xfrm>
            <a:off x="190865" y="914400"/>
            <a:ext cx="8800735" cy="2286000"/>
          </a:xfrm>
          <a:prstGeom prst="rect">
            <a:avLst/>
          </a:prstGeom>
          <a:noFill/>
          <a:ln>
            <a:noFill/>
          </a:ln>
        </p:spPr>
      </p:pic>
    </p:spTree>
  </p:cSld>
  <p:clrMapOvr>
    <a:masterClrMapping/>
  </p:clrMapOvr>
  <p:transition>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38"/>
          <p:cNvSpPr/>
          <p:nvPr/>
        </p:nvSpPr>
        <p:spPr>
          <a:xfrm>
            <a:off x="304800" y="98052"/>
            <a:ext cx="6934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Run That Loop</a:t>
            </a:r>
            <a:endParaRPr/>
          </a:p>
        </p:txBody>
      </p:sp>
      <p:grpSp>
        <p:nvGrpSpPr>
          <p:cNvPr id="380" name="Google Shape;380;p38"/>
          <p:cNvGrpSpPr/>
          <p:nvPr/>
        </p:nvGrpSpPr>
        <p:grpSpPr>
          <a:xfrm>
            <a:off x="1335370" y="4876800"/>
            <a:ext cx="6483626" cy="1524000"/>
            <a:chOff x="-5742034" y="1600199"/>
            <a:chExt cx="8522140" cy="2402189"/>
          </a:xfrm>
        </p:grpSpPr>
        <p:sp>
          <p:nvSpPr>
            <p:cNvPr id="381" name="Google Shape;381;p38"/>
            <p:cNvSpPr/>
            <p:nvPr/>
          </p:nvSpPr>
          <p:spPr>
            <a:xfrm>
              <a:off x="-5742034" y="1600199"/>
              <a:ext cx="8522140" cy="1905000"/>
            </a:xfrm>
            <a:prstGeom prst="rect">
              <a:avLst/>
            </a:prstGeom>
            <a:solidFill>
              <a:srgbClr val="262626">
                <a:alpha val="9882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2" name="Google Shape;382;p38"/>
            <p:cNvSpPr/>
            <p:nvPr/>
          </p:nvSpPr>
          <p:spPr>
            <a:xfrm>
              <a:off x="-5486400" y="1828800"/>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3" name="Google Shape;383;p38"/>
            <p:cNvSpPr/>
            <p:nvPr/>
          </p:nvSpPr>
          <p:spPr>
            <a:xfrm>
              <a:off x="-3423247" y="1828799"/>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4" name="Google Shape;384;p38"/>
            <p:cNvSpPr/>
            <p:nvPr/>
          </p:nvSpPr>
          <p:spPr>
            <a:xfrm>
              <a:off x="-1334694" y="1828799"/>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5" name="Google Shape;385;p38"/>
            <p:cNvSpPr/>
            <p:nvPr/>
          </p:nvSpPr>
          <p:spPr>
            <a:xfrm>
              <a:off x="753859" y="1803399"/>
              <a:ext cx="1845619" cy="151714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6" name="Google Shape;386;p38"/>
            <p:cNvSpPr txBox="1"/>
            <p:nvPr/>
          </p:nvSpPr>
          <p:spPr>
            <a:xfrm>
              <a:off x="-5066293" y="3517258"/>
              <a:ext cx="1079208" cy="4851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Index 0 </a:t>
              </a:r>
              <a:endParaRPr/>
            </a:p>
          </p:txBody>
        </p:sp>
        <p:sp>
          <p:nvSpPr>
            <p:cNvPr id="387" name="Google Shape;387;p38"/>
            <p:cNvSpPr txBox="1"/>
            <p:nvPr/>
          </p:nvSpPr>
          <p:spPr>
            <a:xfrm>
              <a:off x="-3003140" y="3517258"/>
              <a:ext cx="1013890" cy="4851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Index 1</a:t>
              </a:r>
              <a:endParaRPr/>
            </a:p>
          </p:txBody>
        </p:sp>
        <p:sp>
          <p:nvSpPr>
            <p:cNvPr id="388" name="Google Shape;388;p38"/>
            <p:cNvSpPr txBox="1"/>
            <p:nvPr/>
          </p:nvSpPr>
          <p:spPr>
            <a:xfrm>
              <a:off x="-1004107" y="3517258"/>
              <a:ext cx="1013890" cy="4851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Index 2</a:t>
              </a:r>
              <a:endParaRPr/>
            </a:p>
          </p:txBody>
        </p:sp>
        <p:sp>
          <p:nvSpPr>
            <p:cNvPr id="389" name="Google Shape;389;p38"/>
            <p:cNvSpPr txBox="1"/>
            <p:nvPr/>
          </p:nvSpPr>
          <p:spPr>
            <a:xfrm>
              <a:off x="1206026" y="3517258"/>
              <a:ext cx="1013890" cy="4851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Index 3</a:t>
              </a:r>
              <a:endParaRPr/>
            </a:p>
          </p:txBody>
        </p:sp>
      </p:grpSp>
      <p:sp>
        <p:nvSpPr>
          <p:cNvPr id="390" name="Google Shape;390;p38"/>
          <p:cNvSpPr txBox="1"/>
          <p:nvPr/>
        </p:nvSpPr>
        <p:spPr>
          <a:xfrm>
            <a:off x="1791266" y="5331023"/>
            <a:ext cx="771365"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Carrots</a:t>
            </a:r>
            <a:endParaRPr/>
          </a:p>
        </p:txBody>
      </p:sp>
      <p:sp>
        <p:nvSpPr>
          <p:cNvPr id="391" name="Google Shape;391;p38"/>
          <p:cNvSpPr txBox="1"/>
          <p:nvPr/>
        </p:nvSpPr>
        <p:spPr>
          <a:xfrm>
            <a:off x="3520459" y="5329297"/>
            <a:ext cx="593432"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Peas</a:t>
            </a:r>
            <a:endParaRPr/>
          </a:p>
        </p:txBody>
      </p:sp>
      <p:sp>
        <p:nvSpPr>
          <p:cNvPr id="392" name="Google Shape;392;p38"/>
          <p:cNvSpPr txBox="1"/>
          <p:nvPr/>
        </p:nvSpPr>
        <p:spPr>
          <a:xfrm>
            <a:off x="5019835" y="5329297"/>
            <a:ext cx="771365"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Lettuce</a:t>
            </a:r>
            <a:endParaRPr/>
          </a:p>
        </p:txBody>
      </p:sp>
      <p:sp>
        <p:nvSpPr>
          <p:cNvPr id="393" name="Google Shape;393;p38"/>
          <p:cNvSpPr txBox="1"/>
          <p:nvPr/>
        </p:nvSpPr>
        <p:spPr>
          <a:xfrm>
            <a:off x="6552249" y="5329297"/>
            <a:ext cx="959878"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Tomatoes</a:t>
            </a:r>
            <a:endParaRPr/>
          </a:p>
        </p:txBody>
      </p:sp>
      <p:sp>
        <p:nvSpPr>
          <p:cNvPr id="394" name="Google Shape;394;p38"/>
          <p:cNvSpPr txBox="1"/>
          <p:nvPr/>
        </p:nvSpPr>
        <p:spPr>
          <a:xfrm>
            <a:off x="304800" y="3345429"/>
            <a:ext cx="6934200" cy="52487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rPr b="1" i="1" lang="en-US" sz="2400">
                <a:solidFill>
                  <a:schemeClr val="dk1"/>
                </a:solidFill>
                <a:latin typeface="Arial"/>
                <a:ea typeface="Arial"/>
                <a:cs typeface="Arial"/>
                <a:sym typeface="Arial"/>
              </a:rPr>
              <a:t>When i = 3 … console.log(“I love Tomatoes”)</a:t>
            </a:r>
            <a:endParaRPr i="1" sz="2400">
              <a:solidFill>
                <a:schemeClr val="dk1"/>
              </a:solidFill>
              <a:latin typeface="Arial"/>
              <a:ea typeface="Arial"/>
              <a:cs typeface="Arial"/>
              <a:sym typeface="Arial"/>
            </a:endParaRPr>
          </a:p>
        </p:txBody>
      </p:sp>
      <p:sp>
        <p:nvSpPr>
          <p:cNvPr id="395" name="Google Shape;395;p38"/>
          <p:cNvSpPr/>
          <p:nvPr/>
        </p:nvSpPr>
        <p:spPr>
          <a:xfrm>
            <a:off x="6646839" y="4114800"/>
            <a:ext cx="713159" cy="660968"/>
          </a:xfrm>
          <a:prstGeom prst="down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C:\Users\Kevin\Desktop\ary.PNG" id="396" name="Google Shape;396;p38"/>
          <p:cNvPicPr preferRelativeResize="0"/>
          <p:nvPr/>
        </p:nvPicPr>
        <p:blipFill rotWithShape="1">
          <a:blip r:embed="rId3">
            <a:alphaModFix/>
          </a:blip>
          <a:srcRect b="0" l="0" r="0" t="0"/>
          <a:stretch/>
        </p:blipFill>
        <p:spPr>
          <a:xfrm>
            <a:off x="190865" y="914400"/>
            <a:ext cx="8800735" cy="2286000"/>
          </a:xfrm>
          <a:prstGeom prst="rect">
            <a:avLst/>
          </a:prstGeom>
          <a:noFill/>
          <a:ln>
            <a:noFill/>
          </a:ln>
        </p:spPr>
      </p:pic>
    </p:spTree>
  </p:cSld>
  <p:clrMapOvr>
    <a:masterClrMapping/>
  </p:clrMapOvr>
  <p:transition>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39"/>
          <p:cNvSpPr/>
          <p:nvPr/>
        </p:nvSpPr>
        <p:spPr>
          <a:xfrm>
            <a:off x="-11741" y="689615"/>
            <a:ext cx="9155741" cy="562658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3" name="Google Shape;403;p39"/>
          <p:cNvSpPr/>
          <p:nvPr/>
        </p:nvSpPr>
        <p:spPr>
          <a:xfrm>
            <a:off x="304800" y="98052"/>
            <a:ext cx="52578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&gt; YOUR TURN!!</a:t>
            </a:r>
            <a:endParaRPr/>
          </a:p>
        </p:txBody>
      </p:sp>
      <p:sp>
        <p:nvSpPr>
          <p:cNvPr id="404" name="Google Shape;404;p39"/>
          <p:cNvSpPr txBox="1"/>
          <p:nvPr/>
        </p:nvSpPr>
        <p:spPr>
          <a:xfrm>
            <a:off x="304800" y="762000"/>
            <a:ext cx="8686800" cy="415498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Code Creation: For-Loop Zoo</a:t>
            </a:r>
            <a:endParaRPr/>
          </a:p>
          <a:p>
            <a:pPr indent="0" lvl="0" marL="0" marR="0" rtl="0" algn="l">
              <a:spcBef>
                <a:spcPts val="0"/>
              </a:spcBef>
              <a:spcAft>
                <a:spcPts val="0"/>
              </a:spcAft>
              <a:buNone/>
            </a:pPr>
            <a:r>
              <a:t/>
            </a:r>
            <a:endParaRPr b="1"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Spend a few moments, re-writing the code below using a for-loop.</a:t>
            </a:r>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If you need help, use the code from the previous example as a guide.</a:t>
            </a:r>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Then try to explain to the person next to you how your code works.  </a:t>
            </a:r>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405" name="Google Shape;405;p39"/>
          <p:cNvSpPr txBox="1"/>
          <p:nvPr/>
        </p:nvSpPr>
        <p:spPr>
          <a:xfrm>
            <a:off x="3581400" y="124825"/>
            <a:ext cx="5410200"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18-ZooLoop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15 min</a:t>
            </a:r>
            <a:endParaRPr i="1" sz="1800">
              <a:solidFill>
                <a:schemeClr val="dk1"/>
              </a:solidFill>
              <a:latin typeface="Arial"/>
              <a:ea typeface="Arial"/>
              <a:cs typeface="Arial"/>
              <a:sym typeface="Arial"/>
            </a:endParaRPr>
          </a:p>
        </p:txBody>
      </p:sp>
      <p:pic>
        <p:nvPicPr>
          <p:cNvPr descr="C:\Users\Kevin\Desktop\zooloop.PNG" id="406" name="Google Shape;406;p39"/>
          <p:cNvPicPr preferRelativeResize="0"/>
          <p:nvPr/>
        </p:nvPicPr>
        <p:blipFill rotWithShape="1">
          <a:blip r:embed="rId3">
            <a:alphaModFix/>
          </a:blip>
          <a:srcRect b="0" l="0" r="0" t="0"/>
          <a:stretch/>
        </p:blipFill>
        <p:spPr>
          <a:xfrm>
            <a:off x="2590800" y="4267200"/>
            <a:ext cx="6094947" cy="1854347"/>
          </a:xfrm>
          <a:prstGeom prst="rect">
            <a:avLst/>
          </a:prstGeom>
          <a:noFill/>
          <a:ln>
            <a:noFill/>
          </a:ln>
        </p:spPr>
      </p:pic>
    </p:spTree>
  </p:cSld>
  <p:clrMapOvr>
    <a:masterClrMapping/>
  </p:clrMapOvr>
  <p:transition>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40"/>
          <p:cNvSpPr/>
          <p:nvPr/>
        </p:nvSpPr>
        <p:spPr>
          <a:xfrm>
            <a:off x="-11741" y="689615"/>
            <a:ext cx="9155741" cy="562658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3" name="Google Shape;413;p40"/>
          <p:cNvSpPr/>
          <p:nvPr/>
        </p:nvSpPr>
        <p:spPr>
          <a:xfrm>
            <a:off x="304800" y="98052"/>
            <a:ext cx="52578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&gt; YOUR TURN!!</a:t>
            </a:r>
            <a:endParaRPr/>
          </a:p>
        </p:txBody>
      </p:sp>
      <p:sp>
        <p:nvSpPr>
          <p:cNvPr id="414" name="Google Shape;414;p40"/>
          <p:cNvSpPr txBox="1"/>
          <p:nvPr/>
        </p:nvSpPr>
        <p:spPr>
          <a:xfrm>
            <a:off x="304800" y="762000"/>
            <a:ext cx="8686800" cy="489364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Code Creation: Another Loop (Time Permitting)</a:t>
            </a:r>
            <a:endParaRPr/>
          </a:p>
          <a:p>
            <a:pPr indent="0" lvl="0" marL="0" marR="0" rtl="0" algn="l">
              <a:spcBef>
                <a:spcPts val="0"/>
              </a:spcBef>
              <a:spcAft>
                <a:spcPts val="0"/>
              </a:spcAft>
              <a:buNone/>
            </a:pPr>
            <a:r>
              <a:t/>
            </a:r>
            <a:endParaRPr b="1" sz="24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Starting from scratch, create a for loop that prints the following lines: </a:t>
            </a:r>
            <a:br>
              <a:rPr lang="en-US" sz="2400">
                <a:solidFill>
                  <a:schemeClr val="dk1"/>
                </a:solidFill>
                <a:latin typeface="Arial"/>
                <a:ea typeface="Arial"/>
                <a:cs typeface="Arial"/>
                <a:sym typeface="Arial"/>
              </a:rPr>
            </a:br>
            <a:br>
              <a:rPr lang="en-US" sz="2400">
                <a:solidFill>
                  <a:schemeClr val="dk1"/>
                </a:solidFill>
                <a:latin typeface="Arial"/>
                <a:ea typeface="Arial"/>
                <a:cs typeface="Arial"/>
                <a:sym typeface="Arial"/>
              </a:rPr>
            </a:br>
            <a:r>
              <a:rPr lang="en-US" sz="2400">
                <a:solidFill>
                  <a:schemeClr val="dk1"/>
                </a:solidFill>
                <a:latin typeface="Arial"/>
                <a:ea typeface="Arial"/>
                <a:cs typeface="Arial"/>
                <a:sym typeface="Arial"/>
              </a:rPr>
              <a:t>I am 0</a:t>
            </a:r>
            <a:br>
              <a:rPr lang="en-US" sz="2400">
                <a:solidFill>
                  <a:schemeClr val="dk1"/>
                </a:solidFill>
                <a:latin typeface="Arial"/>
                <a:ea typeface="Arial"/>
                <a:cs typeface="Arial"/>
                <a:sym typeface="Arial"/>
              </a:rPr>
            </a:br>
            <a:r>
              <a:rPr lang="en-US" sz="2400">
                <a:solidFill>
                  <a:schemeClr val="dk1"/>
                </a:solidFill>
                <a:latin typeface="Arial"/>
                <a:ea typeface="Arial"/>
                <a:cs typeface="Arial"/>
                <a:sym typeface="Arial"/>
              </a:rPr>
              <a:t>I am 1 </a:t>
            </a:r>
            <a:br>
              <a:rPr lang="en-US" sz="2400">
                <a:solidFill>
                  <a:schemeClr val="dk1"/>
                </a:solidFill>
                <a:latin typeface="Arial"/>
                <a:ea typeface="Arial"/>
                <a:cs typeface="Arial"/>
                <a:sym typeface="Arial"/>
              </a:rPr>
            </a:br>
            <a:r>
              <a:rPr lang="en-US" sz="2400">
                <a:solidFill>
                  <a:schemeClr val="dk1"/>
                </a:solidFill>
                <a:latin typeface="Arial"/>
                <a:ea typeface="Arial"/>
                <a:cs typeface="Arial"/>
                <a:sym typeface="Arial"/>
              </a:rPr>
              <a:t>I am 2</a:t>
            </a:r>
            <a:br>
              <a:rPr lang="en-US" sz="2400">
                <a:solidFill>
                  <a:schemeClr val="dk1"/>
                </a:solidFill>
                <a:latin typeface="Arial"/>
                <a:ea typeface="Arial"/>
                <a:cs typeface="Arial"/>
                <a:sym typeface="Arial"/>
              </a:rPr>
            </a:br>
            <a:r>
              <a:rPr lang="en-US" sz="2400">
                <a:solidFill>
                  <a:schemeClr val="dk1"/>
                </a:solidFill>
                <a:latin typeface="Arial"/>
                <a:ea typeface="Arial"/>
                <a:cs typeface="Arial"/>
                <a:sym typeface="Arial"/>
              </a:rPr>
              <a:t>I am 3</a:t>
            </a:r>
            <a:br>
              <a:rPr lang="en-US" sz="2400">
                <a:solidFill>
                  <a:schemeClr val="dk1"/>
                </a:solidFill>
                <a:latin typeface="Arial"/>
                <a:ea typeface="Arial"/>
                <a:cs typeface="Arial"/>
                <a:sym typeface="Arial"/>
              </a:rPr>
            </a:br>
            <a:r>
              <a:rPr lang="en-US" sz="2400">
                <a:solidFill>
                  <a:schemeClr val="dk1"/>
                </a:solidFill>
                <a:latin typeface="Arial"/>
                <a:ea typeface="Arial"/>
                <a:cs typeface="Arial"/>
                <a:sym typeface="Arial"/>
              </a:rPr>
              <a:t>I am 4</a:t>
            </a:r>
            <a:br>
              <a:rPr lang="en-US" sz="2400">
                <a:solidFill>
                  <a:schemeClr val="dk1"/>
                </a:solidFill>
                <a:latin typeface="Arial"/>
                <a:ea typeface="Arial"/>
                <a:cs typeface="Arial"/>
                <a:sym typeface="Arial"/>
              </a:rPr>
            </a:br>
            <a:endParaRPr sz="24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This time, don’t use an array!</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415" name="Google Shape;415;p40"/>
          <p:cNvSpPr txBox="1"/>
          <p:nvPr/>
        </p:nvSpPr>
        <p:spPr>
          <a:xfrm>
            <a:off x="3048000" y="124825"/>
            <a:ext cx="5943600"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19-AnotherLoop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15 min</a:t>
            </a:r>
            <a:endParaRPr i="1" sz="1800">
              <a:solidFill>
                <a:schemeClr val="dk1"/>
              </a:solidFill>
              <a:latin typeface="Arial"/>
              <a:ea typeface="Arial"/>
              <a:cs typeface="Arial"/>
              <a:sym typeface="Arial"/>
            </a:endParaRP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41"/>
          <p:cNvSpPr/>
          <p:nvPr/>
        </p:nvSpPr>
        <p:spPr>
          <a:xfrm>
            <a:off x="-11741" y="689615"/>
            <a:ext cx="9155741" cy="562658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2" name="Google Shape;422;p41"/>
          <p:cNvSpPr/>
          <p:nvPr/>
        </p:nvSpPr>
        <p:spPr>
          <a:xfrm>
            <a:off x="304800" y="98052"/>
            <a:ext cx="52578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&gt; YOUR TURN!!</a:t>
            </a:r>
            <a:endParaRPr/>
          </a:p>
        </p:txBody>
      </p:sp>
      <p:sp>
        <p:nvSpPr>
          <p:cNvPr id="423" name="Google Shape;423;p41"/>
          <p:cNvSpPr txBox="1"/>
          <p:nvPr/>
        </p:nvSpPr>
        <p:spPr>
          <a:xfrm>
            <a:off x="304800" y="762000"/>
            <a:ext cx="8686800" cy="489364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Code Creation: Hard Loop (Time Permitting)</a:t>
            </a:r>
            <a:endParaRPr/>
          </a:p>
          <a:p>
            <a:pPr indent="0" lvl="0" marL="0" marR="0" rtl="0" algn="l">
              <a:spcBef>
                <a:spcPts val="0"/>
              </a:spcBef>
              <a:spcAft>
                <a:spcPts val="0"/>
              </a:spcAft>
              <a:buNone/>
            </a:pPr>
            <a:r>
              <a:t/>
            </a:r>
            <a:endParaRPr b="1"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Starting from scratch, write code that loops through the following array: </a:t>
            </a:r>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And console.logs the name of each animal on the farm.</a:t>
            </a:r>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Then using the .charAt() method (research it) check if the first letter in the animal’s name begins with a “c” or “o”. If it does, create a</a:t>
            </a:r>
            <a:r>
              <a:rPr lang="en-US" sz="2400">
                <a:solidFill>
                  <a:schemeClr val="dk1"/>
                </a:solidFill>
              </a:rPr>
              <a:t> console.log</a:t>
            </a:r>
            <a:r>
              <a:rPr lang="en-US" sz="2400">
                <a:solidFill>
                  <a:schemeClr val="dk1"/>
                </a:solidFill>
                <a:latin typeface="Arial"/>
                <a:ea typeface="Arial"/>
                <a:cs typeface="Arial"/>
                <a:sym typeface="Arial"/>
              </a:rPr>
              <a:t> saying: “Starts with c or an o!”</a:t>
            </a:r>
            <a:endParaRPr/>
          </a:p>
        </p:txBody>
      </p:sp>
      <p:sp>
        <p:nvSpPr>
          <p:cNvPr id="424" name="Google Shape;424;p41"/>
          <p:cNvSpPr txBox="1"/>
          <p:nvPr/>
        </p:nvSpPr>
        <p:spPr>
          <a:xfrm>
            <a:off x="3048000" y="124825"/>
            <a:ext cx="5943600"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20-HardLoop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30 min</a:t>
            </a:r>
            <a:endParaRPr i="1" sz="1800">
              <a:solidFill>
                <a:schemeClr val="dk1"/>
              </a:solidFill>
              <a:latin typeface="Arial"/>
              <a:ea typeface="Arial"/>
              <a:cs typeface="Arial"/>
              <a:sym typeface="Arial"/>
            </a:endParaRPr>
          </a:p>
        </p:txBody>
      </p:sp>
      <p:pic>
        <p:nvPicPr>
          <p:cNvPr descr="C:\Users\Kevin\Desktop\ary.PNG" id="425" name="Google Shape;425;p41"/>
          <p:cNvPicPr preferRelativeResize="0"/>
          <p:nvPr/>
        </p:nvPicPr>
        <p:blipFill rotWithShape="1">
          <a:blip r:embed="rId3">
            <a:alphaModFix/>
          </a:blip>
          <a:srcRect b="0" l="0" r="0" t="0"/>
          <a:stretch/>
        </p:blipFill>
        <p:spPr>
          <a:xfrm>
            <a:off x="467204" y="2688893"/>
            <a:ext cx="8197850" cy="804488"/>
          </a:xfrm>
          <a:prstGeom prst="rect">
            <a:avLst/>
          </a:prstGeom>
          <a:noFill/>
          <a:ln>
            <a:noFill/>
          </a:ln>
        </p:spPr>
      </p:pic>
    </p:spTree>
  </p:cSld>
  <p:clrMapOvr>
    <a:masterClrMapping/>
  </p:clrMapOvr>
  <p:transition>
    <p:fade/>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42"/>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Events &amp; DOM Manipulation</a:t>
            </a:r>
            <a:endParaRPr/>
          </a:p>
        </p:txBody>
      </p:sp>
      <p:sp>
        <p:nvSpPr>
          <p:cNvPr id="432" name="Google Shape;432;p42"/>
          <p:cNvSpPr txBox="1"/>
          <p:nvPr/>
        </p:nvSpPr>
        <p:spPr>
          <a:xfrm>
            <a:off x="304800" y="1447800"/>
            <a:ext cx="8534400" cy="3429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600"/>
              <a:buFont typeface="Arial"/>
              <a:buNone/>
            </a:pPr>
            <a:r>
              <a:rPr b="1" i="1" lang="en-US" sz="3600">
                <a:solidFill>
                  <a:schemeClr val="dk1"/>
                </a:solidFill>
                <a:latin typeface="Arial"/>
                <a:ea typeface="Arial"/>
                <a:cs typeface="Arial"/>
                <a:sym typeface="Arial"/>
              </a:rPr>
              <a:t>Instructor: Demo </a:t>
            </a:r>
            <a:endParaRPr/>
          </a:p>
          <a:p>
            <a:pPr indent="0" lvl="0" marL="0" marR="0" rtl="0" algn="ctr">
              <a:spcBef>
                <a:spcPts val="0"/>
              </a:spcBef>
              <a:spcAft>
                <a:spcPts val="0"/>
              </a:spcAft>
              <a:buClr>
                <a:schemeClr val="dk1"/>
              </a:buClr>
              <a:buSzPts val="3600"/>
              <a:buFont typeface="Arial"/>
              <a:buNone/>
            </a:pPr>
            <a:r>
              <a:rPr i="1" lang="en-US" sz="3600">
                <a:solidFill>
                  <a:schemeClr val="dk1"/>
                </a:solidFill>
                <a:latin typeface="Arial"/>
                <a:ea typeface="Arial"/>
                <a:cs typeface="Arial"/>
                <a:sym typeface="Arial"/>
              </a:rPr>
              <a:t>(EventsExample.html | 21-Events) </a:t>
            </a:r>
            <a:endParaRP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43"/>
          <p:cNvSpPr txBox="1"/>
          <p:nvPr>
            <p:ph type="title"/>
          </p:nvPr>
        </p:nvSpPr>
        <p:spPr>
          <a:xfrm>
            <a:off x="390606" y="2953542"/>
            <a:ext cx="8229600" cy="8718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100"/>
              <a:buFont typeface="Arial"/>
              <a:buNone/>
            </a:pPr>
            <a:r>
              <a:rPr b="1" i="1" lang="en-US" sz="4100" u="none" cap="none" strike="noStrike">
                <a:solidFill>
                  <a:schemeClr val="lt1"/>
                </a:solidFill>
                <a:latin typeface="Arial"/>
                <a:ea typeface="Arial"/>
                <a:cs typeface="Arial"/>
                <a:sym typeface="Arial"/>
              </a:rPr>
              <a:t>Rock Paper Scissors</a:t>
            </a:r>
            <a:endParaRPr/>
          </a:p>
        </p:txBody>
      </p:sp>
      <p:sp>
        <p:nvSpPr>
          <p:cNvPr id="439" name="Google Shape;439;p43"/>
          <p:cNvSpPr txBox="1"/>
          <p:nvPr/>
        </p:nvSpPr>
        <p:spPr>
          <a:xfrm>
            <a:off x="390606" y="3787302"/>
            <a:ext cx="8229600" cy="87186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2400"/>
              <a:buFont typeface="Arial"/>
              <a:buNone/>
            </a:pPr>
            <a:r>
              <a:rPr b="1" i="1" lang="en-US" sz="2400">
                <a:solidFill>
                  <a:schemeClr val="lt1"/>
                </a:solidFill>
                <a:latin typeface="Arial"/>
                <a:ea typeface="Arial"/>
                <a:cs typeface="Arial"/>
                <a:sym typeface="Arial"/>
              </a:rPr>
              <a:t>Rest of Class!</a:t>
            </a:r>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8"/>
          <p:cNvSpPr txBox="1"/>
          <p:nvPr>
            <p:ph type="title"/>
          </p:nvPr>
        </p:nvSpPr>
        <p:spPr>
          <a:xfrm>
            <a:off x="390606" y="2953542"/>
            <a:ext cx="8229600" cy="8718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100"/>
              <a:buFont typeface="Arial"/>
              <a:buNone/>
            </a:pPr>
            <a:r>
              <a:rPr b="1" i="1" lang="en-US" sz="4100" u="none" cap="none" strike="noStrike">
                <a:solidFill>
                  <a:schemeClr val="lt1"/>
                </a:solidFill>
                <a:latin typeface="Arial"/>
                <a:ea typeface="Arial"/>
                <a:cs typeface="Arial"/>
                <a:sym typeface="Arial"/>
              </a:rPr>
              <a:t>Basics Recap</a:t>
            </a:r>
            <a:endParaRP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44"/>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I’ma Beat You…</a:t>
            </a:r>
            <a:endParaRPr/>
          </a:p>
        </p:txBody>
      </p:sp>
      <p:sp>
        <p:nvSpPr>
          <p:cNvPr id="446" name="Google Shape;446;p44"/>
          <p:cNvSpPr txBox="1"/>
          <p:nvPr/>
        </p:nvSpPr>
        <p:spPr>
          <a:xfrm>
            <a:off x="304800" y="3963105"/>
            <a:ext cx="8534400" cy="2209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600"/>
              <a:buFont typeface="Arial"/>
              <a:buNone/>
            </a:pPr>
            <a:r>
              <a:rPr b="1" i="1" lang="en-US" sz="3600">
                <a:solidFill>
                  <a:schemeClr val="dk1"/>
                </a:solidFill>
                <a:latin typeface="Arial"/>
                <a:ea typeface="Arial"/>
                <a:cs typeface="Arial"/>
                <a:sym typeface="Arial"/>
              </a:rPr>
              <a:t>Play Rock Paper Scissors with the Person Next to You!</a:t>
            </a:r>
            <a:br>
              <a:rPr b="1" i="1" lang="en-US" sz="3600">
                <a:solidFill>
                  <a:schemeClr val="dk1"/>
                </a:solidFill>
                <a:latin typeface="Arial"/>
                <a:ea typeface="Arial"/>
                <a:cs typeface="Arial"/>
                <a:sym typeface="Arial"/>
              </a:rPr>
            </a:br>
            <a:br>
              <a:rPr b="1" i="1" lang="en-US" sz="3600">
                <a:solidFill>
                  <a:schemeClr val="dk1"/>
                </a:solidFill>
                <a:latin typeface="Arial"/>
                <a:ea typeface="Arial"/>
                <a:cs typeface="Arial"/>
                <a:sym typeface="Arial"/>
              </a:rPr>
            </a:br>
            <a:r>
              <a:rPr i="1" lang="en-US" sz="2400">
                <a:solidFill>
                  <a:schemeClr val="dk1"/>
                </a:solidFill>
                <a:latin typeface="Arial"/>
                <a:ea typeface="Arial"/>
                <a:cs typeface="Arial"/>
                <a:sym typeface="Arial"/>
              </a:rPr>
              <a:t>Play 5 Rounds</a:t>
            </a:r>
            <a:endParaRPr/>
          </a:p>
        </p:txBody>
      </p:sp>
      <p:pic>
        <p:nvPicPr>
          <p:cNvPr descr="http://www.stickycomics.com/wp-content/uploads/rock_paper_scissors_olympics.jpg" id="447" name="Google Shape;447;p44"/>
          <p:cNvPicPr preferRelativeResize="0"/>
          <p:nvPr/>
        </p:nvPicPr>
        <p:blipFill rotWithShape="1">
          <a:blip r:embed="rId3">
            <a:alphaModFix/>
          </a:blip>
          <a:srcRect b="0" l="0" r="0" t="0"/>
          <a:stretch/>
        </p:blipFill>
        <p:spPr>
          <a:xfrm>
            <a:off x="2590800" y="838200"/>
            <a:ext cx="4324350" cy="2940559"/>
          </a:xfrm>
          <a:prstGeom prst="rect">
            <a:avLst/>
          </a:prstGeom>
          <a:noFill/>
          <a:ln>
            <a:noFill/>
          </a:ln>
        </p:spPr>
      </p:pic>
    </p:spTree>
  </p:cSld>
  <p:clrMapOvr>
    <a:masterClrMapping/>
  </p:clrMapOvr>
  <p:transition>
    <p:fade/>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45"/>
          <p:cNvSpPr/>
          <p:nvPr/>
        </p:nvSpPr>
        <p:spPr>
          <a:xfrm>
            <a:off x="-11741" y="609600"/>
            <a:ext cx="9155741" cy="562658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4" name="Google Shape;454;p45"/>
          <p:cNvSpPr/>
          <p:nvPr/>
        </p:nvSpPr>
        <p:spPr>
          <a:xfrm>
            <a:off x="304800" y="98052"/>
            <a:ext cx="52578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&gt; YOUR TURN!!</a:t>
            </a:r>
            <a:endParaRPr/>
          </a:p>
        </p:txBody>
      </p:sp>
      <p:sp>
        <p:nvSpPr>
          <p:cNvPr id="455" name="Google Shape;455;p45"/>
          <p:cNvSpPr txBox="1"/>
          <p:nvPr/>
        </p:nvSpPr>
        <p:spPr>
          <a:xfrm>
            <a:off x="304800" y="762000"/>
            <a:ext cx="8686800"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Code Creation: Pseudocode</a:t>
            </a:r>
            <a:endParaRPr/>
          </a:p>
          <a:p>
            <a:pPr indent="0" lvl="0" marL="0" marR="0" rtl="0" algn="l">
              <a:spcBef>
                <a:spcPts val="0"/>
              </a:spcBef>
              <a:spcAft>
                <a:spcPts val="0"/>
              </a:spcAft>
              <a:buNone/>
            </a:pPr>
            <a:r>
              <a:t/>
            </a:r>
            <a:endParaRPr b="1"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With a partner, spend a few moments outlining all the steps and conditions that go into a single game of rock paper scissors. </a:t>
            </a:r>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Try to break it down into steps that you could “code out”.</a:t>
            </a:r>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Think of basic elements like loops, if-then statements, arrays, alerts, etc.</a:t>
            </a:r>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Be prepared to share your outlined approach.</a:t>
            </a:r>
            <a:endParaRPr/>
          </a:p>
        </p:txBody>
      </p:sp>
      <p:sp>
        <p:nvSpPr>
          <p:cNvPr id="456" name="Google Shape;456;p45"/>
          <p:cNvSpPr txBox="1"/>
          <p:nvPr/>
        </p:nvSpPr>
        <p:spPr>
          <a:xfrm>
            <a:off x="3200400" y="124825"/>
            <a:ext cx="5791200"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a:t>
            </a:r>
            <a:r>
              <a:rPr lang="en-US" sz="1800">
                <a:solidFill>
                  <a:schemeClr val="dk1"/>
                </a:solidFill>
                <a:latin typeface="Arial"/>
                <a:ea typeface="Arial"/>
                <a:cs typeface="Arial"/>
                <a:sym typeface="Arial"/>
              </a:rPr>
              <a:t> 22-PseudoCode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8 min</a:t>
            </a:r>
            <a:endParaRPr i="1" sz="1800">
              <a:solidFill>
                <a:schemeClr val="dk1"/>
              </a:solidFill>
              <a:latin typeface="Arial"/>
              <a:ea typeface="Arial"/>
              <a:cs typeface="Arial"/>
              <a:sym typeface="Arial"/>
            </a:endParaRP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46"/>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Basically a Coder!</a:t>
            </a:r>
            <a:endParaRPr/>
          </a:p>
        </p:txBody>
      </p:sp>
      <p:sp>
        <p:nvSpPr>
          <p:cNvPr id="463" name="Google Shape;463;p46"/>
          <p:cNvSpPr txBox="1"/>
          <p:nvPr/>
        </p:nvSpPr>
        <p:spPr>
          <a:xfrm>
            <a:off x="304800" y="1447800"/>
            <a:ext cx="8534400" cy="3429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600"/>
              <a:buFont typeface="Arial"/>
              <a:buNone/>
            </a:pPr>
            <a:r>
              <a:rPr b="1" i="1" lang="en-US" sz="3600">
                <a:solidFill>
                  <a:schemeClr val="dk1"/>
                </a:solidFill>
                <a:latin typeface="Arial"/>
                <a:ea typeface="Arial"/>
                <a:cs typeface="Arial"/>
                <a:sym typeface="Arial"/>
              </a:rPr>
              <a:t>You just pseudocoded!</a:t>
            </a:r>
            <a:endParaRPr i="1" sz="3600">
              <a:solidFill>
                <a:schemeClr val="dk1"/>
              </a:solidFill>
              <a:latin typeface="Arial"/>
              <a:ea typeface="Arial"/>
              <a:cs typeface="Arial"/>
              <a:sym typeface="Arial"/>
            </a:endParaRP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47"/>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Basically a Coder!</a:t>
            </a:r>
            <a:endParaRPr/>
          </a:p>
        </p:txBody>
      </p:sp>
      <p:sp>
        <p:nvSpPr>
          <p:cNvPr id="470" name="Google Shape;470;p47"/>
          <p:cNvSpPr txBox="1"/>
          <p:nvPr/>
        </p:nvSpPr>
        <p:spPr>
          <a:xfrm>
            <a:off x="304800" y="1447800"/>
            <a:ext cx="8534400" cy="3429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600"/>
              <a:buFont typeface="Arial"/>
              <a:buNone/>
            </a:pPr>
            <a:r>
              <a:rPr b="1" i="1" lang="en-US" sz="3600">
                <a:solidFill>
                  <a:schemeClr val="dk1"/>
                </a:solidFill>
                <a:latin typeface="Arial"/>
                <a:ea typeface="Arial"/>
                <a:cs typeface="Arial"/>
                <a:sym typeface="Arial"/>
              </a:rPr>
              <a:t>Now… for the rest of the class YOU will be coding it out. </a:t>
            </a:r>
            <a:endParaRPr i="1" sz="3600">
              <a:solidFill>
                <a:schemeClr val="dk1"/>
              </a:solidFill>
              <a:latin typeface="Arial"/>
              <a:ea typeface="Arial"/>
              <a:cs typeface="Arial"/>
              <a:sym typeface="Arial"/>
            </a:endParaRP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48"/>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Basically a Coder!</a:t>
            </a:r>
            <a:endParaRPr/>
          </a:p>
        </p:txBody>
      </p:sp>
      <p:sp>
        <p:nvSpPr>
          <p:cNvPr id="477" name="Google Shape;477;p48"/>
          <p:cNvSpPr txBox="1"/>
          <p:nvPr/>
        </p:nvSpPr>
        <p:spPr>
          <a:xfrm>
            <a:off x="304800" y="1447800"/>
            <a:ext cx="8534400" cy="3429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600"/>
              <a:buFont typeface="Arial"/>
              <a:buNone/>
            </a:pPr>
            <a:r>
              <a:rPr b="1" i="1" lang="en-US" sz="3600">
                <a:solidFill>
                  <a:schemeClr val="dk1"/>
                </a:solidFill>
                <a:latin typeface="Arial"/>
                <a:ea typeface="Arial"/>
                <a:cs typeface="Arial"/>
                <a:sym typeface="Arial"/>
              </a:rPr>
              <a:t>Don’t worry. We’ll be here to help you along the way.</a:t>
            </a:r>
            <a:endParaRPr i="1" sz="3600">
              <a:solidFill>
                <a:schemeClr val="dk1"/>
              </a:solidFill>
              <a:latin typeface="Arial"/>
              <a:ea typeface="Arial"/>
              <a:cs typeface="Arial"/>
              <a:sym typeface="Arial"/>
            </a:endParaRP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49"/>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Demo Final Solution</a:t>
            </a:r>
            <a:endParaRPr/>
          </a:p>
        </p:txBody>
      </p:sp>
      <p:sp>
        <p:nvSpPr>
          <p:cNvPr id="484" name="Google Shape;484;p49"/>
          <p:cNvSpPr txBox="1"/>
          <p:nvPr/>
        </p:nvSpPr>
        <p:spPr>
          <a:xfrm>
            <a:off x="304800" y="1447800"/>
            <a:ext cx="8534400" cy="342900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600"/>
              <a:buFont typeface="Arial"/>
              <a:buNone/>
            </a:pPr>
            <a:r>
              <a:rPr b="1" i="1" lang="en-US" sz="3600">
                <a:solidFill>
                  <a:schemeClr val="dk1"/>
                </a:solidFill>
                <a:latin typeface="Arial"/>
                <a:ea typeface="Arial"/>
                <a:cs typeface="Arial"/>
                <a:sym typeface="Arial"/>
              </a:rPr>
              <a:t>Instructor: Demo </a:t>
            </a:r>
            <a:endParaRPr/>
          </a:p>
          <a:p>
            <a:pPr indent="0" lvl="0" marL="0" marR="0" rtl="0" algn="ctr">
              <a:spcBef>
                <a:spcPts val="0"/>
              </a:spcBef>
              <a:spcAft>
                <a:spcPts val="0"/>
              </a:spcAft>
              <a:buClr>
                <a:schemeClr val="dk1"/>
              </a:buClr>
              <a:buSzPts val="3600"/>
              <a:buFont typeface="Arial"/>
              <a:buNone/>
            </a:pPr>
            <a:r>
              <a:rPr i="1" lang="en-US" sz="3600">
                <a:solidFill>
                  <a:schemeClr val="dk1"/>
                </a:solidFill>
                <a:latin typeface="Arial"/>
                <a:ea typeface="Arial"/>
                <a:cs typeface="Arial"/>
                <a:sym typeface="Arial"/>
              </a:rPr>
              <a:t>(rps-7.html | 23-RPS-Coded) </a:t>
            </a:r>
            <a:endParaRP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50"/>
          <p:cNvSpPr/>
          <p:nvPr/>
        </p:nvSpPr>
        <p:spPr>
          <a:xfrm>
            <a:off x="-11741" y="689615"/>
            <a:ext cx="9155741" cy="562658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91" name="Google Shape;491;p50"/>
          <p:cNvSpPr/>
          <p:nvPr/>
        </p:nvSpPr>
        <p:spPr>
          <a:xfrm>
            <a:off x="304800" y="98052"/>
            <a:ext cx="52578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&gt; YOUR TURN!!</a:t>
            </a:r>
            <a:endParaRPr/>
          </a:p>
        </p:txBody>
      </p:sp>
      <p:sp>
        <p:nvSpPr>
          <p:cNvPr id="492" name="Google Shape;492;p50"/>
          <p:cNvSpPr txBox="1"/>
          <p:nvPr/>
        </p:nvSpPr>
        <p:spPr>
          <a:xfrm>
            <a:off x="304800" y="762000"/>
            <a:ext cx="8686800" cy="53553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Code Creation: Coding out RPS</a:t>
            </a:r>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In groups of 4, begin the process of coding out the Rock-Paper-Scissors Game. </a:t>
            </a:r>
            <a:endParaRPr/>
          </a:p>
          <a:p>
            <a:pPr indent="-342900" lvl="0" marL="4572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Do as much as you can on your own, but don't be afraid to ask for help if you feel your team is struggling.</a:t>
            </a:r>
            <a:endParaRPr/>
          </a:p>
          <a:p>
            <a:pPr indent="-342900" lvl="0" marL="457200" marR="0" rtl="0" algn="l">
              <a:spcBef>
                <a:spcPts val="0"/>
              </a:spcBef>
              <a:spcAft>
                <a:spcPts val="0"/>
              </a:spcAft>
              <a:buClr>
                <a:schemeClr val="dk1"/>
              </a:buClr>
              <a:buSzPts val="1800"/>
              <a:buFont typeface="Arial"/>
              <a:buNone/>
            </a:pPr>
            <a:r>
              <a:t/>
            </a:r>
            <a:endParaRPr b="1" sz="18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Note:</a:t>
            </a:r>
            <a:r>
              <a:rPr lang="en-US" sz="1800">
                <a:solidFill>
                  <a:schemeClr val="dk1"/>
                </a:solidFill>
                <a:latin typeface="Arial"/>
                <a:ea typeface="Arial"/>
                <a:cs typeface="Arial"/>
                <a:sym typeface="Arial"/>
              </a:rPr>
              <a:t> Don’t use “document.write” as it will delete the contents of your page including your Javascript. Use “document.querySelector” or “document.getElementById”, alongside either “innerHTML” or “textcontent”, to write to the DOM.</a:t>
            </a:r>
            <a:endParaRPr/>
          </a:p>
          <a:p>
            <a:pPr indent="-342900" lvl="0" marL="457200" marR="0" rtl="0" algn="l">
              <a:spcBef>
                <a:spcPts val="0"/>
              </a:spcBef>
              <a:spcAft>
                <a:spcPts val="0"/>
              </a:spcAft>
              <a:buClr>
                <a:schemeClr val="dk1"/>
              </a:buClr>
              <a:buSzPts val="1800"/>
              <a:buFont typeface="Arial"/>
              <a:buNone/>
            </a:pPr>
            <a:r>
              <a:t/>
            </a:r>
            <a:endParaRPr b="1" sz="18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Note: </a:t>
            </a:r>
            <a:r>
              <a:rPr lang="en-US" sz="1800">
                <a:solidFill>
                  <a:schemeClr val="dk1"/>
                </a:solidFill>
                <a:latin typeface="Arial"/>
                <a:ea typeface="Arial"/>
                <a:cs typeface="Arial"/>
                <a:sym typeface="Arial"/>
              </a:rPr>
              <a:t>Don’t worry. We know this will be very challenging. We also know that you won’t know where to start. In fact, we haven’t shown you EVERYTHING you need yet. But that’s okay. Accepting the confusion is a HUGE first step in becoming a coder.</a:t>
            </a:r>
            <a:endParaRPr/>
          </a:p>
          <a:p>
            <a:pPr indent="-342900" lvl="0" marL="4572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Note to Instructor/TAs: </a:t>
            </a:r>
            <a:r>
              <a:rPr lang="en-US" sz="1800">
                <a:solidFill>
                  <a:schemeClr val="dk1"/>
                </a:solidFill>
                <a:latin typeface="Arial"/>
                <a:ea typeface="Arial"/>
                <a:cs typeface="Arial"/>
                <a:sym typeface="Arial"/>
              </a:rPr>
              <a:t>Use the files in RPS-Coded to help guide students through the process. Feel free to present relevant code on the projector. </a:t>
            </a:r>
            <a:endParaRPr b="1" sz="1800">
              <a:solidFill>
                <a:schemeClr val="dk1"/>
              </a:solidFill>
              <a:latin typeface="Arial"/>
              <a:ea typeface="Arial"/>
              <a:cs typeface="Arial"/>
              <a:sym typeface="Arial"/>
            </a:endParaRPr>
          </a:p>
        </p:txBody>
      </p:sp>
      <p:sp>
        <p:nvSpPr>
          <p:cNvPr id="493" name="Google Shape;493;p50"/>
          <p:cNvSpPr txBox="1"/>
          <p:nvPr/>
        </p:nvSpPr>
        <p:spPr>
          <a:xfrm>
            <a:off x="2667000" y="124825"/>
            <a:ext cx="6324600"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800">
                <a:solidFill>
                  <a:schemeClr val="dk1"/>
                </a:solidFill>
                <a:latin typeface="Arial"/>
                <a:ea typeface="Arial"/>
                <a:cs typeface="Arial"/>
                <a:sym typeface="Arial"/>
              </a:rPr>
              <a:t>Activity</a:t>
            </a:r>
            <a:r>
              <a:rPr i="1" lang="en-US" sz="18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23-RPS-Coded </a:t>
            </a:r>
            <a:r>
              <a:rPr b="1" lang="en-US" sz="1800">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1 hour 10 min</a:t>
            </a:r>
            <a:endParaRPr i="1" sz="1800">
              <a:solidFill>
                <a:schemeClr val="dk1"/>
              </a:solidFill>
              <a:latin typeface="Arial"/>
              <a:ea typeface="Arial"/>
              <a:cs typeface="Arial"/>
              <a:sym typeface="Arial"/>
            </a:endParaRP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51"/>
          <p:cNvSpPr txBox="1"/>
          <p:nvPr>
            <p:ph type="title"/>
          </p:nvPr>
        </p:nvSpPr>
        <p:spPr>
          <a:xfrm>
            <a:off x="390606" y="2953542"/>
            <a:ext cx="8229600" cy="8718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100"/>
              <a:buFont typeface="Arial"/>
              <a:buNone/>
            </a:pPr>
            <a:r>
              <a:rPr b="1" i="1" lang="en-US" sz="4100" u="none" cap="none" strike="noStrike">
                <a:solidFill>
                  <a:schemeClr val="lt1"/>
                </a:solidFill>
                <a:latin typeface="Arial"/>
                <a:ea typeface="Arial"/>
                <a:cs typeface="Arial"/>
                <a:sym typeface="Arial"/>
              </a:rPr>
              <a:t>Recap Activity</a:t>
            </a:r>
            <a:endParaRPr/>
          </a:p>
        </p:txBody>
      </p:sp>
      <p:sp>
        <p:nvSpPr>
          <p:cNvPr id="500" name="Google Shape;500;p51"/>
          <p:cNvSpPr txBox="1"/>
          <p:nvPr/>
        </p:nvSpPr>
        <p:spPr>
          <a:xfrm>
            <a:off x="390606" y="3787302"/>
            <a:ext cx="8229600" cy="87186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2400"/>
              <a:buFont typeface="Arial"/>
              <a:buNone/>
            </a:pPr>
            <a:r>
              <a:rPr b="1" i="1" lang="en-US" sz="2400">
                <a:solidFill>
                  <a:schemeClr val="lt1"/>
                </a:solidFill>
                <a:latin typeface="Arial"/>
                <a:ea typeface="Arial"/>
                <a:cs typeface="Arial"/>
                <a:sym typeface="Arial"/>
              </a:rPr>
              <a:t>Time Permitting</a:t>
            </a:r>
            <a:endParaRP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52"/>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Demo Questions</a:t>
            </a:r>
            <a:endParaRPr/>
          </a:p>
        </p:txBody>
      </p:sp>
      <p:sp>
        <p:nvSpPr>
          <p:cNvPr id="507" name="Google Shape;507;p52"/>
          <p:cNvSpPr txBox="1"/>
          <p:nvPr/>
        </p:nvSpPr>
        <p:spPr>
          <a:xfrm>
            <a:off x="304800" y="1447800"/>
            <a:ext cx="8534400" cy="342900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200"/>
              <a:buFont typeface="Arial"/>
              <a:buNone/>
            </a:pPr>
            <a:r>
              <a:rPr b="1" i="1" lang="en-US" sz="3200">
                <a:solidFill>
                  <a:schemeClr val="dk1"/>
                </a:solidFill>
                <a:latin typeface="Arial"/>
                <a:ea typeface="Arial"/>
                <a:cs typeface="Arial"/>
                <a:sym typeface="Arial"/>
              </a:rPr>
              <a:t>Let’s fill in the Missing Code (Together)</a:t>
            </a:r>
            <a:endParaRPr/>
          </a:p>
          <a:p>
            <a:pPr indent="0" lvl="0" marL="0" marR="0" rtl="0" algn="ctr">
              <a:spcBef>
                <a:spcPts val="0"/>
              </a:spcBef>
              <a:spcAft>
                <a:spcPts val="0"/>
              </a:spcAft>
              <a:buClr>
                <a:schemeClr val="dk1"/>
              </a:buClr>
              <a:buSzPts val="2400"/>
              <a:buFont typeface="Arial"/>
              <a:buNone/>
            </a:pPr>
            <a:r>
              <a:rPr i="1" lang="en-US" sz="2400">
                <a:solidFill>
                  <a:schemeClr val="dk1"/>
                </a:solidFill>
                <a:latin typeface="Arial"/>
                <a:ea typeface="Arial"/>
                <a:cs typeface="Arial"/>
                <a:sym typeface="Arial"/>
              </a:rPr>
              <a:t>(Recap_UNSOLVED | 24-Recap) </a:t>
            </a:r>
            <a:endParaRPr/>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53"/>
          <p:cNvSpPr txBox="1"/>
          <p:nvPr>
            <p:ph type="title"/>
          </p:nvPr>
        </p:nvSpPr>
        <p:spPr>
          <a:xfrm>
            <a:off x="390606" y="2953542"/>
            <a:ext cx="8229600" cy="87186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4100"/>
              <a:buFont typeface="Arial"/>
              <a:buNone/>
            </a:pPr>
            <a:r>
              <a:rPr b="1" i="1" lang="en-US" sz="4100" u="none" cap="none" strike="noStrike">
                <a:solidFill>
                  <a:schemeClr val="lt1"/>
                </a:solidFill>
                <a:latin typeface="Arial"/>
                <a:ea typeface="Arial"/>
                <a:cs typeface="Arial"/>
                <a:sym typeface="Arial"/>
              </a:rPr>
              <a:t>Questions</a:t>
            </a:r>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9"/>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Deep Philosophy</a:t>
            </a:r>
            <a:endParaRPr/>
          </a:p>
        </p:txBody>
      </p:sp>
      <p:sp>
        <p:nvSpPr>
          <p:cNvPr id="62" name="Google Shape;62;p9"/>
          <p:cNvSpPr txBox="1"/>
          <p:nvPr/>
        </p:nvSpPr>
        <p:spPr>
          <a:xfrm>
            <a:off x="304800" y="2590800"/>
            <a:ext cx="8534400" cy="1524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5550"/>
              <a:buFont typeface="Arial"/>
              <a:buNone/>
            </a:pPr>
            <a:r>
              <a:rPr b="1" i="1" lang="en-US" sz="5550" u="none" cap="none" strike="noStrike">
                <a:solidFill>
                  <a:schemeClr val="dk1"/>
                </a:solidFill>
                <a:latin typeface="Arial"/>
                <a:ea typeface="Arial"/>
                <a:cs typeface="Arial"/>
                <a:sym typeface="Arial"/>
              </a:rPr>
              <a:t>What is JavaScript?</a:t>
            </a:r>
            <a:endParaRPr/>
          </a:p>
          <a:p>
            <a:pPr indent="0" lvl="0" marL="0" marR="0" rtl="0" algn="ctr">
              <a:lnSpc>
                <a:spcPct val="90000"/>
              </a:lnSpc>
              <a:spcBef>
                <a:spcPts val="0"/>
              </a:spcBef>
              <a:spcAft>
                <a:spcPts val="0"/>
              </a:spcAft>
              <a:buClr>
                <a:schemeClr val="dk1"/>
              </a:buClr>
              <a:buSzPts val="4347"/>
              <a:buFont typeface="Arial"/>
              <a:buNone/>
            </a:pPr>
            <a:r>
              <a:rPr b="0" i="1" lang="en-US" sz="4347" u="none" cap="none" strike="noStrike">
                <a:solidFill>
                  <a:schemeClr val="dk1"/>
                </a:solidFill>
                <a:latin typeface="Arial"/>
                <a:ea typeface="Arial"/>
                <a:cs typeface="Arial"/>
                <a:sym typeface="Arial"/>
              </a:rPr>
              <a:t>(And what is it used for?)</a:t>
            </a:r>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0"/>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JavaScript Definitions</a:t>
            </a:r>
            <a:endParaRPr/>
          </a:p>
        </p:txBody>
      </p:sp>
      <p:sp>
        <p:nvSpPr>
          <p:cNvPr id="69" name="Google Shape;69;p10"/>
          <p:cNvSpPr txBox="1"/>
          <p:nvPr/>
        </p:nvSpPr>
        <p:spPr>
          <a:xfrm>
            <a:off x="331586" y="838200"/>
            <a:ext cx="8736214" cy="4876800"/>
          </a:xfrm>
          <a:prstGeom prst="rect">
            <a:avLst/>
          </a:prstGeom>
          <a:noFill/>
          <a:ln>
            <a:noFill/>
          </a:ln>
        </p:spPr>
        <p:txBody>
          <a:bodyPr anchorCtr="0" anchor="t" bIns="45700" lIns="91425" spcFirstLastPara="1" rIns="91425" wrap="square" tIns="45700">
            <a:noAutofit/>
          </a:bodyPr>
          <a:lstStyle/>
          <a:p>
            <a:pPr indent="-457200" lvl="0" marL="685800" marR="0" rtl="0" algn="l">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JavaScript</a:t>
            </a:r>
            <a:r>
              <a:rPr b="0" i="0" lang="en-US" sz="2400" u="none" cap="none" strike="noStrike">
                <a:solidFill>
                  <a:schemeClr val="dk1"/>
                </a:solidFill>
                <a:latin typeface="Arial"/>
                <a:ea typeface="Arial"/>
                <a:cs typeface="Arial"/>
                <a:sym typeface="Arial"/>
              </a:rPr>
              <a:t> is the third of the three fundamental programming languages of the modern web (along with HTML, CSS)</a:t>
            </a:r>
            <a:endParaRPr/>
          </a:p>
          <a:p>
            <a:pPr indent="-304800" lvl="0" marL="6858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457200" lvl="0" marL="6858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JavaScript allows developers to create </a:t>
            </a:r>
            <a:r>
              <a:rPr b="1" i="0" lang="en-US" sz="2400" u="none" cap="none" strike="noStrike">
                <a:solidFill>
                  <a:schemeClr val="dk1"/>
                </a:solidFill>
                <a:latin typeface="Arial"/>
                <a:ea typeface="Arial"/>
                <a:cs typeface="Arial"/>
                <a:sym typeface="Arial"/>
              </a:rPr>
              <a:t>dynamic </a:t>
            </a:r>
            <a:r>
              <a:rPr b="0" i="0" lang="en-US" sz="2400" u="none" cap="none" strike="noStrike">
                <a:solidFill>
                  <a:schemeClr val="dk1"/>
                </a:solidFill>
                <a:latin typeface="Arial"/>
                <a:ea typeface="Arial"/>
                <a:cs typeface="Arial"/>
                <a:sym typeface="Arial"/>
              </a:rPr>
              <a:t>web applications capable of taking in user inputs, changing what’s displayed to users, animating elements, and much more.</a:t>
            </a:r>
            <a:endParaRPr/>
          </a:p>
        </p:txBody>
      </p:sp>
      <p:pic>
        <p:nvPicPr>
          <p:cNvPr descr="http://www.w3devcampus.com/wp-content/uploads/logoAndOther/logo_JavaScript.png" id="70" name="Google Shape;70;p10"/>
          <p:cNvPicPr preferRelativeResize="0"/>
          <p:nvPr/>
        </p:nvPicPr>
        <p:blipFill rotWithShape="1">
          <a:blip r:embed="rId3">
            <a:alphaModFix/>
          </a:blip>
          <a:srcRect b="0" l="0" r="0" t="0"/>
          <a:stretch/>
        </p:blipFill>
        <p:spPr>
          <a:xfrm>
            <a:off x="6477000" y="3800671"/>
            <a:ext cx="2098675" cy="2098675"/>
          </a:xfrm>
          <a:prstGeom prst="rect">
            <a:avLst/>
          </a:prstGeom>
          <a:noFill/>
          <a:ln>
            <a:noFill/>
          </a:ln>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1"/>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Please… Don’t Pick Me.</a:t>
            </a:r>
            <a:endParaRPr/>
          </a:p>
        </p:txBody>
      </p:sp>
      <p:sp>
        <p:nvSpPr>
          <p:cNvPr id="77" name="Google Shape;77;p11"/>
          <p:cNvSpPr txBox="1"/>
          <p:nvPr/>
        </p:nvSpPr>
        <p:spPr>
          <a:xfrm>
            <a:off x="304800" y="2590800"/>
            <a:ext cx="8534400" cy="1524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5550"/>
              <a:buFont typeface="Arial"/>
              <a:buNone/>
            </a:pPr>
            <a:r>
              <a:rPr b="1" i="1" lang="en-US" sz="5550" u="none" cap="none" strike="noStrike">
                <a:solidFill>
                  <a:schemeClr val="dk1"/>
                </a:solidFill>
                <a:latin typeface="Arial"/>
                <a:ea typeface="Arial"/>
                <a:cs typeface="Arial"/>
                <a:sym typeface="Arial"/>
              </a:rPr>
              <a:t>What is a Variable?</a:t>
            </a:r>
            <a:endParaRPr/>
          </a:p>
          <a:p>
            <a:pPr indent="0" lvl="0" marL="0" marR="0" rtl="0" algn="ctr">
              <a:lnSpc>
                <a:spcPct val="90000"/>
              </a:lnSpc>
              <a:spcBef>
                <a:spcPts val="0"/>
              </a:spcBef>
              <a:spcAft>
                <a:spcPts val="0"/>
              </a:spcAft>
              <a:buClr>
                <a:schemeClr val="dk1"/>
              </a:buClr>
              <a:buSzPts val="4347"/>
              <a:buFont typeface="Arial"/>
              <a:buNone/>
            </a:pPr>
            <a:r>
              <a:rPr b="0" i="1" lang="en-US" sz="4347" u="none" cap="none" strike="noStrike">
                <a:solidFill>
                  <a:schemeClr val="dk1"/>
                </a:solidFill>
                <a:latin typeface="Arial"/>
                <a:ea typeface="Arial"/>
                <a:cs typeface="Arial"/>
                <a:sym typeface="Arial"/>
              </a:rPr>
              <a:t>(And how do we declare one?)</a:t>
            </a:r>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2"/>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Basic Variables</a:t>
            </a:r>
            <a:endParaRPr/>
          </a:p>
        </p:txBody>
      </p:sp>
      <p:sp>
        <p:nvSpPr>
          <p:cNvPr id="84" name="Google Shape;84;p12"/>
          <p:cNvSpPr txBox="1"/>
          <p:nvPr/>
        </p:nvSpPr>
        <p:spPr>
          <a:xfrm>
            <a:off x="451329" y="1066801"/>
            <a:ext cx="8583814" cy="4876800"/>
          </a:xfrm>
          <a:prstGeom prst="rect">
            <a:avLst/>
          </a:prstGeom>
          <a:noFill/>
          <a:ln>
            <a:noFill/>
          </a:ln>
        </p:spPr>
        <p:txBody>
          <a:bodyPr anchorCtr="0" anchor="t" bIns="45700" lIns="91425" spcFirstLastPara="1" rIns="91425" wrap="square" tIns="45700">
            <a:noAutofit/>
          </a:bodyPr>
          <a:lstStyle/>
          <a:p>
            <a:pPr indent="-457200" lvl="0" marL="6858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Variables are the </a:t>
            </a:r>
            <a:r>
              <a:rPr b="0" i="0" lang="en-US" sz="2400" u="sng" cap="none" strike="noStrike">
                <a:solidFill>
                  <a:schemeClr val="dk1"/>
                </a:solidFill>
                <a:latin typeface="Arial"/>
                <a:ea typeface="Arial"/>
                <a:cs typeface="Arial"/>
                <a:sym typeface="Arial"/>
              </a:rPr>
              <a:t>nouns</a:t>
            </a:r>
            <a:r>
              <a:rPr b="0" i="0" lang="en-US" sz="2400" u="none" cap="none" strike="noStrike">
                <a:solidFill>
                  <a:schemeClr val="dk1"/>
                </a:solidFill>
                <a:latin typeface="Arial"/>
                <a:ea typeface="Arial"/>
                <a:cs typeface="Arial"/>
                <a:sym typeface="Arial"/>
              </a:rPr>
              <a:t> of programming.</a:t>
            </a:r>
            <a:endParaRPr b="0" i="0" sz="2400" u="sng" cap="none" strike="noStrike">
              <a:solidFill>
                <a:schemeClr val="dk1"/>
              </a:solidFill>
              <a:latin typeface="Arial"/>
              <a:ea typeface="Arial"/>
              <a:cs typeface="Arial"/>
              <a:sym typeface="Arial"/>
            </a:endParaRPr>
          </a:p>
          <a:p>
            <a:pPr indent="-304800" lvl="0" marL="685800" marR="0" rtl="0" algn="l">
              <a:spcBef>
                <a:spcPts val="0"/>
              </a:spcBef>
              <a:spcAft>
                <a:spcPts val="0"/>
              </a:spcAft>
              <a:buClr>
                <a:schemeClr val="dk1"/>
              </a:buClr>
              <a:buSzPts val="2400"/>
              <a:buFont typeface="Arial"/>
              <a:buNone/>
            </a:pPr>
            <a:r>
              <a:t/>
            </a:r>
            <a:endParaRPr b="0" i="0" sz="2400" u="sng" cap="none" strike="noStrike">
              <a:solidFill>
                <a:schemeClr val="dk1"/>
              </a:solidFill>
              <a:latin typeface="Arial"/>
              <a:ea typeface="Arial"/>
              <a:cs typeface="Arial"/>
              <a:sym typeface="Arial"/>
            </a:endParaRPr>
          </a:p>
          <a:p>
            <a:pPr indent="-457200" lvl="0" marL="6858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They are “things” (Numbers, Strings, Booleans, etc.)</a:t>
            </a:r>
            <a:endParaRPr/>
          </a:p>
          <a:p>
            <a:pPr indent="-304800" lvl="0" marL="6858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457200" lvl="0" marL="6858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They are composed of </a:t>
            </a:r>
            <a:r>
              <a:rPr b="0" i="0" lang="en-US" sz="2400" u="sng" cap="none" strike="noStrike">
                <a:solidFill>
                  <a:schemeClr val="dk1"/>
                </a:solidFill>
                <a:latin typeface="Arial"/>
                <a:ea typeface="Arial"/>
                <a:cs typeface="Arial"/>
                <a:sym typeface="Arial"/>
              </a:rPr>
              <a:t>variable names</a:t>
            </a:r>
            <a:r>
              <a:rPr b="0" i="0" lang="en-US" sz="2400" u="none" cap="none" strike="noStrike">
                <a:solidFill>
                  <a:schemeClr val="dk1"/>
                </a:solidFill>
                <a:latin typeface="Arial"/>
                <a:ea typeface="Arial"/>
                <a:cs typeface="Arial"/>
                <a:sym typeface="Arial"/>
              </a:rPr>
              <a:t> and </a:t>
            </a:r>
            <a:r>
              <a:rPr b="0" i="0" lang="en-US" sz="2400" u="sng" cap="none" strike="noStrike">
                <a:solidFill>
                  <a:schemeClr val="dk1"/>
                </a:solidFill>
                <a:latin typeface="Arial"/>
                <a:ea typeface="Arial"/>
                <a:cs typeface="Arial"/>
                <a:sym typeface="Arial"/>
              </a:rPr>
              <a:t>values</a:t>
            </a:r>
            <a:endParaRPr b="0" i="0" sz="2400" u="none" cap="none" strike="noStrike">
              <a:solidFill>
                <a:schemeClr val="dk1"/>
              </a:solidFill>
              <a:latin typeface="Arial"/>
              <a:ea typeface="Arial"/>
              <a:cs typeface="Arial"/>
              <a:sym typeface="Arial"/>
            </a:endParaRPr>
          </a:p>
        </p:txBody>
      </p:sp>
      <p:pic>
        <p:nvPicPr>
          <p:cNvPr descr="C:\Users\Kevin\Desktop\snow.PNG" id="85" name="Google Shape;85;p12"/>
          <p:cNvPicPr preferRelativeResize="0"/>
          <p:nvPr/>
        </p:nvPicPr>
        <p:blipFill rotWithShape="1">
          <a:blip r:embed="rId3">
            <a:alphaModFix/>
          </a:blip>
          <a:srcRect b="0" l="0" r="0" t="0"/>
          <a:stretch/>
        </p:blipFill>
        <p:spPr>
          <a:xfrm>
            <a:off x="812586" y="3505201"/>
            <a:ext cx="7861300" cy="2216150"/>
          </a:xfrm>
          <a:prstGeom prst="rect">
            <a:avLst/>
          </a:prstGeom>
          <a:noFill/>
          <a:ln>
            <a:noFill/>
          </a:ln>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3"/>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Please… Don’t Pick Me.</a:t>
            </a:r>
            <a:endParaRPr/>
          </a:p>
        </p:txBody>
      </p:sp>
      <p:sp>
        <p:nvSpPr>
          <p:cNvPr id="92" name="Google Shape;92;p13"/>
          <p:cNvSpPr txBox="1"/>
          <p:nvPr/>
        </p:nvSpPr>
        <p:spPr>
          <a:xfrm>
            <a:off x="304800" y="2590800"/>
            <a:ext cx="8534400" cy="1524000"/>
          </a:xfrm>
          <a:prstGeom prst="rect">
            <a:avLst/>
          </a:prstGeom>
          <a:noFill/>
          <a:ln>
            <a:noFill/>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1"/>
              </a:buClr>
              <a:buSzPts val="4200"/>
              <a:buFont typeface="Arial"/>
              <a:buNone/>
            </a:pPr>
            <a:r>
              <a:rPr b="1" i="1" lang="en-US" sz="4200" u="none" cap="none" strike="noStrike">
                <a:solidFill>
                  <a:schemeClr val="dk1"/>
                </a:solidFill>
                <a:latin typeface="Arial"/>
                <a:ea typeface="Arial"/>
                <a:cs typeface="Arial"/>
                <a:sym typeface="Arial"/>
              </a:rPr>
              <a:t>What is meant by console.log?</a:t>
            </a:r>
            <a:endParaRPr/>
          </a:p>
          <a:p>
            <a:pPr indent="0" lvl="0" marL="0" marR="0" rtl="0" algn="ctr">
              <a:lnSpc>
                <a:spcPct val="80000"/>
              </a:lnSpc>
              <a:spcBef>
                <a:spcPts val="0"/>
              </a:spcBef>
              <a:spcAft>
                <a:spcPts val="0"/>
              </a:spcAft>
              <a:buClr>
                <a:schemeClr val="dk1"/>
              </a:buClr>
              <a:buSzPts val="2380"/>
              <a:buFont typeface="Arial"/>
              <a:buNone/>
            </a:pPr>
            <a:r>
              <a:rPr b="0" i="1" lang="en-US" sz="2380" u="none" cap="none" strike="noStrike">
                <a:solidFill>
                  <a:schemeClr val="dk1"/>
                </a:solidFill>
                <a:latin typeface="Arial"/>
                <a:ea typeface="Arial"/>
                <a:cs typeface="Arial"/>
                <a:sym typeface="Arial"/>
              </a:rPr>
              <a:t>(And how does it differ from an alert, prompt, or confirm?)</a:t>
            </a:r>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Unbranded">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