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6858000" cx="9144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19138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" name="Google Shape;31;p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14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1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5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16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6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17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7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8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8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9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9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20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0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2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1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2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2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2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3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p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5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24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4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2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5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26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6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27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7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28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8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29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9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p7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7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8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8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9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9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10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0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1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1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1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2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bg>
      <p:bgPr>
        <a:solidFill>
          <a:srgbClr val="3F3F3F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426892" y="3962400"/>
            <a:ext cx="3535508" cy="45338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50"/>
              <a:buFont typeface="Arial"/>
              <a:buNone/>
            </a:pPr>
            <a:r>
              <a:rPr b="1" i="0" lang="en-US" sz="19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Coding Bootcamp</a:t>
            </a:r>
            <a:endParaRPr b="0" i="0" sz="19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 txBox="1"/>
          <p:nvPr>
            <p:ph type="title"/>
          </p:nvPr>
        </p:nvSpPr>
        <p:spPr>
          <a:xfrm>
            <a:off x="390606" y="2953542"/>
            <a:ext cx="8229600" cy="871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b="1" i="0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Blank">
  <p:cSld name="1_Blank">
    <p:bg>
      <p:bgPr>
        <a:solidFill>
          <a:srgbClr val="3F3F3F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3"/>
          <p:cNvSpPr txBox="1"/>
          <p:nvPr/>
        </p:nvSpPr>
        <p:spPr>
          <a:xfrm>
            <a:off x="1425286" y="3851911"/>
            <a:ext cx="6457950" cy="549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1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 txBox="1"/>
          <p:nvPr>
            <p:ph type="title"/>
          </p:nvPr>
        </p:nvSpPr>
        <p:spPr>
          <a:xfrm>
            <a:off x="390606" y="2953542"/>
            <a:ext cx="8229600" cy="871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b="1" i="1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04800" y="0"/>
            <a:ext cx="5470526" cy="6538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cxnSp>
        <p:nvCxnSpPr>
          <p:cNvPr id="28" name="Google Shape;28;p4"/>
          <p:cNvCxnSpPr/>
          <p:nvPr/>
        </p:nvCxnSpPr>
        <p:spPr>
          <a:xfrm>
            <a:off x="0" y="653854"/>
            <a:ext cx="9144000" cy="0"/>
          </a:xfrm>
          <a:prstGeom prst="straightConnector1">
            <a:avLst/>
          </a:prstGeom>
          <a:noFill/>
          <a:ln cap="flat" cmpd="sng" w="41275">
            <a:solidFill>
              <a:srgbClr val="C8323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390606" y="2953542"/>
            <a:ext cx="8229600" cy="871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</a:pPr>
            <a:r>
              <a:rPr b="1" i="0" lang="en-US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jQuery $(Begins)</a:t>
            </a:r>
            <a:endParaRPr b="1" i="1" sz="4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304800" y="0"/>
            <a:ext cx="5470526" cy="6538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 Time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Instructor: Demo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(1-5.html | 1-JSGenerators)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YOUR TURN!!</a:t>
            </a:r>
            <a:endParaRPr/>
          </a:p>
        </p:txBody>
      </p:sp>
      <p:sp>
        <p:nvSpPr>
          <p:cNvPr id="105" name="Google Shape;105;p15"/>
          <p:cNvSpPr txBox="1"/>
          <p:nvPr/>
        </p:nvSpPr>
        <p:spPr>
          <a:xfrm>
            <a:off x="304800" y="762000"/>
            <a:ext cx="868680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Creation: Generating HTML with Javascript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the file sent to you as a starting point, add the missing code such that your Javascript generates HTML content that displays all of the drink options.</a:t>
            </a:r>
            <a:endParaRPr/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HINT: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You will need a for-loop. Inside your for loop you will need to use each of the following methods: createElement, innerHTML, and appendChild.</a:t>
            </a:r>
            <a:endParaRPr/>
          </a:p>
        </p:txBody>
      </p:sp>
      <p:sp>
        <p:nvSpPr>
          <p:cNvPr id="106" name="Google Shape;106;p1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Activity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2-JSDrinkList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 Suggested Time: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 min</a:t>
            </a:r>
            <a:endParaRPr i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390606" y="2953542"/>
            <a:ext cx="8229600" cy="871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</a:pPr>
            <a:r>
              <a:rPr b="1" i="1" lang="en-US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 to jQuery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304800" y="0"/>
            <a:ext cx="5470526" cy="6538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 to jQuery</a:t>
            </a:r>
            <a:endParaRPr/>
          </a:p>
        </p:txBody>
      </p:sp>
      <p:pic>
        <p:nvPicPr>
          <p:cNvPr id="119" name="Google Shape;11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737" y="1143000"/>
            <a:ext cx="8772525" cy="432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/>
          <p:nvPr/>
        </p:nvSpPr>
        <p:spPr>
          <a:xfrm>
            <a:off x="6841181" y="773668"/>
            <a:ext cx="20408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https://jquery.com/</a:t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170497" y="5614980"/>
            <a:ext cx="87877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jQuery is a cross-platform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Javascript library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easier of client-side HTML scripting.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304800" y="0"/>
            <a:ext cx="5470526" cy="6538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jQuery Helper Library</a:t>
            </a:r>
            <a:endParaRPr/>
          </a:p>
        </p:txBody>
      </p:sp>
      <p:sp>
        <p:nvSpPr>
          <p:cNvPr id="128" name="Google Shape;128;p18"/>
          <p:cNvSpPr txBox="1"/>
          <p:nvPr/>
        </p:nvSpPr>
        <p:spPr>
          <a:xfrm>
            <a:off x="304800" y="762000"/>
            <a:ext cx="8686800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jQuery can be useful for tasks like: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Dynamically Inserting, Updating, or Removing HTML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Registering click or other change events 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Animating HTML elements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Download data from databases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much more!</a:t>
            </a:r>
            <a:endParaRPr/>
          </a:p>
        </p:txBody>
      </p:sp>
      <p:pic>
        <p:nvPicPr>
          <p:cNvPr descr="https://upload.wikimedia.org/wikipedia/en/thumb/9/9e/JQuery_logo.svg/1024px-JQuery_logo.svg.png" id="129" name="Google Shape;12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0225" y="5025130"/>
            <a:ext cx="4651375" cy="1135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304800" y="0"/>
            <a:ext cx="8305800" cy="6538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Working with jQuery generally involves…</a:t>
            </a:r>
            <a:endParaRPr/>
          </a:p>
        </p:txBody>
      </p:sp>
      <p:pic>
        <p:nvPicPr>
          <p:cNvPr id="136" name="Google Shape;13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975" y="1408011"/>
            <a:ext cx="8782050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/>
          <p:nvPr/>
        </p:nvSpPr>
        <p:spPr>
          <a:xfrm>
            <a:off x="260792" y="838200"/>
            <a:ext cx="8686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Including a CDN Link to the jQuery script…</a:t>
            </a:r>
            <a:endParaRPr/>
          </a:p>
        </p:txBody>
      </p:sp>
      <p:sp>
        <p:nvSpPr>
          <p:cNvPr id="138" name="Google Shape;138;p19"/>
          <p:cNvSpPr txBox="1"/>
          <p:nvPr/>
        </p:nvSpPr>
        <p:spPr>
          <a:xfrm>
            <a:off x="225627" y="2789424"/>
            <a:ext cx="8686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Utilizing the jQuery specific ($) selector…</a:t>
            </a:r>
            <a:endParaRPr/>
          </a:p>
        </p:txBody>
      </p:sp>
      <p:sp>
        <p:nvSpPr>
          <p:cNvPr id="139" name="Google Shape;139;p19"/>
          <p:cNvSpPr txBox="1"/>
          <p:nvPr/>
        </p:nvSpPr>
        <p:spPr>
          <a:xfrm>
            <a:off x="225627" y="4114800"/>
            <a:ext cx="8686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Then applying jQuery methods on the selected elements.</a:t>
            </a:r>
            <a:endParaRPr/>
          </a:p>
        </p:txBody>
      </p:sp>
      <p:pic>
        <p:nvPicPr>
          <p:cNvPr id="140" name="Google Shape;14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" y="3286125"/>
            <a:ext cx="174307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0891" y="4604437"/>
            <a:ext cx="542925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304800" y="0"/>
            <a:ext cx="5470526" cy="6538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 Time</a:t>
            </a:r>
            <a:endParaRPr/>
          </a:p>
        </p:txBody>
      </p:sp>
      <p:sp>
        <p:nvSpPr>
          <p:cNvPr id="148" name="Google Shape;148;p20"/>
          <p:cNvSpPr txBox="1"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Instructor: Demo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(1-3.html | 3-jQueryGenerators)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1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YOUR TURN!!</a:t>
            </a:r>
            <a:endParaRPr/>
          </a:p>
        </p:txBody>
      </p:sp>
      <p:sp>
        <p:nvSpPr>
          <p:cNvPr id="156" name="Google Shape;156;p21"/>
          <p:cNvSpPr txBox="1"/>
          <p:nvPr/>
        </p:nvSpPr>
        <p:spPr>
          <a:xfrm>
            <a:off x="304800" y="762000"/>
            <a:ext cx="8686800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Creation: Generating HTML with jQuery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Re-factor (re-write) your previous drinkList code from earlier, but this time use jQuery to complete all of the same tasks.</a:t>
            </a:r>
            <a:endParaRPr/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Your final code should NOT have any of the following methods: createElement, innerHTML, or appendChild.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HINT: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Don’t forget to “incorporate” jQuery before you begin.</a:t>
            </a:r>
            <a:endParaRPr/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BONUS: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Instead of using a `for` loop try searching about the use of the jQuery `.each` method.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Activity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4-jQueryDrinkList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 Suggested Time: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 min</a:t>
            </a:r>
            <a:endParaRPr i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title"/>
          </p:nvPr>
        </p:nvSpPr>
        <p:spPr>
          <a:xfrm>
            <a:off x="304800" y="0"/>
            <a:ext cx="5470526" cy="6538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 Time</a:t>
            </a:r>
            <a:endParaRPr/>
          </a:p>
        </p:txBody>
      </p:sp>
      <p:sp>
        <p:nvSpPr>
          <p:cNvPr id="164" name="Google Shape;164;p22"/>
          <p:cNvSpPr txBox="1"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Instructor: Demo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(OnClick.html | 5-OnClickBasic)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3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YOUR TURN!!</a:t>
            </a:r>
            <a:endParaRPr/>
          </a:p>
        </p:txBody>
      </p:sp>
      <p:sp>
        <p:nvSpPr>
          <p:cNvPr id="172" name="Google Shape;172;p23"/>
          <p:cNvSpPr txBox="1"/>
          <p:nvPr/>
        </p:nvSpPr>
        <p:spPr>
          <a:xfrm>
            <a:off x="304800" y="762000"/>
            <a:ext cx="8686800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Creation: Click Events with jQuery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in the missing code such that clicking any of the sandwiches causes…</a:t>
            </a:r>
            <a:endParaRPr/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alert message to popup saying something snarky about the sandwich type.</a:t>
            </a:r>
            <a:endParaRPr/>
          </a:p>
          <a:p>
            <a:pPr indent="-3048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second alert message that displays to the user the number of that specific sandwich they’ve eaten.</a:t>
            </a:r>
            <a:endParaRPr/>
          </a:p>
          <a:p>
            <a:pPr indent="-3048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HINT: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will need counter variables.</a:t>
            </a:r>
            <a:endParaRPr/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BONUS: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an image to the `image-div` on the click event.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3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Activity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6-SandwichClick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 Suggested Time: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 min</a:t>
            </a:r>
            <a:endParaRPr i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390606" y="2953542"/>
            <a:ext cx="8229600" cy="871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</a:pPr>
            <a:r>
              <a:rPr b="1" i="1" lang="en-US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Admin Items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4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YOUR TURN!!</a:t>
            </a:r>
            <a:endParaRPr/>
          </a:p>
        </p:txBody>
      </p:sp>
      <p:sp>
        <p:nvSpPr>
          <p:cNvPr id="181" name="Google Shape;181;p24"/>
          <p:cNvSpPr txBox="1"/>
          <p:nvPr/>
        </p:nvSpPr>
        <p:spPr>
          <a:xfrm>
            <a:off x="304800" y="762000"/>
            <a:ext cx="8686800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Creation: Generating Numbers with jQuery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in the missing code such that clicking the big blue button triggers a random number (between 1 and 1000) to be selected and prominently displayed in the randomNumber div.</a:t>
            </a:r>
            <a:endParaRPr/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Hint: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None. You got this.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4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Activity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7-TriggerRandom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 Suggested Time: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 min</a:t>
            </a:r>
            <a:endParaRPr i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5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YOUR TURN!!</a:t>
            </a:r>
            <a:endParaRPr/>
          </a:p>
        </p:txBody>
      </p:sp>
      <p:sp>
        <p:nvSpPr>
          <p:cNvPr id="190" name="Google Shape;190;p25"/>
          <p:cNvSpPr txBox="1"/>
          <p:nvPr/>
        </p:nvSpPr>
        <p:spPr>
          <a:xfrm>
            <a:off x="304800" y="762000"/>
            <a:ext cx="8686800" cy="489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Creation: Lottery Numbers with jQuery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the code from the previous random number generator as a starting point, create a lottery generator.</a:t>
            </a:r>
            <a:endParaRPr/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our case, the lottery number should pick 9 random numbers (and always 9 numbers). As an example 886563264.</a:t>
            </a:r>
            <a:endParaRPr/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Display this number in the randomNumber div.</a:t>
            </a:r>
            <a:endParaRPr/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when a user clicks again, have the code create a new row with the latest number at the top. </a:t>
            </a:r>
            <a:endParaRPr/>
          </a:p>
        </p:txBody>
      </p:sp>
      <p:sp>
        <p:nvSpPr>
          <p:cNvPr id="191" name="Google Shape;191;p2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Activity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8-LotteryGenerator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 Suggested Time: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 min</a:t>
            </a:r>
            <a:endParaRPr i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type="title"/>
          </p:nvPr>
        </p:nvSpPr>
        <p:spPr>
          <a:xfrm>
            <a:off x="390606" y="2953542"/>
            <a:ext cx="8229600" cy="871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</a:pPr>
            <a:r>
              <a:rPr b="1" i="1" lang="en-US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type="title"/>
          </p:nvPr>
        </p:nvSpPr>
        <p:spPr>
          <a:xfrm>
            <a:off x="390606" y="2953542"/>
            <a:ext cx="8229600" cy="871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</a:pPr>
            <a:r>
              <a:rPr b="1" i="1" lang="en-US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Extra!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YOUR TURN!!</a:t>
            </a:r>
            <a:endParaRPr/>
          </a:p>
        </p:txBody>
      </p:sp>
      <p:sp>
        <p:nvSpPr>
          <p:cNvPr id="211" name="Google Shape;211;p28"/>
          <p:cNvSpPr txBox="1"/>
          <p:nvPr/>
        </p:nvSpPr>
        <p:spPr>
          <a:xfrm>
            <a:off x="304800" y="762000"/>
            <a:ext cx="8686800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Creation: Checking Numbers with jQuery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the displayed application as an example, create code in which:</a:t>
            </a:r>
            <a:endParaRPr/>
          </a:p>
          <a:p>
            <a:pPr indent="-3048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computer picks a random number between 1 and 4</a:t>
            </a:r>
            <a:endParaRPr/>
          </a:p>
          <a:p>
            <a:pPr indent="-3048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 then “click” buttons numbered 1 – 4.</a:t>
            </a:r>
            <a:endParaRPr/>
          </a:p>
          <a:p>
            <a:pPr indent="-3048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user’s number matches the computer’s number display text informing them of this in the Result panel. Otherwise, display text informing them they lost.</a:t>
            </a:r>
            <a:endParaRPr/>
          </a:p>
          <a:p>
            <a:pPr indent="-3048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finish early, try to improve the aesthetics.</a:t>
            </a:r>
            <a:endParaRPr/>
          </a:p>
        </p:txBody>
      </p:sp>
      <p:sp>
        <p:nvSpPr>
          <p:cNvPr id="212" name="Google Shape;212;p28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Activity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9-NumberChecker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 Suggested Time: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 min</a:t>
            </a:r>
            <a:endParaRPr i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/>
          <p:nvPr>
            <p:ph type="title"/>
          </p:nvPr>
        </p:nvSpPr>
        <p:spPr>
          <a:xfrm>
            <a:off x="390606" y="2953542"/>
            <a:ext cx="8229600" cy="871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</a:pPr>
            <a:r>
              <a:rPr b="1" i="1" lang="en-US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Questions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304800" y="0"/>
            <a:ext cx="5470526" cy="6538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the Way to Learn Coding</a:t>
            </a:r>
            <a:endParaRPr/>
          </a:p>
        </p:txBody>
      </p:sp>
      <p:pic>
        <p:nvPicPr>
          <p:cNvPr descr="http://i31.tinypic.com/30bfo12.png" id="47" name="Google Shape;4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762000"/>
            <a:ext cx="6295571" cy="5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304800" y="0"/>
            <a:ext cx="5470526" cy="6538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 Way to Learn Coding</a:t>
            </a:r>
            <a:endParaRPr/>
          </a:p>
        </p:txBody>
      </p:sp>
      <p:pic>
        <p:nvPicPr>
          <p:cNvPr descr="https://download.unsplash.com/photo-1429051883746-afd9d56fbdaf" id="54" name="Google Shape;5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838200"/>
            <a:ext cx="8115300" cy="54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304800" y="0"/>
            <a:ext cx="5470526" cy="6538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New Era of Class</a:t>
            </a:r>
            <a:endParaRPr/>
          </a:p>
        </p:txBody>
      </p:sp>
      <p:sp>
        <p:nvSpPr>
          <p:cNvPr id="61" name="Google Shape;61;p9"/>
          <p:cNvSpPr txBox="1"/>
          <p:nvPr/>
        </p:nvSpPr>
        <p:spPr>
          <a:xfrm>
            <a:off x="304800" y="2057400"/>
            <a:ext cx="8534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b="1" i="1" lang="en-US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prepared to have classes that are increasingly “</a:t>
            </a:r>
            <a:r>
              <a:rPr b="1" i="1" lang="en-US" sz="4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just code</a:t>
            </a:r>
            <a:r>
              <a:rPr b="1" i="1" lang="en-US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1" sz="329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9"/>
          <p:cNvSpPr txBox="1"/>
          <p:nvPr/>
        </p:nvSpPr>
        <p:spPr>
          <a:xfrm>
            <a:off x="304800" y="3765746"/>
            <a:ext cx="8534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will appreciate it in the long-run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390606" y="2953542"/>
            <a:ext cx="8229600" cy="871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</a:pPr>
            <a:r>
              <a:rPr b="1" i="1" lang="en-US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Today’s Class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304800" y="0"/>
            <a:ext cx="5470526" cy="6538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/>
          </a:p>
        </p:txBody>
      </p:sp>
      <p:sp>
        <p:nvSpPr>
          <p:cNvPr id="75" name="Google Shape;75;p11"/>
          <p:cNvSpPr txBox="1"/>
          <p:nvPr/>
        </p:nvSpPr>
        <p:spPr>
          <a:xfrm>
            <a:off x="304799" y="761999"/>
            <a:ext cx="8740775" cy="55457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i="0" lang="en-US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today’s class we’ll be covering:</a:t>
            </a:r>
            <a:endParaRPr/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257175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DOM Manipulation using Plain Javascript</a:t>
            </a:r>
            <a:endParaRPr/>
          </a:p>
          <a:p>
            <a:pPr indent="-117475" lvl="0" marL="257175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257175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DOM Manipulation using jQuery</a:t>
            </a:r>
            <a:endParaRPr/>
          </a:p>
          <a:p>
            <a:pPr indent="-117475" lvl="0" marL="257175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257175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Responding to click events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>
            <a:off x="390606" y="2953542"/>
            <a:ext cx="8229600" cy="871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</a:pPr>
            <a:r>
              <a:rPr b="1" i="1" lang="en-US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DOM Manipulation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304800" y="0"/>
            <a:ext cx="5470526" cy="6538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Understanding the “DOM”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6457950" y="761999"/>
            <a:ext cx="2587624" cy="55457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42875" lvl="0" marL="2571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257175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 HTML page begins as static content..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257175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However, with Javascript / jQuery we can “</a:t>
            </a:r>
            <a:r>
              <a:rPr b="0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modify the DOM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and change this static content in real-time. 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257175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allows us to build dynamic sites.</a:t>
            </a: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386654" y="5896450"/>
            <a:ext cx="61350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Example: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http://todomvc.com/examples/jquery/#/all</a:t>
            </a:r>
            <a:endParaRPr/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190" y="798652"/>
            <a:ext cx="5915025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Unbranded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