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 name="Google Shape;33;p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3" name="Google Shape;93;p1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Google Shape;102;p1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9" name="Google Shape;109;p1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Google Shape;118;p1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4" name="Google Shape;124;p1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2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2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2" name="Google Shape;132;p2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2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2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0" name="Google Shape;150;p2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2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4" name="Google Shape;164;p2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2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1" name="Google Shape;171;p2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4: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4: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Google Shape;177;p24: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p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 name="Google Shape;39;p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2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Google Shape;186;p2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2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2" name="Google Shape;192;p2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2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9" name="Google Shape;199;p2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2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Google Shape;205;p2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2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Google Shape;214;p2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3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3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2" name="Google Shape;222;p3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3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3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0" name="Google Shape;230;p3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3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3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4" name="Google Shape;244;p3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3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3" name="Google Shape;253;p3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4: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34: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Google Shape;266;p34: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 name="Google Shape;46;p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5" name="Google Shape;275;p3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3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Google Shape;284;p3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3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3" name="Google Shape;293;p3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3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0" name="Google Shape;300;p3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3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7" name="Google Shape;307;p3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4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4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4" name="Google Shape;314;p4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4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4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1" name="Google Shape;321;p4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4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4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4" name="Google Shape;334;p4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 name="Google Shape;53;p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1" name="Google Shape;61;p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1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1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 name="Google Shape;67;p1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4" name="Google Shape;74;p1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0" name="Google Shape;80;p1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4: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4: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4: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3F3F3F"/>
        </a:solidFill>
      </p:bgPr>
    </p:bg>
    <p:spTree>
      <p:nvGrpSpPr>
        <p:cNvPr id="15"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p:nvPr/>
        </p:nvSpPr>
        <p:spPr>
          <a:xfrm>
            <a:off x="426892" y="3737612"/>
            <a:ext cx="6335858"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8" name="Google Shape;18;p2"/>
          <p:cNvSpPr txBox="1"/>
          <p:nvPr/>
        </p:nvSpPr>
        <p:spPr>
          <a:xfrm>
            <a:off x="426892" y="3962400"/>
            <a:ext cx="3535508"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1950"/>
              <a:buFont typeface="Arial"/>
              <a:buNone/>
            </a:pPr>
            <a:r>
              <a:rPr b="1" i="0" lang="en-US" sz="1950" u="none" cap="none" strike="noStrike">
                <a:solidFill>
                  <a:schemeClr val="lt1"/>
                </a:solidFill>
                <a:latin typeface="Arial"/>
                <a:ea typeface="Arial"/>
                <a:cs typeface="Arial"/>
                <a:sym typeface="Arial"/>
              </a:rPr>
              <a:t>The Coding Bootcamp</a:t>
            </a:r>
            <a:endParaRPr b="0" i="0" sz="1950" u="none" cap="none" strike="noStrike">
              <a:solidFill>
                <a:schemeClr val="lt1"/>
              </a:solidFill>
              <a:latin typeface="Arial"/>
              <a:ea typeface="Arial"/>
              <a:cs typeface="Arial"/>
              <a:sym typeface="Arial"/>
            </a:endParaRPr>
          </a:p>
        </p:txBody>
      </p:sp>
      <p:sp>
        <p:nvSpPr>
          <p:cNvPr id="19" name="Google Shape;19;p2"/>
          <p:cNvSpPr txBox="1"/>
          <p:nvPr>
            <p:ph type="title"/>
          </p:nvPr>
        </p:nvSpPr>
        <p:spPr>
          <a:xfrm>
            <a:off x="390606" y="2953542"/>
            <a:ext cx="8229600" cy="87186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100"/>
              <a:buFont typeface="Arial"/>
              <a:buNone/>
              <a:defRPr b="1" i="0" sz="41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3"/>
          <p:cNvSpPr/>
          <p:nvPr/>
        </p:nvSpPr>
        <p:spPr>
          <a:xfrm>
            <a:off x="0" y="6418964"/>
            <a:ext cx="9155741" cy="457748"/>
          </a:xfrm>
          <a:prstGeom prst="flowChartProcess">
            <a:avLst/>
          </a:prstGeom>
          <a:solidFill>
            <a:srgbClr val="1D1A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2" name="Google Shape;22;p3"/>
          <p:cNvSpPr txBox="1"/>
          <p:nvPr>
            <p:ph type="title"/>
          </p:nvPr>
        </p:nvSpPr>
        <p:spPr>
          <a:xfrm>
            <a:off x="304800" y="0"/>
            <a:ext cx="5470526" cy="653854"/>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23" name="Google Shape;23;p3"/>
          <p:cNvCxnSpPr/>
          <p:nvPr/>
        </p:nvCxnSpPr>
        <p:spPr>
          <a:xfrm>
            <a:off x="0" y="653854"/>
            <a:ext cx="9144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solidFill>
          <a:srgbClr val="3F3F3F"/>
        </a:solidFill>
      </p:bgPr>
    </p:bg>
    <p:spTree>
      <p:nvGrpSpPr>
        <p:cNvPr id="24" name="Shape 24"/>
        <p:cNvGrpSpPr/>
        <p:nvPr/>
      </p:nvGrpSpPr>
      <p:grpSpPr>
        <a:xfrm>
          <a:off x="0" y="0"/>
          <a:ext cx="0" cy="0"/>
          <a:chOff x="0" y="0"/>
          <a:chExt cx="0" cy="0"/>
        </a:xfrm>
      </p:grpSpPr>
      <p:sp>
        <p:nvSpPr>
          <p:cNvPr id="25" name="Google Shape;25;p4"/>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4"/>
          <p:cNvSpPr/>
          <p:nvPr/>
        </p:nvSpPr>
        <p:spPr>
          <a:xfrm>
            <a:off x="426892" y="3737612"/>
            <a:ext cx="6335858"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7" name="Google Shape;27;p4"/>
          <p:cNvSpPr txBox="1"/>
          <p:nvPr/>
        </p:nvSpPr>
        <p:spPr>
          <a:xfrm>
            <a:off x="1425286" y="3851911"/>
            <a:ext cx="6457950" cy="549087"/>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800"/>
              <a:buFont typeface="Calibri"/>
              <a:buNone/>
            </a:pPr>
            <a:r>
              <a:t/>
            </a:r>
            <a:endParaRPr b="1" i="1" sz="1800">
              <a:solidFill>
                <a:schemeClr val="lt1"/>
              </a:solidFill>
              <a:latin typeface="Arial"/>
              <a:ea typeface="Arial"/>
              <a:cs typeface="Arial"/>
              <a:sym typeface="Arial"/>
            </a:endParaRPr>
          </a:p>
        </p:txBody>
      </p:sp>
      <p:sp>
        <p:nvSpPr>
          <p:cNvPr id="28" name="Google Shape;28;p4"/>
          <p:cNvSpPr txBox="1"/>
          <p:nvPr>
            <p:ph type="title"/>
          </p:nvPr>
        </p:nvSpPr>
        <p:spPr>
          <a:xfrm>
            <a:off x="390606" y="2953542"/>
            <a:ext cx="8229600" cy="87186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100"/>
              <a:buFont typeface="Arial"/>
              <a:buNone/>
              <a:defRPr b="1" i="1" sz="41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9"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6"/>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0" lang="en-US" sz="4100" u="none" cap="none" strike="noStrike">
                <a:solidFill>
                  <a:schemeClr val="lt1"/>
                </a:solidFill>
                <a:latin typeface="Arial"/>
                <a:ea typeface="Arial"/>
                <a:cs typeface="Arial"/>
                <a:sym typeface="Arial"/>
              </a:rPr>
              <a:t>JS and jQuery Jubilee</a:t>
            </a:r>
            <a:endParaRPr b="1" i="1" sz="4100" u="none" cap="none" strike="noStrike">
              <a:solidFill>
                <a:schemeClr val="lt1"/>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5"/>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97" name="Google Shape;97;p15"/>
          <p:cNvSpPr txBox="1"/>
          <p:nvPr/>
        </p:nvSpPr>
        <p:spPr>
          <a:xfrm>
            <a:off x="304800" y="762000"/>
            <a:ext cx="86868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Dissection:</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Examine the code for the Captain Planet Game</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Then, in groups, describe how this code works in </a:t>
            </a:r>
            <a:r>
              <a:rPr b="1" lang="en-US" sz="2400">
                <a:solidFill>
                  <a:schemeClr val="dk1"/>
                </a:solidFill>
                <a:latin typeface="Arial"/>
                <a:ea typeface="Arial"/>
                <a:cs typeface="Arial"/>
                <a:sym typeface="Arial"/>
              </a:rPr>
              <a:t>5 Steps.</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1.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2.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3.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4.</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5. </a:t>
            </a:r>
            <a:endParaRPr/>
          </a:p>
        </p:txBody>
      </p:sp>
      <p:sp>
        <p:nvSpPr>
          <p:cNvPr id="98" name="Google Shape;98;p15"/>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1-CaptainPlanet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Pseudocoding – Captain Planet</a:t>
            </a:r>
            <a:endParaRPr/>
          </a:p>
        </p:txBody>
      </p:sp>
      <p:sp>
        <p:nvSpPr>
          <p:cNvPr id="105" name="Google Shape;105;p16"/>
          <p:cNvSpPr/>
          <p:nvPr/>
        </p:nvSpPr>
        <p:spPr>
          <a:xfrm>
            <a:off x="304800" y="889844"/>
            <a:ext cx="868680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Arial"/>
                <a:ea typeface="Arial"/>
                <a:cs typeface="Arial"/>
                <a:sym typeface="Arial"/>
              </a:rPr>
              <a:t>Solution:</a:t>
            </a:r>
            <a:endParaRPr/>
          </a:p>
          <a:p>
            <a:pPr indent="0" lvl="0" marL="0" marR="0" rtl="0" algn="l">
              <a:spcBef>
                <a:spcPts val="0"/>
              </a:spcBef>
              <a:spcAft>
                <a:spcPts val="0"/>
              </a:spcAft>
              <a:buNone/>
            </a:pPr>
            <a:r>
              <a:t/>
            </a:r>
            <a:endParaRPr b="1" sz="1800" u="sng">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An initial HTML Layout was created using Bootstrap.</a:t>
            </a:r>
            <a:endParaRPr/>
          </a:p>
          <a:p>
            <a:pPr indent="-342900" lvl="0" marL="4572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A reference to jQuery was added. </a:t>
            </a:r>
            <a:endParaRPr/>
          </a:p>
          <a:p>
            <a:pPr indent="-342900" lvl="0" marL="4572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Key buttons and images were assigned unique class names</a:t>
            </a:r>
            <a:endParaRPr/>
          </a:p>
          <a:p>
            <a:pPr indent="-342900" lvl="0" marL="4572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jQuery was used to capture when the corresponding buttons were clicked. This was done through the $( ) identifier with the class-name inside. </a:t>
            </a:r>
            <a:endParaRPr/>
          </a:p>
          <a:p>
            <a:pPr indent="-342900" lvl="0" marL="4572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Code was created that changed the css of target classes in response to the click events.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7"/>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113" name="Google Shape;113;p17"/>
          <p:cNvSpPr txBox="1"/>
          <p:nvPr/>
        </p:nvSpPr>
        <p:spPr>
          <a:xfrm>
            <a:off x="304800" y="762000"/>
            <a:ext cx="8686800" cy="415498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Look at the jQuery API Docs and add a button of your own that gives Captain Planet a new power.</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Examples:</a:t>
            </a:r>
            <a:endParaRPr/>
          </a:p>
          <a:p>
            <a:pPr indent="-342900" lvl="2" marL="1257300" marR="0" rtl="0" algn="l">
              <a:spcBef>
                <a:spcPts val="0"/>
              </a:spcBef>
              <a:spcAft>
                <a:spcPts val="0"/>
              </a:spcAft>
              <a:buClr>
                <a:schemeClr val="dk1"/>
              </a:buClr>
              <a:buSzPts val="2400"/>
              <a:buFont typeface="Courier New"/>
              <a:buChar char="o"/>
            </a:pPr>
            <a:r>
              <a:rPr b="0" i="0" lang="en-US" sz="2400" u="none" cap="none" strike="noStrike">
                <a:solidFill>
                  <a:schemeClr val="dk1"/>
                </a:solidFill>
                <a:latin typeface="Arial"/>
                <a:ea typeface="Arial"/>
                <a:cs typeface="Arial"/>
                <a:sym typeface="Arial"/>
              </a:rPr>
              <a:t>Click to… stretch Captain Planet</a:t>
            </a:r>
            <a:endParaRPr/>
          </a:p>
          <a:p>
            <a:pPr indent="-342900" lvl="2" marL="1257300" marR="0" rtl="0" algn="l">
              <a:spcBef>
                <a:spcPts val="0"/>
              </a:spcBef>
              <a:spcAft>
                <a:spcPts val="0"/>
              </a:spcAft>
              <a:buClr>
                <a:schemeClr val="dk1"/>
              </a:buClr>
              <a:buSzPts val="2400"/>
              <a:buFont typeface="Courier New"/>
              <a:buChar char="o"/>
            </a:pPr>
            <a:r>
              <a:rPr b="0" i="0" lang="en-US" sz="2400" u="none" cap="none" strike="noStrike">
                <a:solidFill>
                  <a:schemeClr val="dk1"/>
                </a:solidFill>
                <a:latin typeface="Arial"/>
                <a:ea typeface="Arial"/>
                <a:cs typeface="Arial"/>
                <a:sym typeface="Arial"/>
              </a:rPr>
              <a:t>Click to… trigger a maniacal laugh</a:t>
            </a:r>
            <a:endParaRPr/>
          </a:p>
          <a:p>
            <a:pPr indent="-342900" lvl="2" marL="1257300" marR="0" rtl="0" algn="l">
              <a:spcBef>
                <a:spcPts val="0"/>
              </a:spcBef>
              <a:spcAft>
                <a:spcPts val="0"/>
              </a:spcAft>
              <a:buClr>
                <a:schemeClr val="dk1"/>
              </a:buClr>
              <a:buSzPts val="2400"/>
              <a:buFont typeface="Courier New"/>
              <a:buChar char="o"/>
            </a:pPr>
            <a:r>
              <a:rPr b="0" i="0" lang="en-US" sz="2400" u="none" cap="none" strike="noStrike">
                <a:solidFill>
                  <a:schemeClr val="dk1"/>
                </a:solidFill>
                <a:latin typeface="Arial"/>
                <a:ea typeface="Arial"/>
                <a:cs typeface="Arial"/>
                <a:sym typeface="Arial"/>
              </a:rPr>
              <a:t>Click to… create clones of Captain Planet</a:t>
            </a:r>
            <a:endParaRPr/>
          </a:p>
          <a:p>
            <a:pPr indent="-342900" lvl="2" marL="1257300" marR="0" rtl="0" algn="l">
              <a:spcBef>
                <a:spcPts val="0"/>
              </a:spcBef>
              <a:spcAft>
                <a:spcPts val="0"/>
              </a:spcAft>
              <a:buClr>
                <a:schemeClr val="dk1"/>
              </a:buClr>
              <a:buSzPts val="2400"/>
              <a:buFont typeface="Courier New"/>
              <a:buChar char="o"/>
            </a:pPr>
            <a:r>
              <a:rPr b="0" i="0" lang="en-US" sz="2400" u="none" cap="none" strike="noStrike">
                <a:solidFill>
                  <a:schemeClr val="dk1"/>
                </a:solidFill>
                <a:latin typeface="Arial"/>
                <a:ea typeface="Arial"/>
                <a:cs typeface="Arial"/>
                <a:sym typeface="Arial"/>
              </a:rPr>
              <a:t>Click to… create a shield (hint: border) </a:t>
            </a:r>
            <a:endParaRPr/>
          </a:p>
          <a:p>
            <a:pPr indent="-342900" lvl="2" marL="1257300" marR="0" rtl="0" algn="l">
              <a:spcBef>
                <a:spcPts val="0"/>
              </a:spcBef>
              <a:spcAft>
                <a:spcPts val="0"/>
              </a:spcAft>
              <a:buClr>
                <a:schemeClr val="dk1"/>
              </a:buClr>
              <a:buSzPts val="2400"/>
              <a:buFont typeface="Courier New"/>
              <a:buChar char="o"/>
            </a:pPr>
            <a:r>
              <a:rPr b="0" i="0" lang="en-US" sz="2400" u="none" cap="none" strike="noStrike">
                <a:solidFill>
                  <a:schemeClr val="dk1"/>
                </a:solidFill>
                <a:latin typeface="Arial"/>
                <a:ea typeface="Arial"/>
                <a:cs typeface="Arial"/>
                <a:sym typeface="Arial"/>
              </a:rPr>
              <a:t>Click to… create fire or water (hint: images)</a:t>
            </a:r>
            <a:endParaRPr/>
          </a:p>
          <a:p>
            <a:pPr indent="-190500" lvl="1" marL="800100" marR="0" rtl="0" algn="l">
              <a:spcBef>
                <a:spcPts val="0"/>
              </a:spcBef>
              <a:spcAft>
                <a:spcPts val="0"/>
              </a:spcAft>
              <a:buClr>
                <a:schemeClr val="dk1"/>
              </a:buClr>
              <a:buSzPts val="2400"/>
              <a:buFont typeface="Arial"/>
              <a:buNone/>
            </a:pPr>
            <a:r>
              <a:t/>
            </a:r>
            <a:endParaRPr b="0" i="1"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Slack out a screenshot of the working example</a:t>
            </a:r>
            <a:endParaRPr/>
          </a:p>
        </p:txBody>
      </p:sp>
      <p:sp>
        <p:nvSpPr>
          <p:cNvPr id="114" name="Google Shape;114;p17"/>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1-CaptainPlanet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12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jQuery Recap</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jQuery – In a Nutshell </a:t>
            </a:r>
            <a:endParaRPr/>
          </a:p>
        </p:txBody>
      </p:sp>
      <p:sp>
        <p:nvSpPr>
          <p:cNvPr id="127" name="Google Shape;127;p19"/>
          <p:cNvSpPr txBox="1"/>
          <p:nvPr/>
        </p:nvSpPr>
        <p:spPr>
          <a:xfrm>
            <a:off x="304800" y="914400"/>
            <a:ext cx="8686800" cy="3170099"/>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4000"/>
              <a:buFont typeface="Calibri"/>
              <a:buAutoNum type="arabicPeriod"/>
            </a:pPr>
            <a:r>
              <a:rPr b="1" lang="en-US" sz="4000">
                <a:solidFill>
                  <a:schemeClr val="dk1"/>
                </a:solidFill>
                <a:latin typeface="Arial"/>
                <a:ea typeface="Arial"/>
                <a:cs typeface="Arial"/>
                <a:sym typeface="Arial"/>
              </a:rPr>
              <a:t> Find some HTML.</a:t>
            </a:r>
            <a:endParaRPr/>
          </a:p>
          <a:p>
            <a:pPr indent="-203200" lvl="0" marL="457200" marR="0" rtl="0" algn="l">
              <a:spcBef>
                <a:spcPts val="0"/>
              </a:spcBef>
              <a:spcAft>
                <a:spcPts val="0"/>
              </a:spcAft>
              <a:buClr>
                <a:schemeClr val="dk1"/>
              </a:buClr>
              <a:buSzPts val="4000"/>
              <a:buFont typeface="Calibri"/>
              <a:buNone/>
            </a:pPr>
            <a:r>
              <a:t/>
            </a:r>
            <a:endParaRPr b="1" sz="4000" u="sng">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4000"/>
              <a:buFont typeface="Calibri"/>
              <a:buAutoNum type="arabicPeriod"/>
            </a:pPr>
            <a:r>
              <a:rPr b="1" lang="en-US" sz="4000">
                <a:solidFill>
                  <a:schemeClr val="dk1"/>
                </a:solidFill>
                <a:latin typeface="Arial"/>
                <a:ea typeface="Arial"/>
                <a:cs typeface="Arial"/>
                <a:sym typeface="Arial"/>
              </a:rPr>
              <a:t> Attach to an event.</a:t>
            </a:r>
            <a:endParaRPr/>
          </a:p>
          <a:p>
            <a:pPr indent="-203200" lvl="0" marL="457200" marR="0" rtl="0" algn="l">
              <a:spcBef>
                <a:spcPts val="0"/>
              </a:spcBef>
              <a:spcAft>
                <a:spcPts val="0"/>
              </a:spcAft>
              <a:buClr>
                <a:schemeClr val="dk1"/>
              </a:buClr>
              <a:buSzPts val="4000"/>
              <a:buFont typeface="Calibri"/>
              <a:buNone/>
            </a:pPr>
            <a:r>
              <a:t/>
            </a:r>
            <a:endParaRPr b="1" sz="40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4000"/>
              <a:buFont typeface="Calibri"/>
              <a:buAutoNum type="arabicPeriod"/>
            </a:pPr>
            <a:r>
              <a:rPr b="1" lang="en-US" sz="4000">
                <a:solidFill>
                  <a:schemeClr val="dk1"/>
                </a:solidFill>
                <a:latin typeface="Arial"/>
                <a:ea typeface="Arial"/>
                <a:cs typeface="Arial"/>
                <a:sym typeface="Arial"/>
              </a:rPr>
              <a:t> Do something in response.</a:t>
            </a:r>
            <a:endParaRPr sz="4000">
              <a:solidFill>
                <a:schemeClr val="dk1"/>
              </a:solidFill>
              <a:latin typeface="Arial"/>
              <a:ea typeface="Arial"/>
              <a:cs typeface="Arial"/>
              <a:sym typeface="Arial"/>
            </a:endParaRPr>
          </a:p>
        </p:txBody>
      </p:sp>
      <p:pic>
        <p:nvPicPr>
          <p:cNvPr id="128" name="Google Shape;128;p19"/>
          <p:cNvPicPr preferRelativeResize="0"/>
          <p:nvPr/>
        </p:nvPicPr>
        <p:blipFill rotWithShape="1">
          <a:blip r:embed="rId3">
            <a:alphaModFix/>
          </a:blip>
          <a:srcRect b="0" l="0" r="0" t="0"/>
          <a:stretch/>
        </p:blipFill>
        <p:spPr>
          <a:xfrm>
            <a:off x="5943600" y="4953000"/>
            <a:ext cx="2638425" cy="85725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jQuery – In a Nutshell </a:t>
            </a:r>
            <a:endParaRPr/>
          </a:p>
        </p:txBody>
      </p:sp>
      <p:sp>
        <p:nvSpPr>
          <p:cNvPr id="135" name="Google Shape;135;p20"/>
          <p:cNvSpPr txBox="1"/>
          <p:nvPr/>
        </p:nvSpPr>
        <p:spPr>
          <a:xfrm>
            <a:off x="1" y="792453"/>
            <a:ext cx="91440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We use the jQuery $( ) identifier to capture HTML elements.</a:t>
            </a:r>
            <a:endParaRPr/>
          </a:p>
        </p:txBody>
      </p:sp>
      <p:sp>
        <p:nvSpPr>
          <p:cNvPr id="136" name="Google Shape;136;p20"/>
          <p:cNvSpPr txBox="1"/>
          <p:nvPr/>
        </p:nvSpPr>
        <p:spPr>
          <a:xfrm>
            <a:off x="31820" y="4726249"/>
            <a:ext cx="91440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Finally, we tie the element to a jQuery method of our choosing to capture events and change that element (or a different element) </a:t>
            </a:r>
            <a:endParaRPr/>
          </a:p>
        </p:txBody>
      </p:sp>
      <p:sp>
        <p:nvSpPr>
          <p:cNvPr id="137" name="Google Shape;137;p20"/>
          <p:cNvSpPr txBox="1"/>
          <p:nvPr/>
        </p:nvSpPr>
        <p:spPr>
          <a:xfrm>
            <a:off x="914400" y="1370734"/>
            <a:ext cx="3220753" cy="646331"/>
          </a:xfrm>
          <a:prstGeom prst="rect">
            <a:avLst/>
          </a:prstGeom>
          <a:solidFill>
            <a:srgbClr val="FBE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$(“.classname”)</a:t>
            </a:r>
            <a:endParaRPr/>
          </a:p>
        </p:txBody>
      </p:sp>
      <p:sp>
        <p:nvSpPr>
          <p:cNvPr id="138" name="Google Shape;138;p20"/>
          <p:cNvSpPr txBox="1"/>
          <p:nvPr/>
        </p:nvSpPr>
        <p:spPr>
          <a:xfrm>
            <a:off x="2052922" y="2170459"/>
            <a:ext cx="2783134" cy="646331"/>
          </a:xfrm>
          <a:prstGeom prst="rect">
            <a:avLst/>
          </a:prstGeom>
          <a:solidFill>
            <a:srgbClr val="EDED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$(“#idname”)</a:t>
            </a:r>
            <a:endParaRPr/>
          </a:p>
        </p:txBody>
      </p:sp>
      <p:sp>
        <p:nvSpPr>
          <p:cNvPr id="139" name="Google Shape;139;p20"/>
          <p:cNvSpPr txBox="1"/>
          <p:nvPr/>
        </p:nvSpPr>
        <p:spPr>
          <a:xfrm>
            <a:off x="4343400" y="1381890"/>
            <a:ext cx="3764300" cy="646331"/>
          </a:xfrm>
          <a:prstGeom prst="rect">
            <a:avLst/>
          </a:prstGeom>
          <a:solidFill>
            <a:srgbClr val="D5DB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$(“elementname”)</a:t>
            </a:r>
            <a:endParaRPr/>
          </a:p>
        </p:txBody>
      </p:sp>
      <p:sp>
        <p:nvSpPr>
          <p:cNvPr id="140" name="Google Shape;140;p20"/>
          <p:cNvSpPr txBox="1"/>
          <p:nvPr/>
        </p:nvSpPr>
        <p:spPr>
          <a:xfrm>
            <a:off x="5105400" y="2160931"/>
            <a:ext cx="1667444" cy="646331"/>
          </a:xfrm>
          <a:prstGeom prst="rect">
            <a:avLst/>
          </a:prstGeom>
          <a:solidFill>
            <a:srgbClr val="C4E0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$(“etc”)</a:t>
            </a:r>
            <a:endParaRPr/>
          </a:p>
        </p:txBody>
      </p:sp>
      <p:sp>
        <p:nvSpPr>
          <p:cNvPr id="141" name="Google Shape;141;p20"/>
          <p:cNvSpPr txBox="1"/>
          <p:nvPr/>
        </p:nvSpPr>
        <p:spPr>
          <a:xfrm>
            <a:off x="1676400" y="5645286"/>
            <a:ext cx="2154757" cy="646331"/>
          </a:xfrm>
          <a:prstGeom prst="rect">
            <a:avLst/>
          </a:prstGeom>
          <a:solidFill>
            <a:srgbClr val="8296B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.append( )</a:t>
            </a:r>
            <a:endParaRPr/>
          </a:p>
        </p:txBody>
      </p:sp>
      <p:sp>
        <p:nvSpPr>
          <p:cNvPr id="142" name="Google Shape;142;p20"/>
          <p:cNvSpPr txBox="1"/>
          <p:nvPr/>
        </p:nvSpPr>
        <p:spPr>
          <a:xfrm>
            <a:off x="2133600" y="3908841"/>
            <a:ext cx="2311915" cy="646331"/>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.on(“click”)</a:t>
            </a:r>
            <a:endParaRPr/>
          </a:p>
        </p:txBody>
      </p:sp>
      <p:sp>
        <p:nvSpPr>
          <p:cNvPr id="143" name="Google Shape;143;p20"/>
          <p:cNvSpPr txBox="1"/>
          <p:nvPr/>
        </p:nvSpPr>
        <p:spPr>
          <a:xfrm>
            <a:off x="3974867" y="5645286"/>
            <a:ext cx="2276264" cy="646331"/>
          </a:xfrm>
          <a:prstGeom prst="rect">
            <a:avLst/>
          </a:prstGeom>
          <a:solidFill>
            <a:srgbClr val="5481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.animate( )</a:t>
            </a:r>
            <a:endParaRPr/>
          </a:p>
        </p:txBody>
      </p:sp>
      <p:sp>
        <p:nvSpPr>
          <p:cNvPr id="144" name="Google Shape;144;p20"/>
          <p:cNvSpPr txBox="1"/>
          <p:nvPr/>
        </p:nvSpPr>
        <p:spPr>
          <a:xfrm>
            <a:off x="6426661" y="5659607"/>
            <a:ext cx="1174104" cy="646331"/>
          </a:xfrm>
          <a:prstGeom prst="rect">
            <a:avLst/>
          </a:prstGeom>
          <a:solidFill>
            <a:srgbClr val="FFD9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.etc()</a:t>
            </a:r>
            <a:endParaRPr/>
          </a:p>
        </p:txBody>
      </p:sp>
      <p:sp>
        <p:nvSpPr>
          <p:cNvPr id="145" name="Google Shape;145;p20"/>
          <p:cNvSpPr txBox="1"/>
          <p:nvPr/>
        </p:nvSpPr>
        <p:spPr>
          <a:xfrm>
            <a:off x="31820" y="2856646"/>
            <a:ext cx="91440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Then we tie the element to a jQuery method of our choosing to capture events and change that element (or a different element) </a:t>
            </a:r>
            <a:endParaRPr/>
          </a:p>
        </p:txBody>
      </p:sp>
      <p:sp>
        <p:nvSpPr>
          <p:cNvPr id="146" name="Google Shape;146;p20"/>
          <p:cNvSpPr txBox="1"/>
          <p:nvPr/>
        </p:nvSpPr>
        <p:spPr>
          <a:xfrm>
            <a:off x="4630819" y="3893643"/>
            <a:ext cx="1785682" cy="646331"/>
          </a:xfrm>
          <a:prstGeom prst="rect">
            <a:avLst/>
          </a:pr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.ready( )</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jQuery – Common Example</a:t>
            </a:r>
            <a:endParaRPr/>
          </a:p>
        </p:txBody>
      </p:sp>
      <p:pic>
        <p:nvPicPr>
          <p:cNvPr id="153" name="Google Shape;153;p21"/>
          <p:cNvPicPr preferRelativeResize="0"/>
          <p:nvPr/>
        </p:nvPicPr>
        <p:blipFill rotWithShape="1">
          <a:blip r:embed="rId3">
            <a:alphaModFix/>
          </a:blip>
          <a:srcRect b="0" l="0" r="0" t="0"/>
          <a:stretch/>
        </p:blipFill>
        <p:spPr>
          <a:xfrm>
            <a:off x="3075383" y="4425394"/>
            <a:ext cx="1638300" cy="1285875"/>
          </a:xfrm>
          <a:prstGeom prst="rect">
            <a:avLst/>
          </a:prstGeom>
          <a:noFill/>
          <a:ln>
            <a:noFill/>
          </a:ln>
        </p:spPr>
      </p:pic>
      <p:pic>
        <p:nvPicPr>
          <p:cNvPr id="154" name="Google Shape;154;p21"/>
          <p:cNvPicPr preferRelativeResize="0"/>
          <p:nvPr/>
        </p:nvPicPr>
        <p:blipFill rotWithShape="1">
          <a:blip r:embed="rId4">
            <a:alphaModFix/>
          </a:blip>
          <a:srcRect b="0" l="0" r="5287" t="0"/>
          <a:stretch/>
        </p:blipFill>
        <p:spPr>
          <a:xfrm>
            <a:off x="4620227" y="2449417"/>
            <a:ext cx="4447573" cy="3543300"/>
          </a:xfrm>
          <a:prstGeom prst="rect">
            <a:avLst/>
          </a:prstGeom>
          <a:noFill/>
          <a:ln>
            <a:noFill/>
          </a:ln>
        </p:spPr>
      </p:pic>
      <p:pic>
        <p:nvPicPr>
          <p:cNvPr id="155" name="Google Shape;155;p21"/>
          <p:cNvPicPr preferRelativeResize="0"/>
          <p:nvPr/>
        </p:nvPicPr>
        <p:blipFill rotWithShape="1">
          <a:blip r:embed="rId5">
            <a:alphaModFix/>
          </a:blip>
          <a:srcRect b="0" l="0" r="0" t="0"/>
          <a:stretch/>
        </p:blipFill>
        <p:spPr>
          <a:xfrm>
            <a:off x="0" y="2755115"/>
            <a:ext cx="4772025" cy="1038225"/>
          </a:xfrm>
          <a:prstGeom prst="rect">
            <a:avLst/>
          </a:prstGeom>
          <a:noFill/>
          <a:ln>
            <a:noFill/>
          </a:ln>
        </p:spPr>
      </p:pic>
      <p:cxnSp>
        <p:nvCxnSpPr>
          <p:cNvPr id="156" name="Google Shape;156;p21"/>
          <p:cNvCxnSpPr/>
          <p:nvPr/>
        </p:nvCxnSpPr>
        <p:spPr>
          <a:xfrm flipH="1" rot="10800000">
            <a:off x="1371600" y="3657600"/>
            <a:ext cx="914400" cy="563467"/>
          </a:xfrm>
          <a:prstGeom prst="straightConnector1">
            <a:avLst/>
          </a:prstGeom>
          <a:noFill/>
          <a:ln cap="flat" cmpd="sng" w="57150">
            <a:solidFill>
              <a:schemeClr val="accent1"/>
            </a:solidFill>
            <a:prstDash val="solid"/>
            <a:miter lim="800000"/>
            <a:headEnd len="sm" w="sm" type="none"/>
            <a:tailEnd len="med" w="med" type="triangle"/>
          </a:ln>
        </p:spPr>
      </p:cxnSp>
      <p:cxnSp>
        <p:nvCxnSpPr>
          <p:cNvPr id="157" name="Google Shape;157;p21"/>
          <p:cNvCxnSpPr/>
          <p:nvPr/>
        </p:nvCxnSpPr>
        <p:spPr>
          <a:xfrm>
            <a:off x="3390900" y="5791200"/>
            <a:ext cx="3467100" cy="0"/>
          </a:xfrm>
          <a:prstGeom prst="straightConnector1">
            <a:avLst/>
          </a:prstGeom>
          <a:noFill/>
          <a:ln cap="flat" cmpd="sng" w="57150">
            <a:solidFill>
              <a:schemeClr val="accent1"/>
            </a:solidFill>
            <a:prstDash val="solid"/>
            <a:miter lim="800000"/>
            <a:headEnd len="sm" w="sm" type="none"/>
            <a:tailEnd len="med" w="med" type="triangle"/>
          </a:ln>
        </p:spPr>
      </p:cxnSp>
      <p:sp>
        <p:nvSpPr>
          <p:cNvPr id="158" name="Google Shape;158;p21"/>
          <p:cNvSpPr txBox="1"/>
          <p:nvPr/>
        </p:nvSpPr>
        <p:spPr>
          <a:xfrm>
            <a:off x="117618" y="4238665"/>
            <a:ext cx="25104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 Click the Grow Button</a:t>
            </a:r>
            <a:endParaRPr/>
          </a:p>
        </p:txBody>
      </p:sp>
      <p:sp>
        <p:nvSpPr>
          <p:cNvPr id="159" name="Google Shape;159;p21"/>
          <p:cNvSpPr txBox="1"/>
          <p:nvPr/>
        </p:nvSpPr>
        <p:spPr>
          <a:xfrm>
            <a:off x="3390900" y="5921289"/>
            <a:ext cx="29708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 Make Captain Planet Grow</a:t>
            </a:r>
            <a:endParaRPr/>
          </a:p>
        </p:txBody>
      </p:sp>
      <p:pic>
        <p:nvPicPr>
          <p:cNvPr id="160" name="Google Shape;160;p21"/>
          <p:cNvPicPr preferRelativeResize="0"/>
          <p:nvPr/>
        </p:nvPicPr>
        <p:blipFill rotWithShape="1">
          <a:blip r:embed="rId6">
            <a:alphaModFix/>
          </a:blip>
          <a:srcRect b="0" l="0" r="0" t="0"/>
          <a:stretch/>
        </p:blipFill>
        <p:spPr>
          <a:xfrm>
            <a:off x="304800" y="876096"/>
            <a:ext cx="8502363" cy="133370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Use Documentation When Needed!</a:t>
            </a:r>
            <a:endParaRPr/>
          </a:p>
        </p:txBody>
      </p:sp>
      <p:pic>
        <p:nvPicPr>
          <p:cNvPr id="167" name="Google Shape;167;p22"/>
          <p:cNvPicPr preferRelativeResize="0"/>
          <p:nvPr/>
        </p:nvPicPr>
        <p:blipFill rotWithShape="1">
          <a:blip r:embed="rId3">
            <a:alphaModFix/>
          </a:blip>
          <a:srcRect b="0" l="0" r="0" t="0"/>
          <a:stretch/>
        </p:blipFill>
        <p:spPr>
          <a:xfrm>
            <a:off x="5681" y="747991"/>
            <a:ext cx="9144189" cy="5305206"/>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Fridge Game!</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24"/>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181" name="Google Shape;181;p24"/>
          <p:cNvSpPr txBox="1"/>
          <p:nvPr/>
        </p:nvSpPr>
        <p:spPr>
          <a:xfrm>
            <a:off x="304800" y="762000"/>
            <a:ext cx="8686800" cy="63709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Working in groups of 3 complete the code for the fridge activity such that:</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Javascript dynamically generates buttons for each of the letters on the screen.</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Clicking any of the buttons leads the SAME letter to be displayed on the screen.</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Hitting the clear button erases all of the letters from the fridge.</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i="1" lang="en-US" sz="2400">
                <a:solidFill>
                  <a:schemeClr val="dk1"/>
                </a:solidFill>
                <a:latin typeface="Arial"/>
                <a:ea typeface="Arial"/>
                <a:cs typeface="Arial"/>
                <a:sym typeface="Arial"/>
              </a:rPr>
              <a:t>Note: This is a </a:t>
            </a:r>
            <a:r>
              <a:rPr i="1" lang="en-US" sz="2400" u="sng">
                <a:solidFill>
                  <a:schemeClr val="dk1"/>
                </a:solidFill>
                <a:latin typeface="Arial"/>
                <a:ea typeface="Arial"/>
                <a:cs typeface="Arial"/>
                <a:sym typeface="Arial"/>
              </a:rPr>
              <a:t>challenging</a:t>
            </a:r>
            <a:r>
              <a:rPr i="1" lang="en-US" sz="2400">
                <a:solidFill>
                  <a:schemeClr val="dk1"/>
                </a:solidFill>
                <a:latin typeface="Arial"/>
                <a:ea typeface="Arial"/>
                <a:cs typeface="Arial"/>
                <a:sym typeface="Arial"/>
              </a:rPr>
              <a:t> exercise. You may want one person to type, while the other two watch over to catch bugs and/or research necessary snippets. </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 name="Google Shape;182;p24"/>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2-FridgeGame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35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7"/>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This shouldn’t be you…</a:t>
            </a:r>
            <a:endParaRPr/>
          </a:p>
        </p:txBody>
      </p:sp>
      <p:pic>
        <p:nvPicPr>
          <p:cNvPr descr="https://media.giphy.com/media/lNMyVfxjfzIJO/giphy.gif" id="42" name="Google Shape;42;p7"/>
          <p:cNvPicPr preferRelativeResize="0"/>
          <p:nvPr/>
        </p:nvPicPr>
        <p:blipFill rotWithShape="1">
          <a:blip r:embed="rId3">
            <a:alphaModFix/>
          </a:blip>
          <a:srcRect b="0" l="0" r="0" t="0"/>
          <a:stretch/>
        </p:blipFill>
        <p:spPr>
          <a:xfrm>
            <a:off x="76199" y="914400"/>
            <a:ext cx="9009081" cy="5056713"/>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Crystal Collector!</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Demo Time</a:t>
            </a:r>
            <a:endParaRPr/>
          </a:p>
        </p:txBody>
      </p:sp>
      <p:sp>
        <p:nvSpPr>
          <p:cNvPr id="195" name="Google Shape;195;p26"/>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Instructor: Demo </a:t>
            </a:r>
            <a:endParaRPr/>
          </a:p>
          <a:p>
            <a:pPr indent="0" lvl="0" marL="0" marR="0" rtl="0" algn="ctr">
              <a:spcBef>
                <a:spcPts val="0"/>
              </a:spcBef>
              <a:spcAft>
                <a:spcPts val="0"/>
              </a:spcAft>
              <a:buClr>
                <a:schemeClr val="dk1"/>
              </a:buClr>
              <a:buSzPts val="2000"/>
              <a:buFont typeface="Arial"/>
              <a:buNone/>
            </a:pPr>
            <a:r>
              <a:rPr i="1" lang="en-US" sz="2000">
                <a:solidFill>
                  <a:schemeClr val="dk1"/>
                </a:solidFill>
                <a:latin typeface="Arial"/>
                <a:ea typeface="Arial"/>
                <a:cs typeface="Arial"/>
                <a:sym typeface="Arial"/>
              </a:rPr>
              <a:t>(1-12.html | 3-CrystalExample)</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Lexical Scope</a:t>
            </a:r>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p:nvPr/>
        </p:nvSpPr>
        <p:spPr>
          <a:xfrm>
            <a:off x="304800" y="98052"/>
            <a:ext cx="5105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Shh… Just Between Us.</a:t>
            </a:r>
            <a:endParaRPr/>
          </a:p>
        </p:txBody>
      </p:sp>
      <p:pic>
        <p:nvPicPr>
          <p:cNvPr descr="https://render.bitstrips.com/v2/cpanel/8582823-48452630_1-s1-v1.png?palette=1" id="208" name="Google Shape;208;p28"/>
          <p:cNvPicPr preferRelativeResize="0"/>
          <p:nvPr/>
        </p:nvPicPr>
        <p:blipFill rotWithShape="1">
          <a:blip r:embed="rId3">
            <a:alphaModFix/>
          </a:blip>
          <a:srcRect b="0" l="0" r="0" t="0"/>
          <a:stretch/>
        </p:blipFill>
        <p:spPr>
          <a:xfrm>
            <a:off x="457200" y="1151449"/>
            <a:ext cx="3790950" cy="3790950"/>
          </a:xfrm>
          <a:prstGeom prst="rect">
            <a:avLst/>
          </a:prstGeom>
          <a:noFill/>
          <a:ln>
            <a:noFill/>
          </a:ln>
        </p:spPr>
      </p:pic>
      <p:sp>
        <p:nvSpPr>
          <p:cNvPr id="209" name="Google Shape;209;p28"/>
          <p:cNvSpPr txBox="1"/>
          <p:nvPr/>
        </p:nvSpPr>
        <p:spPr>
          <a:xfrm>
            <a:off x="4545809" y="1368585"/>
            <a:ext cx="4572000"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u="sng">
                <a:solidFill>
                  <a:schemeClr val="dk1"/>
                </a:solidFill>
                <a:latin typeface="Arial"/>
                <a:ea typeface="Arial"/>
                <a:cs typeface="Arial"/>
                <a:sym typeface="Arial"/>
              </a:rPr>
              <a:t>WARNING:</a:t>
            </a:r>
            <a:endParaRPr/>
          </a:p>
          <a:p>
            <a:pPr indent="0" lvl="0" marL="0" marR="0" rtl="0" algn="l">
              <a:spcBef>
                <a:spcPts val="0"/>
              </a:spcBef>
              <a:spcAft>
                <a:spcPts val="0"/>
              </a:spcAft>
              <a:buNone/>
            </a:pPr>
            <a:r>
              <a:rPr b="1" lang="en-US" sz="4000">
                <a:solidFill>
                  <a:schemeClr val="dk1"/>
                </a:solidFill>
                <a:latin typeface="Arial"/>
                <a:ea typeface="Arial"/>
                <a:cs typeface="Arial"/>
                <a:sym typeface="Arial"/>
              </a:rPr>
              <a:t>This next section is heavy on theory.</a:t>
            </a:r>
            <a:endParaRPr/>
          </a:p>
        </p:txBody>
      </p:sp>
      <p:sp>
        <p:nvSpPr>
          <p:cNvPr id="210" name="Google Shape;210;p28"/>
          <p:cNvSpPr/>
          <p:nvPr/>
        </p:nvSpPr>
        <p:spPr>
          <a:xfrm>
            <a:off x="457200" y="5361330"/>
            <a:ext cx="84582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Disclaimer:</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It’s not the end of the world if its confusing and/or you’re completely lost.</a:t>
            </a:r>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p:nvPr/>
        </p:nvSpPr>
        <p:spPr>
          <a:xfrm>
            <a:off x="304800" y="98052"/>
            <a:ext cx="5105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Javascript Scope</a:t>
            </a:r>
            <a:endParaRPr/>
          </a:p>
        </p:txBody>
      </p:sp>
      <p:sp>
        <p:nvSpPr>
          <p:cNvPr id="217" name="Google Shape;217;p29"/>
          <p:cNvSpPr txBox="1"/>
          <p:nvPr/>
        </p:nvSpPr>
        <p:spPr>
          <a:xfrm>
            <a:off x="152400" y="817611"/>
            <a:ext cx="8765935" cy="5490166"/>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Javascript </a:t>
            </a:r>
            <a:r>
              <a:rPr lang="en-US" sz="2000" u="sng">
                <a:solidFill>
                  <a:schemeClr val="dk1"/>
                </a:solidFill>
                <a:latin typeface="Arial"/>
                <a:ea typeface="Arial"/>
                <a:cs typeface="Arial"/>
                <a:sym typeface="Arial"/>
              </a:rPr>
              <a:t>curly brackets { } </a:t>
            </a:r>
            <a:r>
              <a:rPr lang="en-US" sz="2000">
                <a:solidFill>
                  <a:schemeClr val="dk1"/>
                </a:solidFill>
                <a:latin typeface="Arial"/>
                <a:ea typeface="Arial"/>
                <a:cs typeface="Arial"/>
                <a:sym typeface="Arial"/>
              </a:rPr>
              <a:t>indicate blocks of code. </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order for the code inside the curly brackets to be executed, it must meet the condition or it must be called (example: functions).</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These blocks of code have the power to affect variables outside the curly brackets if those variables were declared outside – so be careful!</a:t>
            </a:r>
            <a:endParaRPr/>
          </a:p>
          <a:p>
            <a:pPr indent="-330200" lvl="0" marL="685800" marR="0" rtl="0" algn="l">
              <a:spcBef>
                <a:spcPts val="0"/>
              </a:spcBef>
              <a:spcAft>
                <a:spcPts val="0"/>
              </a:spcAft>
              <a:buClr>
                <a:schemeClr val="dk1"/>
              </a:buClr>
              <a:buSzPts val="2000"/>
              <a:buFont typeface="Arial"/>
              <a:buNone/>
            </a:pPr>
            <a:r>
              <a:t/>
            </a:r>
            <a:endParaRPr sz="2000" u="sng">
              <a:solidFill>
                <a:schemeClr val="dk1"/>
              </a:solidFill>
              <a:latin typeface="Arial"/>
              <a:ea typeface="Arial"/>
              <a:cs typeface="Arial"/>
              <a:sym typeface="Arial"/>
            </a:endParaRPr>
          </a:p>
        </p:txBody>
      </p:sp>
      <p:pic>
        <p:nvPicPr>
          <p:cNvPr id="218" name="Google Shape;218;p29"/>
          <p:cNvPicPr preferRelativeResize="0"/>
          <p:nvPr/>
        </p:nvPicPr>
        <p:blipFill rotWithShape="1">
          <a:blip r:embed="rId3">
            <a:alphaModFix/>
          </a:blip>
          <a:srcRect b="0" l="0" r="0" t="0"/>
          <a:stretch/>
        </p:blipFill>
        <p:spPr>
          <a:xfrm>
            <a:off x="3755503" y="3193102"/>
            <a:ext cx="4857750" cy="3114675"/>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p:nvPr/>
        </p:nvSpPr>
        <p:spPr>
          <a:xfrm>
            <a:off x="304800" y="98052"/>
            <a:ext cx="5105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Scope = Boxes in Boxes</a:t>
            </a:r>
            <a:endParaRPr/>
          </a:p>
        </p:txBody>
      </p:sp>
      <p:pic>
        <p:nvPicPr>
          <p:cNvPr descr="http://clubajax.org/wp-content/uploads/2011/11/HyperCube.jpg" id="225" name="Google Shape;225;p30"/>
          <p:cNvPicPr preferRelativeResize="0"/>
          <p:nvPr/>
        </p:nvPicPr>
        <p:blipFill rotWithShape="1">
          <a:blip r:embed="rId3">
            <a:alphaModFix/>
          </a:blip>
          <a:srcRect b="0" l="0" r="0" t="0"/>
          <a:stretch/>
        </p:blipFill>
        <p:spPr>
          <a:xfrm>
            <a:off x="5080" y="1359248"/>
            <a:ext cx="9121340" cy="2873847"/>
          </a:xfrm>
          <a:prstGeom prst="rect">
            <a:avLst/>
          </a:prstGeom>
          <a:noFill/>
          <a:ln>
            <a:noFill/>
          </a:ln>
        </p:spPr>
      </p:pic>
      <p:sp>
        <p:nvSpPr>
          <p:cNvPr id="226" name="Google Shape;226;p30"/>
          <p:cNvSpPr/>
          <p:nvPr/>
        </p:nvSpPr>
        <p:spPr>
          <a:xfrm>
            <a:off x="457200" y="4572000"/>
            <a:ext cx="8458200"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u="sng">
                <a:solidFill>
                  <a:schemeClr val="dk1"/>
                </a:solidFill>
                <a:latin typeface="Arial"/>
                <a:ea typeface="Arial"/>
                <a:cs typeface="Arial"/>
                <a:sym typeface="Arial"/>
              </a:rPr>
              <a:t>Scope</a:t>
            </a:r>
            <a:r>
              <a:rPr b="1" lang="en-US" sz="3200">
                <a:solidFill>
                  <a:schemeClr val="dk1"/>
                </a:solidFill>
                <a:latin typeface="Arial"/>
                <a:ea typeface="Arial"/>
                <a:cs typeface="Arial"/>
                <a:sym typeface="Arial"/>
              </a:rPr>
              <a:t> impacts which variables can be accessed by which function.</a:t>
            </a:r>
            <a:endParaRPr sz="3200" u="sng">
              <a:solidFill>
                <a:schemeClr val="dk1"/>
              </a:solidFill>
              <a:latin typeface="Arial"/>
              <a:ea typeface="Arial"/>
              <a:cs typeface="Arial"/>
              <a:sym typeface="Arial"/>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Scope = Boxes in Boxes</a:t>
            </a:r>
            <a:endParaRPr/>
          </a:p>
        </p:txBody>
      </p:sp>
      <p:sp>
        <p:nvSpPr>
          <p:cNvPr id="233" name="Google Shape;233;p31"/>
          <p:cNvSpPr/>
          <p:nvPr/>
        </p:nvSpPr>
        <p:spPr>
          <a:xfrm>
            <a:off x="457200" y="838200"/>
            <a:ext cx="8382000" cy="5334000"/>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1"/>
          <p:cNvSpPr/>
          <p:nvPr/>
        </p:nvSpPr>
        <p:spPr>
          <a:xfrm>
            <a:off x="914400" y="1213571"/>
            <a:ext cx="7620000" cy="4806229"/>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31"/>
          <p:cNvSpPr/>
          <p:nvPr/>
        </p:nvSpPr>
        <p:spPr>
          <a:xfrm>
            <a:off x="1472084" y="1622814"/>
            <a:ext cx="6681316" cy="4021615"/>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31"/>
          <p:cNvSpPr/>
          <p:nvPr/>
        </p:nvSpPr>
        <p:spPr>
          <a:xfrm>
            <a:off x="2286000" y="2147982"/>
            <a:ext cx="5497286" cy="3180922"/>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31"/>
          <p:cNvSpPr txBox="1"/>
          <p:nvPr/>
        </p:nvSpPr>
        <p:spPr>
          <a:xfrm>
            <a:off x="471894" y="838199"/>
            <a:ext cx="17956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function global()</a:t>
            </a:r>
            <a:endParaRPr/>
          </a:p>
        </p:txBody>
      </p:sp>
      <p:sp>
        <p:nvSpPr>
          <p:cNvPr id="238" name="Google Shape;238;p31"/>
          <p:cNvSpPr txBox="1"/>
          <p:nvPr/>
        </p:nvSpPr>
        <p:spPr>
          <a:xfrm>
            <a:off x="1063451" y="1255983"/>
            <a:ext cx="16818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function inner()</a:t>
            </a:r>
            <a:endParaRPr/>
          </a:p>
        </p:txBody>
      </p:sp>
      <p:sp>
        <p:nvSpPr>
          <p:cNvPr id="239" name="Google Shape;239;p31"/>
          <p:cNvSpPr txBox="1"/>
          <p:nvPr/>
        </p:nvSpPr>
        <p:spPr>
          <a:xfrm>
            <a:off x="1535534" y="1725179"/>
            <a:ext cx="214186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function eveninner()</a:t>
            </a:r>
            <a:endParaRPr/>
          </a:p>
        </p:txBody>
      </p:sp>
      <p:sp>
        <p:nvSpPr>
          <p:cNvPr id="240" name="Google Shape;240;p31"/>
          <p:cNvSpPr txBox="1"/>
          <p:nvPr/>
        </p:nvSpPr>
        <p:spPr>
          <a:xfrm>
            <a:off x="2535216" y="2210890"/>
            <a:ext cx="1769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function innest()</a:t>
            </a:r>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p:nvPr/>
        </p:nvSpPr>
        <p:spPr>
          <a:xfrm>
            <a:off x="304800" y="98052"/>
            <a:ext cx="6781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Javascript’s Odd Relationship with Scope</a:t>
            </a:r>
            <a:endParaRPr/>
          </a:p>
        </p:txBody>
      </p:sp>
      <p:sp>
        <p:nvSpPr>
          <p:cNvPr id="247" name="Google Shape;247;p32"/>
          <p:cNvSpPr/>
          <p:nvPr/>
        </p:nvSpPr>
        <p:spPr>
          <a:xfrm>
            <a:off x="457200" y="5361330"/>
            <a:ext cx="84582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For those who have programmed in other languages, Javascript seemingly behaves in unpredictable ways.</a:t>
            </a:r>
            <a:endParaRPr sz="1800">
              <a:solidFill>
                <a:schemeClr val="dk1"/>
              </a:solidFill>
              <a:latin typeface="Arial"/>
              <a:ea typeface="Arial"/>
              <a:cs typeface="Arial"/>
              <a:sym typeface="Arial"/>
            </a:endParaRPr>
          </a:p>
        </p:txBody>
      </p:sp>
      <p:pic>
        <p:nvPicPr>
          <p:cNvPr descr="http://blog.monstuff.com/archives/images/js-exec_model_callfunction.jpg" id="248" name="Google Shape;248;p32"/>
          <p:cNvPicPr preferRelativeResize="0"/>
          <p:nvPr/>
        </p:nvPicPr>
        <p:blipFill rotWithShape="1">
          <a:blip r:embed="rId3">
            <a:alphaModFix/>
          </a:blip>
          <a:srcRect b="0" l="0" r="0" t="0"/>
          <a:stretch/>
        </p:blipFill>
        <p:spPr>
          <a:xfrm>
            <a:off x="431869" y="962392"/>
            <a:ext cx="5047179" cy="4143007"/>
          </a:xfrm>
          <a:prstGeom prst="rect">
            <a:avLst/>
          </a:prstGeom>
          <a:noFill/>
          <a:ln>
            <a:noFill/>
          </a:ln>
        </p:spPr>
      </p:pic>
      <p:pic>
        <p:nvPicPr>
          <p:cNvPr descr="https://render.bitstrips.com/v2/cpanel/9163667-48452630_1-s1-v1.png?palette=1" id="249" name="Google Shape;249;p32"/>
          <p:cNvPicPr preferRelativeResize="0"/>
          <p:nvPr/>
        </p:nvPicPr>
        <p:blipFill rotWithShape="1">
          <a:blip r:embed="rId4">
            <a:alphaModFix/>
          </a:blip>
          <a:srcRect b="0" l="0" r="0" t="0"/>
          <a:stretch/>
        </p:blipFill>
        <p:spPr>
          <a:xfrm>
            <a:off x="5503332" y="1752600"/>
            <a:ext cx="3557450" cy="3557450"/>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3"/>
          <p:cNvPicPr preferRelativeResize="0"/>
          <p:nvPr/>
        </p:nvPicPr>
        <p:blipFill rotWithShape="1">
          <a:blip r:embed="rId3">
            <a:alphaModFix/>
          </a:blip>
          <a:srcRect b="0" l="0" r="0" t="0"/>
          <a:stretch/>
        </p:blipFill>
        <p:spPr>
          <a:xfrm>
            <a:off x="130175" y="762001"/>
            <a:ext cx="4677467" cy="5562600"/>
          </a:xfrm>
          <a:prstGeom prst="rect">
            <a:avLst/>
          </a:prstGeom>
          <a:noFill/>
          <a:ln>
            <a:noFill/>
          </a:ln>
        </p:spPr>
      </p:pic>
      <p:sp>
        <p:nvSpPr>
          <p:cNvPr id="256" name="Google Shape;256;p33"/>
          <p:cNvSpPr/>
          <p:nvPr/>
        </p:nvSpPr>
        <p:spPr>
          <a:xfrm>
            <a:off x="304800" y="98052"/>
            <a:ext cx="8839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Javascript Scope Example (Tricky) </a:t>
            </a:r>
            <a:endParaRPr/>
          </a:p>
        </p:txBody>
      </p:sp>
      <p:sp>
        <p:nvSpPr>
          <p:cNvPr id="257" name="Google Shape;257;p33"/>
          <p:cNvSpPr/>
          <p:nvPr/>
        </p:nvSpPr>
        <p:spPr>
          <a:xfrm>
            <a:off x="5803100" y="2057400"/>
            <a:ext cx="328247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Here </a:t>
            </a:r>
            <a:r>
              <a:rPr b="1" lang="en-US" sz="2200">
                <a:solidFill>
                  <a:schemeClr val="dk1"/>
                </a:solidFill>
                <a:latin typeface="Arial"/>
                <a:ea typeface="Arial"/>
                <a:cs typeface="Arial"/>
                <a:sym typeface="Arial"/>
              </a:rPr>
              <a:t>nested function </a:t>
            </a:r>
            <a:r>
              <a:rPr lang="en-US" sz="2200">
                <a:solidFill>
                  <a:schemeClr val="dk1"/>
                </a:solidFill>
                <a:latin typeface="Arial"/>
                <a:ea typeface="Arial"/>
                <a:cs typeface="Arial"/>
                <a:sym typeface="Arial"/>
              </a:rPr>
              <a:t>is clearly able to access the variables of their </a:t>
            </a:r>
            <a:r>
              <a:rPr b="1" lang="en-US" sz="2200">
                <a:solidFill>
                  <a:schemeClr val="dk1"/>
                </a:solidFill>
                <a:latin typeface="Arial"/>
                <a:ea typeface="Arial"/>
                <a:cs typeface="Arial"/>
                <a:sym typeface="Arial"/>
              </a:rPr>
              <a:t>parent function</a:t>
            </a:r>
            <a:r>
              <a:rPr lang="en-US" sz="2200">
                <a:solidFill>
                  <a:schemeClr val="dk1"/>
                </a:solidFill>
                <a:latin typeface="Arial"/>
                <a:ea typeface="Arial"/>
                <a:cs typeface="Arial"/>
                <a:sym typeface="Arial"/>
              </a:rPr>
              <a:t>.</a:t>
            </a:r>
            <a:endParaRPr/>
          </a:p>
        </p:txBody>
      </p:sp>
      <p:cxnSp>
        <p:nvCxnSpPr>
          <p:cNvPr id="258" name="Google Shape;258;p33"/>
          <p:cNvCxnSpPr/>
          <p:nvPr/>
        </p:nvCxnSpPr>
        <p:spPr>
          <a:xfrm flipH="1">
            <a:off x="3505200" y="2696190"/>
            <a:ext cx="2514600" cy="33900"/>
          </a:xfrm>
          <a:prstGeom prst="straightConnector1">
            <a:avLst/>
          </a:prstGeom>
          <a:noFill/>
          <a:ln cap="flat" cmpd="sng" w="44450">
            <a:solidFill>
              <a:srgbClr val="FF0000"/>
            </a:solidFill>
            <a:prstDash val="solid"/>
            <a:miter lim="800000"/>
            <a:headEnd len="sm" w="sm" type="none"/>
            <a:tailEnd len="med" w="med" type="triangle"/>
          </a:ln>
        </p:spPr>
      </p:cxnSp>
      <p:sp>
        <p:nvSpPr>
          <p:cNvPr id="259" name="Google Shape;259;p33"/>
          <p:cNvSpPr/>
          <p:nvPr/>
        </p:nvSpPr>
        <p:spPr>
          <a:xfrm>
            <a:off x="5803100" y="4357409"/>
            <a:ext cx="3282470" cy="17851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Arial"/>
                <a:ea typeface="Arial"/>
                <a:cs typeface="Arial"/>
                <a:sym typeface="Arial"/>
              </a:rPr>
              <a:t>Whereas </a:t>
            </a:r>
            <a:r>
              <a:rPr b="1" lang="en-US" sz="2200">
                <a:solidFill>
                  <a:schemeClr val="dk1"/>
                </a:solidFill>
                <a:latin typeface="Arial"/>
                <a:ea typeface="Arial"/>
                <a:cs typeface="Arial"/>
                <a:sym typeface="Arial"/>
              </a:rPr>
              <a:t>outer function </a:t>
            </a:r>
            <a:r>
              <a:rPr lang="en-US" sz="2200">
                <a:solidFill>
                  <a:schemeClr val="dk1"/>
                </a:solidFill>
                <a:latin typeface="Arial"/>
                <a:ea typeface="Arial"/>
                <a:cs typeface="Arial"/>
                <a:sym typeface="Arial"/>
              </a:rPr>
              <a:t>has no idea what the variable z is because it was declared in a child function.</a:t>
            </a:r>
            <a:endParaRPr/>
          </a:p>
        </p:txBody>
      </p:sp>
      <p:cxnSp>
        <p:nvCxnSpPr>
          <p:cNvPr id="260" name="Google Shape;260;p33"/>
          <p:cNvCxnSpPr/>
          <p:nvPr/>
        </p:nvCxnSpPr>
        <p:spPr>
          <a:xfrm flipH="1">
            <a:off x="3965921" y="4813359"/>
            <a:ext cx="1977679" cy="749241"/>
          </a:xfrm>
          <a:prstGeom prst="straightConnector1">
            <a:avLst/>
          </a:prstGeom>
          <a:noFill/>
          <a:ln cap="flat" cmpd="sng" w="44450">
            <a:solidFill>
              <a:srgbClr val="FF0000"/>
            </a:solidFill>
            <a:prstDash val="solid"/>
            <a:miter lim="800000"/>
            <a:headEnd len="sm" w="sm" type="none"/>
            <a:tailEnd len="med" w="med" type="triangle"/>
          </a:ln>
        </p:spPr>
      </p:cxnSp>
      <p:cxnSp>
        <p:nvCxnSpPr>
          <p:cNvPr id="261" name="Google Shape;261;p33"/>
          <p:cNvCxnSpPr/>
          <p:nvPr/>
        </p:nvCxnSpPr>
        <p:spPr>
          <a:xfrm flipH="1">
            <a:off x="3505200" y="2730090"/>
            <a:ext cx="2514600" cy="604891"/>
          </a:xfrm>
          <a:prstGeom prst="straightConnector1">
            <a:avLst/>
          </a:prstGeom>
          <a:noFill/>
          <a:ln cap="flat" cmpd="sng" w="44450">
            <a:solidFill>
              <a:srgbClr val="FF0000"/>
            </a:solidFill>
            <a:prstDash val="solid"/>
            <a:miter lim="800000"/>
            <a:headEnd len="sm" w="sm" type="none"/>
            <a:tailEnd len="med" w="med" type="triangle"/>
          </a:ln>
        </p:spPr>
      </p:cxnSp>
      <p:cxnSp>
        <p:nvCxnSpPr>
          <p:cNvPr id="262" name="Google Shape;262;p33"/>
          <p:cNvCxnSpPr/>
          <p:nvPr/>
        </p:nvCxnSpPr>
        <p:spPr>
          <a:xfrm flipH="1">
            <a:off x="4267200" y="2730090"/>
            <a:ext cx="1752600" cy="1256264"/>
          </a:xfrm>
          <a:prstGeom prst="straightConnector1">
            <a:avLst/>
          </a:prstGeom>
          <a:noFill/>
          <a:ln cap="flat" cmpd="sng" w="44450">
            <a:solidFill>
              <a:srgbClr val="FF0000"/>
            </a:solidFill>
            <a:prstDash val="solid"/>
            <a:miter lim="800000"/>
            <a:headEnd len="sm" w="sm" type="none"/>
            <a:tailEnd len="med" w="med" type="triangle"/>
          </a:ln>
        </p:spPr>
      </p:cxn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34"/>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270" name="Google Shape;270;p34"/>
          <p:cNvSpPr txBox="1"/>
          <p:nvPr/>
        </p:nvSpPr>
        <p:spPr>
          <a:xfrm>
            <a:off x="304800" y="762000"/>
            <a:ext cx="8686800" cy="415498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Take a few moments dissecting what I just said.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Look at the file sent to you and explain to the person next to you what is meant by:</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terms parent function and child function</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concept that child functions can access parent variables but not vice versa.</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Be prepared to share!</a:t>
            </a:r>
            <a:endParaRPr/>
          </a:p>
        </p:txBody>
      </p:sp>
      <p:sp>
        <p:nvSpPr>
          <p:cNvPr id="271" name="Google Shape;271;p34"/>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4-ScopeOne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Remember this!</a:t>
            </a:r>
            <a:endParaRPr/>
          </a:p>
        </p:txBody>
      </p:sp>
      <p:sp>
        <p:nvSpPr>
          <p:cNvPr id="49" name="Google Shape;49;p8"/>
          <p:cNvSpPr txBox="1"/>
          <p:nvPr/>
        </p:nvSpPr>
        <p:spPr>
          <a:xfrm>
            <a:off x="443345" y="10668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“You can’t tell whether you’re learning something when you’re learning it—in fact, learning feels a lot more like frustration.”</a:t>
            </a:r>
            <a:endParaRPr/>
          </a:p>
          <a:p>
            <a:pPr indent="0" lvl="0" marL="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b="1" i="0" lang="en-US" sz="2400" u="none" cap="none" strike="noStrike">
                <a:solidFill>
                  <a:schemeClr val="dk1"/>
                </a:solidFill>
                <a:latin typeface="Arial"/>
                <a:ea typeface="Arial"/>
                <a:cs typeface="Arial"/>
                <a:sym typeface="Arial"/>
              </a:rPr>
              <a:t> but you’re probably rapidly expanding your knowledge.</a:t>
            </a:r>
            <a:r>
              <a:rPr b="0" i="0" lang="en-US" sz="2400" u="none" cap="none" strike="noStrike">
                <a:solidFill>
                  <a:schemeClr val="dk1"/>
                </a:solidFill>
                <a:latin typeface="Arial"/>
                <a:ea typeface="Arial"/>
                <a:cs typeface="Arial"/>
                <a:sym typeface="Arial"/>
              </a:rPr>
              <a:t>”</a:t>
            </a:r>
            <a:endParaRPr/>
          </a:p>
          <a:p>
            <a:pPr indent="0" lvl="0" marL="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chemeClr val="dk1"/>
              </a:buClr>
              <a:buSzPts val="1600"/>
              <a:buFont typeface="Arial"/>
              <a:buNone/>
            </a:pPr>
            <a:r>
              <a:rPr b="0" i="1" lang="en-US" sz="1600" u="none" cap="none" strike="noStrike">
                <a:solidFill>
                  <a:schemeClr val="dk1"/>
                </a:solidFill>
                <a:latin typeface="Arial"/>
                <a:ea typeface="Arial"/>
                <a:cs typeface="Arial"/>
                <a:sym typeface="Arial"/>
              </a:rPr>
              <a:t>Jeff Dickey, Author of Write Modern Web Apps with the MEAN Stack: Mongo, Express, AngularJS, and Node.JS</a:t>
            </a:r>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35"/>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279" name="Google Shape;279;p35"/>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5-ScopeTwo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endParaRPr i="1" sz="1800">
              <a:solidFill>
                <a:schemeClr val="dk1"/>
              </a:solidFill>
              <a:latin typeface="Arial"/>
              <a:ea typeface="Arial"/>
              <a:cs typeface="Arial"/>
              <a:sym typeface="Arial"/>
            </a:endParaRPr>
          </a:p>
        </p:txBody>
      </p:sp>
      <p:sp>
        <p:nvSpPr>
          <p:cNvPr id="280" name="Google Shape;280;p35"/>
          <p:cNvSpPr txBox="1"/>
          <p:nvPr/>
        </p:nvSpPr>
        <p:spPr>
          <a:xfrm>
            <a:off x="304800" y="762000"/>
            <a:ext cx="8686800" cy="267765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Take a few moments to dissect the code just sent to you.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Try to predict what will be printed in each of the examples. </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Be prepared to share!</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Note: Pay attention to the unusual use of the keyword: ‘this”</a:t>
            </a:r>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6"/>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36"/>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288" name="Google Shape;288;p36"/>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6-ScopeThree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endParaRPr i="1" sz="1800">
              <a:solidFill>
                <a:schemeClr val="dk1"/>
              </a:solidFill>
              <a:latin typeface="Arial"/>
              <a:ea typeface="Arial"/>
              <a:cs typeface="Arial"/>
              <a:sym typeface="Arial"/>
            </a:endParaRPr>
          </a:p>
        </p:txBody>
      </p:sp>
      <p:sp>
        <p:nvSpPr>
          <p:cNvPr id="289" name="Google Shape;289;p36"/>
          <p:cNvSpPr txBox="1"/>
          <p:nvPr/>
        </p:nvSpPr>
        <p:spPr>
          <a:xfrm>
            <a:off x="304800" y="762000"/>
            <a:ext cx="8686800" cy="378565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Take a few moments to dissect the code just sent to you.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Try to predict what will be printed in each of the examples. </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Be prepared to share!</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Note: Pay attention to the unusual use of the keyword: ‘this”</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p:nvPr/>
        </p:nvSpPr>
        <p:spPr>
          <a:xfrm>
            <a:off x="304800" y="98052"/>
            <a:ext cx="6781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You Probably…</a:t>
            </a:r>
            <a:endParaRPr/>
          </a:p>
        </p:txBody>
      </p:sp>
      <p:pic>
        <p:nvPicPr>
          <p:cNvPr descr="http://cdn.meme.am/instances/500x/64666474.jpg" id="296" name="Google Shape;296;p37"/>
          <p:cNvPicPr preferRelativeResize="0"/>
          <p:nvPr/>
        </p:nvPicPr>
        <p:blipFill rotWithShape="1">
          <a:blip r:embed="rId3">
            <a:alphaModFix/>
          </a:blip>
          <a:srcRect b="0" l="0" r="0" t="0"/>
          <a:stretch/>
        </p:blipFill>
        <p:spPr>
          <a:xfrm>
            <a:off x="1219200" y="747991"/>
            <a:ext cx="7315200" cy="5486400"/>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8"/>
          <p:cNvSpPr/>
          <p:nvPr/>
        </p:nvSpPr>
        <p:spPr>
          <a:xfrm>
            <a:off x="304800" y="98052"/>
            <a:ext cx="8839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Helpful Article </a:t>
            </a:r>
            <a:r>
              <a:rPr lang="en-US" sz="2400">
                <a:solidFill>
                  <a:schemeClr val="dk1"/>
                </a:solidFill>
                <a:latin typeface="Arial"/>
                <a:ea typeface="Arial"/>
                <a:cs typeface="Arial"/>
                <a:sym typeface="Arial"/>
              </a:rPr>
              <a:t>(If you’d like to learn more…)</a:t>
            </a:r>
            <a:endParaRPr/>
          </a:p>
        </p:txBody>
      </p:sp>
      <p:pic>
        <p:nvPicPr>
          <p:cNvPr id="303" name="Google Shape;303;p38"/>
          <p:cNvPicPr preferRelativeResize="0"/>
          <p:nvPr/>
        </p:nvPicPr>
        <p:blipFill rotWithShape="1">
          <a:blip r:embed="rId3">
            <a:alphaModFix/>
          </a:blip>
          <a:srcRect b="11899" l="0" r="0" t="0"/>
          <a:stretch/>
        </p:blipFill>
        <p:spPr>
          <a:xfrm>
            <a:off x="29690" y="712432"/>
            <a:ext cx="9108440" cy="4773968"/>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Build a Brain Teaser</a:t>
            </a:r>
            <a:endParaRPr/>
          </a:p>
        </p:txBody>
      </p:sp>
      <p:sp>
        <p:nvSpPr>
          <p:cNvPr id="310" name="Google Shape;310;p39"/>
          <p:cNvSpPr txBox="1"/>
          <p:nvPr/>
        </p:nvSpPr>
        <p:spPr>
          <a:xfrm>
            <a:off x="396992" y="3998593"/>
            <a:ext cx="2270008"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(Time Permitting)</a:t>
            </a:r>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0"/>
          <p:cNvSpPr/>
          <p:nvPr/>
        </p:nvSpPr>
        <p:spPr>
          <a:xfrm>
            <a:off x="304800" y="98052"/>
            <a:ext cx="8839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Color Picker – Brain Teaser</a:t>
            </a:r>
            <a:endParaRPr sz="2400">
              <a:solidFill>
                <a:schemeClr val="dk1"/>
              </a:solidFill>
              <a:latin typeface="Arial"/>
              <a:ea typeface="Arial"/>
              <a:cs typeface="Arial"/>
              <a:sym typeface="Arial"/>
            </a:endParaRPr>
          </a:p>
        </p:txBody>
      </p:sp>
      <p:pic>
        <p:nvPicPr>
          <p:cNvPr id="317" name="Google Shape;317;p40"/>
          <p:cNvPicPr preferRelativeResize="0"/>
          <p:nvPr/>
        </p:nvPicPr>
        <p:blipFill rotWithShape="1">
          <a:blip r:embed="rId3">
            <a:alphaModFix/>
          </a:blip>
          <a:srcRect b="0" l="0" r="0" t="0"/>
          <a:stretch/>
        </p:blipFill>
        <p:spPr>
          <a:xfrm>
            <a:off x="838200" y="914399"/>
            <a:ext cx="7772400" cy="5416307"/>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1"/>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41"/>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325" name="Google Shape;325;p41"/>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7-ColorCorrector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20 min</a:t>
            </a:r>
            <a:endParaRPr i="1" sz="1800">
              <a:solidFill>
                <a:schemeClr val="dk1"/>
              </a:solidFill>
              <a:latin typeface="Arial"/>
              <a:ea typeface="Arial"/>
              <a:cs typeface="Arial"/>
              <a:sym typeface="Arial"/>
            </a:endParaRPr>
          </a:p>
        </p:txBody>
      </p:sp>
      <p:sp>
        <p:nvSpPr>
          <p:cNvPr id="326" name="Google Shape;326;p41"/>
          <p:cNvSpPr txBox="1"/>
          <p:nvPr/>
        </p:nvSpPr>
        <p:spPr>
          <a:xfrm>
            <a:off x="304800" y="762000"/>
            <a:ext cx="8686800" cy="304698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Using the files sent to you as a starting point, add the missing code such that the Color Corrector game works correctly.</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To win, you should be picking the “word” that matches the color of the text at the top. </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Ex:</a:t>
            </a:r>
            <a:endParaRPr/>
          </a:p>
        </p:txBody>
      </p:sp>
      <p:pic>
        <p:nvPicPr>
          <p:cNvPr id="327" name="Google Shape;327;p41"/>
          <p:cNvPicPr preferRelativeResize="0"/>
          <p:nvPr/>
        </p:nvPicPr>
        <p:blipFill rotWithShape="1">
          <a:blip r:embed="rId3">
            <a:alphaModFix/>
          </a:blip>
          <a:srcRect b="0" l="0" r="0" t="0"/>
          <a:stretch/>
        </p:blipFill>
        <p:spPr>
          <a:xfrm>
            <a:off x="1624143" y="3352799"/>
            <a:ext cx="1519238" cy="2618023"/>
          </a:xfrm>
          <a:prstGeom prst="rect">
            <a:avLst/>
          </a:prstGeom>
          <a:noFill/>
          <a:ln>
            <a:noFill/>
          </a:ln>
        </p:spPr>
      </p:pic>
      <p:pic>
        <p:nvPicPr>
          <p:cNvPr id="328" name="Google Shape;328;p41"/>
          <p:cNvPicPr preferRelativeResize="0"/>
          <p:nvPr/>
        </p:nvPicPr>
        <p:blipFill rotWithShape="1">
          <a:blip r:embed="rId3">
            <a:alphaModFix/>
          </a:blip>
          <a:srcRect b="0" l="0" r="0" t="0"/>
          <a:stretch/>
        </p:blipFill>
        <p:spPr>
          <a:xfrm>
            <a:off x="4424364" y="3352799"/>
            <a:ext cx="1519238" cy="2618023"/>
          </a:xfrm>
          <a:prstGeom prst="rect">
            <a:avLst/>
          </a:prstGeom>
          <a:noFill/>
          <a:ln>
            <a:noFill/>
          </a:ln>
        </p:spPr>
      </p:pic>
      <p:sp>
        <p:nvSpPr>
          <p:cNvPr id="329" name="Google Shape;329;p41"/>
          <p:cNvSpPr/>
          <p:nvPr/>
        </p:nvSpPr>
        <p:spPr>
          <a:xfrm>
            <a:off x="4424364" y="4800600"/>
            <a:ext cx="950117" cy="3048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0" name="Google Shape;330;p41"/>
          <p:cNvCxnSpPr>
            <a:endCxn id="329" idx="1"/>
          </p:cNvCxnSpPr>
          <p:nvPr/>
        </p:nvCxnSpPr>
        <p:spPr>
          <a:xfrm>
            <a:off x="2383764" y="3657600"/>
            <a:ext cx="2040600" cy="1295400"/>
          </a:xfrm>
          <a:prstGeom prst="straightConnector1">
            <a:avLst/>
          </a:prstGeom>
          <a:noFill/>
          <a:ln cap="flat" cmpd="sng" w="31750">
            <a:solidFill>
              <a:srgbClr val="FF0000"/>
            </a:solidFill>
            <a:prstDash val="solid"/>
            <a:miter lim="800000"/>
            <a:headEnd len="sm" w="sm" type="none"/>
            <a:tailEnd len="med" w="med" type="triangle"/>
          </a:ln>
        </p:spPr>
      </p:cxn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Questions</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9"/>
          <p:cNvSpPr/>
          <p:nvPr/>
        </p:nvSpPr>
        <p:spPr>
          <a:xfrm>
            <a:off x="304800" y="98052"/>
            <a:ext cx="6705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Feedback #1 – Pace is Fast!!!</a:t>
            </a:r>
            <a:endParaRPr/>
          </a:p>
        </p:txBody>
      </p:sp>
      <p:sp>
        <p:nvSpPr>
          <p:cNvPr id="56" name="Google Shape;56;p9"/>
          <p:cNvSpPr txBox="1"/>
          <p:nvPr/>
        </p:nvSpPr>
        <p:spPr>
          <a:xfrm>
            <a:off x="304799" y="761999"/>
            <a:ext cx="8740775" cy="5545777"/>
          </a:xfrm>
          <a:prstGeom prst="rect">
            <a:avLst/>
          </a:prstGeom>
          <a:noFill/>
          <a:ln>
            <a:noFill/>
          </a:ln>
        </p:spPr>
        <p:txBody>
          <a:bodyPr anchorCtr="0" anchor="t" bIns="91425" lIns="91425" spcFirstLastPara="1" rIns="91425" wrap="square" tIns="91425">
            <a:noAutofit/>
          </a:bodyPr>
          <a:lstStyle/>
          <a:p>
            <a:pPr indent="-257175" lvl="0" marL="257175" marR="0" rtl="0" algn="l">
              <a:spcBef>
                <a:spcPts val="0"/>
              </a:spcBef>
              <a:spcAft>
                <a:spcPts val="0"/>
              </a:spcAft>
              <a:buClr>
                <a:schemeClr val="dk1"/>
              </a:buClr>
              <a:buSzPts val="2200"/>
              <a:buFont typeface="Arial"/>
              <a:buChar char="•"/>
            </a:pPr>
            <a:r>
              <a:rPr b="0" lang="en-US" sz="2200" u="none">
                <a:solidFill>
                  <a:schemeClr val="dk1"/>
                </a:solidFill>
                <a:latin typeface="Arial"/>
                <a:ea typeface="Arial"/>
                <a:cs typeface="Arial"/>
                <a:sym typeface="Arial"/>
              </a:rPr>
              <a:t>That said, as instructors / TAs we are here to help.</a:t>
            </a:r>
            <a:endParaRPr/>
          </a:p>
          <a:p>
            <a:pPr indent="-117475" lvl="0" marL="257175" marR="0" rtl="0" algn="l">
              <a:spcBef>
                <a:spcPts val="440"/>
              </a:spcBef>
              <a:spcAft>
                <a:spcPts val="0"/>
              </a:spcAft>
              <a:buClr>
                <a:schemeClr val="dk1"/>
              </a:buClr>
              <a:buSzPts val="2200"/>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lang="en-US" sz="2200" u="none">
                <a:solidFill>
                  <a:schemeClr val="dk1"/>
                </a:solidFill>
                <a:latin typeface="Arial"/>
                <a:ea typeface="Arial"/>
                <a:cs typeface="Arial"/>
                <a:sym typeface="Arial"/>
              </a:rPr>
              <a:t>As we fall into a class rhythm, feel encouraged to schedule a 1-1 during office hours. </a:t>
            </a:r>
            <a:endParaRPr/>
          </a:p>
          <a:p>
            <a:pPr indent="-117475" lvl="0" marL="257175" marR="0" rtl="0" algn="l">
              <a:spcBef>
                <a:spcPts val="440"/>
              </a:spcBef>
              <a:spcAft>
                <a:spcPts val="0"/>
              </a:spcAft>
              <a:buClr>
                <a:schemeClr val="dk1"/>
              </a:buClr>
              <a:buSzPts val="2200"/>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lang="en-US" sz="2200" u="none">
                <a:solidFill>
                  <a:schemeClr val="dk1"/>
                </a:solidFill>
                <a:latin typeface="Arial"/>
                <a:ea typeface="Arial"/>
                <a:cs typeface="Arial"/>
                <a:sym typeface="Arial"/>
              </a:rPr>
              <a:t>In addition to using the time to understand concepts… it’s a great way for us to identify weaknesses and outline steps to get on the right track. </a:t>
            </a:r>
            <a:endParaRPr/>
          </a:p>
          <a:p>
            <a:pPr indent="-117475" lvl="0" marL="257175" marR="0" rtl="0" algn="l">
              <a:spcBef>
                <a:spcPts val="440"/>
              </a:spcBef>
              <a:spcAft>
                <a:spcPts val="0"/>
              </a:spcAft>
              <a:buClr>
                <a:schemeClr val="dk1"/>
              </a:buClr>
              <a:buSzPts val="2200"/>
              <a:buFont typeface="Arial"/>
              <a:buNone/>
            </a:pPr>
            <a:r>
              <a:t/>
            </a:r>
            <a:endParaRPr b="0" sz="2200" u="non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lang="en-US" sz="2200" u="none">
                <a:solidFill>
                  <a:schemeClr val="dk1"/>
                </a:solidFill>
                <a:latin typeface="Arial"/>
                <a:ea typeface="Arial"/>
                <a:cs typeface="Arial"/>
                <a:sym typeface="Arial"/>
              </a:rPr>
              <a:t>These might be before / after class.</a:t>
            </a:r>
            <a:endParaRPr/>
          </a:p>
        </p:txBody>
      </p:sp>
      <p:pic>
        <p:nvPicPr>
          <p:cNvPr descr="http://m.memegen.com/ie2327.jpg" id="57" name="Google Shape;57;p9"/>
          <p:cNvPicPr preferRelativeResize="0"/>
          <p:nvPr/>
        </p:nvPicPr>
        <p:blipFill rotWithShape="1">
          <a:blip r:embed="rId3">
            <a:alphaModFix/>
          </a:blip>
          <a:srcRect b="0" l="0" r="0" t="0"/>
          <a:stretch/>
        </p:blipFill>
        <p:spPr>
          <a:xfrm>
            <a:off x="6657974" y="3945575"/>
            <a:ext cx="2362200" cy="2362201"/>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0"/>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Today’s Class</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Objectives</a:t>
            </a:r>
            <a:endParaRPr/>
          </a:p>
        </p:txBody>
      </p:sp>
      <p:sp>
        <p:nvSpPr>
          <p:cNvPr id="70" name="Google Shape;70;p11"/>
          <p:cNvSpPr txBox="1"/>
          <p:nvPr/>
        </p:nvSpPr>
        <p:spPr>
          <a:xfrm>
            <a:off x="304800" y="1219200"/>
            <a:ext cx="8686800" cy="3970318"/>
          </a:xfrm>
          <a:prstGeom prst="rect">
            <a:avLst/>
          </a:prstGeom>
          <a:noFill/>
          <a:ln>
            <a:noFill/>
          </a:ln>
        </p:spPr>
        <p:txBody>
          <a:bodyPr anchorCtr="0" anchor="t" bIns="45700" lIns="91425" spcFirstLastPara="1" rIns="91425" wrap="square" tIns="45700">
            <a:noAutofit/>
          </a:bodyPr>
          <a:lstStyle/>
          <a:p>
            <a:pPr indent="-742950" lvl="0" marL="742950" marR="0" rtl="0" algn="l">
              <a:spcBef>
                <a:spcPts val="0"/>
              </a:spcBef>
              <a:spcAft>
                <a:spcPts val="0"/>
              </a:spcAft>
              <a:buClr>
                <a:schemeClr val="dk1"/>
              </a:buClr>
              <a:buSzPts val="3600"/>
              <a:buFont typeface="Calibri"/>
              <a:buAutoNum type="arabicPeriod"/>
            </a:pPr>
            <a:r>
              <a:rPr b="1" lang="en-US" sz="3600">
                <a:solidFill>
                  <a:schemeClr val="dk1"/>
                </a:solidFill>
                <a:latin typeface="Arial"/>
                <a:ea typeface="Arial"/>
                <a:cs typeface="Arial"/>
                <a:sym typeface="Arial"/>
              </a:rPr>
              <a:t>Play Captain Planet: The GAME!</a:t>
            </a:r>
            <a:endParaRPr/>
          </a:p>
          <a:p>
            <a:pPr indent="-514350" lvl="0" marL="742950" marR="0" rtl="0" algn="l">
              <a:spcBef>
                <a:spcPts val="0"/>
              </a:spcBef>
              <a:spcAft>
                <a:spcPts val="0"/>
              </a:spcAft>
              <a:buClr>
                <a:schemeClr val="dk1"/>
              </a:buClr>
              <a:buSzPts val="3600"/>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spcAft>
                <a:spcPts val="0"/>
              </a:spcAft>
              <a:buClr>
                <a:schemeClr val="dk1"/>
              </a:buClr>
              <a:buSzPts val="3600"/>
              <a:buFont typeface="Calibri"/>
              <a:buAutoNum type="arabicPeriod"/>
            </a:pPr>
            <a:r>
              <a:rPr b="1" lang="en-US" sz="3600">
                <a:solidFill>
                  <a:schemeClr val="dk1"/>
                </a:solidFill>
                <a:latin typeface="Arial"/>
                <a:ea typeface="Arial"/>
                <a:cs typeface="Arial"/>
                <a:sym typeface="Arial"/>
              </a:rPr>
              <a:t>Practice jQuery on Fridge</a:t>
            </a:r>
            <a:endParaRPr/>
          </a:p>
          <a:p>
            <a:pPr indent="-514350" lvl="0" marL="742950" marR="0" rtl="0" algn="l">
              <a:spcBef>
                <a:spcPts val="0"/>
              </a:spcBef>
              <a:spcAft>
                <a:spcPts val="0"/>
              </a:spcAft>
              <a:buClr>
                <a:schemeClr val="dk1"/>
              </a:buClr>
              <a:buSzPts val="3600"/>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spcAft>
                <a:spcPts val="0"/>
              </a:spcAft>
              <a:buClr>
                <a:schemeClr val="dk1"/>
              </a:buClr>
              <a:buSzPts val="3600"/>
              <a:buFont typeface="Calibri"/>
              <a:buAutoNum type="arabicPeriod"/>
            </a:pPr>
            <a:r>
              <a:rPr b="1" lang="en-US" sz="3600">
                <a:solidFill>
                  <a:schemeClr val="dk1"/>
                </a:solidFill>
                <a:latin typeface="Arial"/>
                <a:ea typeface="Arial"/>
                <a:cs typeface="Arial"/>
                <a:sym typeface="Arial"/>
              </a:rPr>
              <a:t>Pretend to learn scoping</a:t>
            </a:r>
            <a:endParaRPr/>
          </a:p>
          <a:p>
            <a:pPr indent="-514350" lvl="0" marL="742950" marR="0" rtl="0" algn="l">
              <a:spcBef>
                <a:spcPts val="0"/>
              </a:spcBef>
              <a:spcAft>
                <a:spcPts val="0"/>
              </a:spcAft>
              <a:buClr>
                <a:schemeClr val="dk1"/>
              </a:buClr>
              <a:buSzPts val="3600"/>
              <a:buFont typeface="Calibri"/>
              <a:buNone/>
            </a:pPr>
            <a:r>
              <a:t/>
            </a:r>
            <a:endParaRPr b="1" sz="3600">
              <a:solidFill>
                <a:schemeClr val="dk1"/>
              </a:solidFill>
              <a:latin typeface="Arial"/>
              <a:ea typeface="Arial"/>
              <a:cs typeface="Arial"/>
              <a:sym typeface="Arial"/>
            </a:endParaRPr>
          </a:p>
          <a:p>
            <a:pPr indent="-742950" lvl="0" marL="742950" marR="0" rtl="0" algn="l">
              <a:spcBef>
                <a:spcPts val="0"/>
              </a:spcBef>
              <a:spcAft>
                <a:spcPts val="0"/>
              </a:spcAft>
              <a:buClr>
                <a:schemeClr val="dk1"/>
              </a:buClr>
              <a:buSzPts val="3600"/>
              <a:buFont typeface="Calibri"/>
              <a:buAutoNum type="arabicPeriod"/>
            </a:pPr>
            <a:r>
              <a:rPr b="1" lang="en-US" sz="3600">
                <a:solidFill>
                  <a:schemeClr val="dk1"/>
                </a:solidFill>
                <a:latin typeface="Arial"/>
                <a:ea typeface="Arial"/>
                <a:cs typeface="Arial"/>
                <a:sym typeface="Arial"/>
              </a:rPr>
              <a:t>Understand click events</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2"/>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Captain Planet!</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3"/>
          <p:cNvPicPr preferRelativeResize="0"/>
          <p:nvPr/>
        </p:nvPicPr>
        <p:blipFill rotWithShape="1">
          <a:blip r:embed="rId3">
            <a:alphaModFix/>
          </a:blip>
          <a:srcRect b="0" l="0" r="0" t="0"/>
          <a:stretch/>
        </p:blipFill>
        <p:spPr>
          <a:xfrm>
            <a:off x="76200" y="152400"/>
            <a:ext cx="9067800" cy="62672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Demo Time</a:t>
            </a:r>
            <a:endParaRPr/>
          </a:p>
        </p:txBody>
      </p:sp>
      <p:sp>
        <p:nvSpPr>
          <p:cNvPr id="89" name="Google Shape;89;p14"/>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Instructor: Demo </a:t>
            </a:r>
            <a:endParaRPr/>
          </a:p>
          <a:p>
            <a:pPr indent="0" lvl="0" marL="0" marR="0" rtl="0" algn="ctr">
              <a:spcBef>
                <a:spcPts val="0"/>
              </a:spcBef>
              <a:spcAft>
                <a:spcPts val="0"/>
              </a:spcAft>
              <a:buClr>
                <a:schemeClr val="dk1"/>
              </a:buClr>
              <a:buSzPts val="2000"/>
              <a:buFont typeface="Arial"/>
              <a:buNone/>
            </a:pPr>
            <a:r>
              <a:rPr i="1" lang="en-US" sz="2000">
                <a:solidFill>
                  <a:schemeClr val="dk1"/>
                </a:solidFill>
                <a:latin typeface="Arial"/>
                <a:ea typeface="Arial"/>
                <a:cs typeface="Arial"/>
                <a:sym typeface="Arial"/>
              </a:rPr>
              <a:t>(CaptainPlanet.html | 1-CaptainPlanet)</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