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1" r:id="rId6"/>
    <p:sldId id="269" r:id="rId7"/>
    <p:sldId id="263" r:id="rId8"/>
    <p:sldId id="264" r:id="rId9"/>
    <p:sldId id="266" r:id="rId10"/>
    <p:sldId id="265" r:id="rId11"/>
    <p:sldId id="267" r:id="rId12"/>
    <p:sldId id="271" r:id="rId13"/>
    <p:sldId id="268" r:id="rId14"/>
    <p:sldId id="270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24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208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7689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98130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072751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6899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044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33443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14992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92697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793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26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6567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3899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596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929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746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7509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DB72CC0B-848B-40D3-B96C-EE03B6787B49}" type="datetimeFigureOut">
              <a:rPr lang="en-US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B41D27-1CCF-4647-B4A0-50BDC4EDF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3575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physionet.org/content/shdb-af/1.0.1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A066C-0D24-DD9D-0F10-E0C068B1D7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7055" y="1019986"/>
            <a:ext cx="10882993" cy="3536958"/>
          </a:xfrm>
        </p:spPr>
        <p:txBody>
          <a:bodyPr>
            <a:normAutofit/>
          </a:bodyPr>
          <a:lstStyle/>
          <a:p>
            <a:r>
              <a:rPr lang="en-US" sz="4000" b="1" dirty="0"/>
              <a:t>DTSA 5510 Unsupervised Learning Project</a:t>
            </a:r>
            <a:br>
              <a:rPr lang="en-US" sz="4000" b="1" dirty="0"/>
            </a:br>
            <a:r>
              <a:rPr lang="en-US" sz="4000" b="1" dirty="0"/>
              <a:t>			Atrial Fibrillation Cluster Analysis</a:t>
            </a:r>
            <a:br>
              <a:rPr lang="en-US" sz="4000" b="1" dirty="0"/>
            </a:br>
            <a:endParaRPr lang="en-US" sz="40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D4ADBE-FDBE-FDBD-392F-D814F6E08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6212" y="3952787"/>
            <a:ext cx="8825658" cy="861420"/>
          </a:xfrm>
        </p:spPr>
        <p:txBody>
          <a:bodyPr>
            <a:normAutofit/>
          </a:bodyPr>
          <a:lstStyle/>
          <a:p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9674956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A4FBA-C7C1-A2CA-9184-FF10486BA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  <a:latin typeface="system-ui"/>
              </a:rPr>
              <a:t>Hierarchica</a:t>
            </a:r>
            <a:r>
              <a:rPr lang="en-US" dirty="0">
                <a:latin typeface="system-ui"/>
              </a:rPr>
              <a:t>l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AA1EBE-6721-2301-A80B-FF9C00A2F4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</p:spPr>
        <p:txBody>
          <a:bodyPr/>
          <a:lstStyle/>
          <a:p>
            <a:r>
              <a:rPr lang="en-US" dirty="0"/>
              <a:t>Dendrogram</a:t>
            </a:r>
          </a:p>
          <a:p>
            <a:pPr lvl="1"/>
            <a:r>
              <a:rPr lang="en-US" dirty="0">
                <a:latin typeface="system-ui"/>
              </a:rPr>
              <a:t>T</a:t>
            </a:r>
            <a:r>
              <a:rPr lang="en-US" b="0" i="0" dirty="0">
                <a:effectLst/>
                <a:latin typeface="system-ui"/>
              </a:rPr>
              <a:t>here appear to be three to four major groupings</a:t>
            </a:r>
            <a:endParaRPr lang="en-US" dirty="0"/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6C3AAE99-55B3-7701-DA91-B419FDF0D4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3540" y="1825625"/>
            <a:ext cx="7233430" cy="3127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4167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0D29FE-E4BF-AFE9-67CA-F68919D2E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2774-78C9-68C2-EC29-128E57D54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i="0" dirty="0">
                <a:effectLst/>
              </a:rPr>
              <a:t>Hierarchica</a:t>
            </a:r>
            <a:r>
              <a:rPr lang="en-US" dirty="0"/>
              <a:t>l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670C059-D496-70C1-D11C-A3475432E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68486" cy="4351338"/>
          </a:xfrm>
        </p:spPr>
        <p:txBody>
          <a:bodyPr/>
          <a:lstStyle/>
          <a:p>
            <a:r>
              <a:rPr lang="en-US" dirty="0"/>
              <a:t>Cluster Groups</a:t>
            </a:r>
          </a:p>
          <a:p>
            <a:pPr lvl="1"/>
            <a:r>
              <a:rPr lang="en-US" dirty="0">
                <a:latin typeface="system-ui"/>
              </a:rPr>
              <a:t>Good separation at 3</a:t>
            </a:r>
          </a:p>
          <a:p>
            <a:pPr lvl="1"/>
            <a:r>
              <a:rPr lang="en-US" dirty="0">
                <a:latin typeface="system-ui"/>
              </a:rPr>
              <a:t>More granular at 5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D9E565-EDAA-0027-BEAD-2FB90DB81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06686" y="1588765"/>
            <a:ext cx="7223774" cy="4480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3863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BA013-5FA3-33FF-390C-56130842D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5FD52204-3803-715F-48CE-1CCED9188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3" y="585313"/>
            <a:ext cx="5260894" cy="2855912"/>
          </a:xfrm>
          <a:prstGeom prst="rect">
            <a:avLst/>
          </a:prstGeo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DC94DE9-7E2B-5436-050D-71314533A2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3" y="2052918"/>
            <a:ext cx="4527868" cy="4195481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PCA</a:t>
            </a:r>
          </a:p>
          <a:p>
            <a:pPr lvl="1"/>
            <a:r>
              <a:rPr lang="en-US" dirty="0">
                <a:latin typeface="system-ui"/>
              </a:rPr>
              <a:t>D</a:t>
            </a:r>
            <a:r>
              <a:rPr lang="en-US" b="0" i="0" dirty="0">
                <a:effectLst/>
                <a:latin typeface="system-ui"/>
              </a:rPr>
              <a:t>istinct clustering patterns emerge, particularly for Clusters 3 and 4, which show tighter groupings, indicating internal similarity. 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Cluster 1 appears more dispersed, suggesting greater intra-cluster variability. Cluster 5, stands alone far from the centroid </a:t>
            </a:r>
          </a:p>
          <a:p>
            <a:r>
              <a:rPr lang="en-US" b="0" i="0" dirty="0">
                <a:effectLst/>
                <a:latin typeface="system-ui"/>
              </a:rPr>
              <a:t> t-SNE</a:t>
            </a:r>
          </a:p>
          <a:p>
            <a:pPr lvl="1"/>
            <a:r>
              <a:rPr lang="en-US" dirty="0">
                <a:latin typeface="system-ui"/>
              </a:rPr>
              <a:t>N</a:t>
            </a:r>
            <a:r>
              <a:rPr lang="en-US" b="0" i="0" dirty="0">
                <a:effectLst/>
                <a:latin typeface="system-ui"/>
              </a:rPr>
              <a:t>on-linear relationships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Reveals clearer separation among Clusters 2, 3, and 4</a:t>
            </a:r>
          </a:p>
          <a:p>
            <a:pPr lvl="1"/>
            <a:r>
              <a:rPr lang="en-US" b="0" i="0" dirty="0">
                <a:effectLst/>
                <a:latin typeface="system-ui"/>
              </a:rPr>
              <a:t>Cluster 1 remains dispersed with occasional overlap with Cluster 2, while Cluster 5 again appears as a </a:t>
            </a:r>
            <a:r>
              <a:rPr lang="en-US" b="0" i="0">
                <a:effectLst/>
                <a:latin typeface="system-ui"/>
              </a:rPr>
              <a:t>distinct outlier</a:t>
            </a:r>
            <a:endParaRPr lang="en-US" dirty="0"/>
          </a:p>
        </p:txBody>
      </p:sp>
      <p:pic>
        <p:nvPicPr>
          <p:cNvPr id="13" name="Content Placeholder 9">
            <a:extLst>
              <a:ext uri="{FF2B5EF4-FFF2-40B4-BE49-F238E27FC236}">
                <a16:creationId xmlns:a16="http://schemas.microsoft.com/office/drawing/2014/main" id="{D3BA1F60-54CA-00E2-71B2-9BCD84BDB70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0113" y="3640895"/>
            <a:ext cx="5341720" cy="2690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7478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FD2F-BF40-C585-2C44-59C802898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0" dirty="0">
                <a:effectLst/>
              </a:rPr>
              <a:t>Hierarchica</a:t>
            </a:r>
            <a:r>
              <a:rPr lang="en-US" dirty="0"/>
              <a:t>l: Risk Stratification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7A9AE4-1F37-4A5E-C446-B70CAF579D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3868231" cy="4351338"/>
          </a:xfrm>
        </p:spPr>
        <p:txBody>
          <a:bodyPr/>
          <a:lstStyle/>
          <a:p>
            <a:r>
              <a:rPr lang="en-US" dirty="0"/>
              <a:t>Clearer structure k=3</a:t>
            </a:r>
          </a:p>
          <a:p>
            <a:r>
              <a:rPr lang="en-US" dirty="0"/>
              <a:t>Further refinement k=4</a:t>
            </a:r>
          </a:p>
          <a:p>
            <a:r>
              <a:rPr lang="en-US" dirty="0"/>
              <a:t>Most detailed risk stratification k =5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5CEDC0B-0281-72E8-E773-88C26C091D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6430" y="1568191"/>
            <a:ext cx="7269495" cy="440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35898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88053-18AA-E496-A863-17D1759DE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AE6A0-C05B-68BC-69D9-B4B1A7E367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052918"/>
            <a:ext cx="10751231" cy="4195481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Cluster 1: Moderate Risk of Redo Ablations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Moderate proportions of females, prior AF ablation, and AF interventions (PVI,CTI)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Higher prevalence of comorbidities, HTN, DM, CVA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Represents a moderate-risk group with significant clinical burden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Cluster 2: Very High Risk of Redo Ablations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High proportions of CTI ablation and moderate PVI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Moderate prior AF ablation but lower comorbidity rates overall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Suggests a procedurally treated but relatively healthier group aside from AF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Cluster 3 (Largest): High Risk of Redo Ablations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Very high rates of AF interventions and prior AF ablation 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Indicates a population with aggressive rhythm management and extensive procedural history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Represent chronic AF patients or those with persistent symptoms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Cluster 4: Low Risk of Redo Ablations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Lowest rates of intervention and comorbidities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Very low prior ablation and minimal device usage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Reflects a low-risk, early-stage AF population managed conservatively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buNone/>
            </a:pPr>
            <a:endParaRPr lang="en-US" dirty="0"/>
          </a:p>
          <a:p>
            <a:pPr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Cluster 5: Highest Risk of Redo Ablations or Extreme Risk</a:t>
            </a:r>
            <a:endParaRPr lang="en-US" dirty="0"/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100% prevalence of PVI, CTI, prior AF ablation</a:t>
            </a:r>
          </a:p>
          <a:p>
            <a:pPr marL="742950" lvl="1" indent="-285750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Clearly an outlier case, highly treated and potentially representing a complex, refractory AF profile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10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31442-EB05-BEA5-8BE8-4C976D445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3A145-67FF-F9B2-E7B1-3B71B91CE9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393" y="1690688"/>
            <a:ext cx="10515600" cy="4351338"/>
          </a:xfrm>
        </p:spPr>
        <p:txBody>
          <a:bodyPr/>
          <a:lstStyle/>
          <a:p>
            <a:pPr algn="l">
              <a:buFont typeface="+mj-lt"/>
              <a:buAutoNum type="arabicPeriod"/>
            </a:pPr>
            <a:endParaRPr lang="en-US" i="0" dirty="0">
              <a:effectLst/>
              <a:latin typeface="system-ui"/>
            </a:endParaRPr>
          </a:p>
          <a:p>
            <a:pPr algn="l">
              <a:buFont typeface="+mj-lt"/>
              <a:buAutoNum type="arabicPeriod"/>
            </a:pPr>
            <a:endParaRPr lang="en-US" dirty="0"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i="0" dirty="0">
                <a:effectLst/>
                <a:latin typeface="system-ui"/>
              </a:rPr>
              <a:t> </a:t>
            </a:r>
            <a:r>
              <a:rPr lang="en-US" sz="2800" i="0" dirty="0">
                <a:effectLst/>
                <a:latin typeface="system-ui"/>
              </a:rPr>
              <a:t>Cluster AF Patients</a:t>
            </a:r>
          </a:p>
          <a:p>
            <a:pPr algn="l">
              <a:buFont typeface="+mj-lt"/>
              <a:buAutoNum type="arabicPeriod"/>
            </a:pPr>
            <a:r>
              <a:rPr lang="en-US" sz="2800" i="0" dirty="0">
                <a:effectLst/>
                <a:latin typeface="system-ui"/>
              </a:rPr>
              <a:t> Characterizing Cluster Phenotypes</a:t>
            </a:r>
            <a:endParaRPr lang="en-US" sz="2800" dirty="0">
              <a:latin typeface="system-ui"/>
            </a:endParaRPr>
          </a:p>
          <a:p>
            <a:pPr algn="l">
              <a:buFont typeface="+mj-lt"/>
              <a:buAutoNum type="arabicPeriod"/>
            </a:pPr>
            <a:r>
              <a:rPr lang="en-US" sz="2800" i="0" dirty="0">
                <a:effectLst/>
                <a:latin typeface="system-ui"/>
              </a:rPr>
              <a:t> Risk Stratification with Redo Ablation</a:t>
            </a:r>
            <a:br>
              <a:rPr lang="en-US" i="0" dirty="0">
                <a:effectLst/>
                <a:latin typeface="system-ui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4166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41259-0939-BF84-CC61-E1BCAA2D0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Description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A9B29-7603-B453-A809-132F324BB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u="none" strike="noStrike" dirty="0">
                <a:solidFill>
                  <a:srgbClr val="0D47A1"/>
                </a:solidFill>
                <a:effectLst/>
                <a:latin typeface="system-ui"/>
                <a:hlinkClick r:id="rId2"/>
              </a:rPr>
              <a:t>https://physionet.org/content/shdb-af/1.0.1/</a:t>
            </a:r>
            <a:endParaRPr lang="en-US" dirty="0"/>
          </a:p>
          <a:p>
            <a:r>
              <a:rPr lang="en-US" dirty="0"/>
              <a:t>Years 2019 and 2023</a:t>
            </a:r>
          </a:p>
          <a:p>
            <a:r>
              <a:rPr lang="en-US" dirty="0"/>
              <a:t>128 ECG records (24 hours)</a:t>
            </a:r>
          </a:p>
          <a:p>
            <a:r>
              <a:rPr lang="en-US" b="0" i="0" dirty="0">
                <a:effectLst/>
                <a:latin typeface="system-ui"/>
              </a:rPr>
              <a:t>ECGs are stored in WFDB format</a:t>
            </a:r>
            <a:endParaRPr lang="en-US" dirty="0"/>
          </a:p>
          <a:p>
            <a:r>
              <a:rPr lang="en-US" b="0" i="0" dirty="0">
                <a:effectLst/>
                <a:latin typeface="system-ui"/>
              </a:rPr>
              <a:t>Patient data was anonymized per HIPAA, with random 3-digit ID</a:t>
            </a:r>
          </a:p>
          <a:p>
            <a:r>
              <a:rPr lang="en-US" dirty="0">
                <a:latin typeface="system-ui"/>
              </a:rPr>
              <a:t>Various demographic data obtained</a:t>
            </a:r>
          </a:p>
          <a:p>
            <a:r>
              <a:rPr lang="en-US" sz="1800" dirty="0" err="1"/>
              <a:t>Github</a:t>
            </a:r>
            <a:r>
              <a:rPr lang="en-US" sz="1800" dirty="0"/>
              <a:t>: https://github.com/Vorlon41/Master-of-Data-Science-CU-Boulder-Colorado/tree/main/Machine%20Learning/DTSA%205510%20Unsupervised%20Algorithms%20in%20Machine%20Learning/Final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5000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90C0F-76D6-23AB-455C-C2708EB33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12695A-B4A0-4DAB-2378-3047F2E183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154839"/>
          </a:xfrm>
        </p:spPr>
        <p:txBody>
          <a:bodyPr/>
          <a:lstStyle/>
          <a:p>
            <a:r>
              <a:rPr lang="en-US" dirty="0"/>
              <a:t>ECG Extraction</a:t>
            </a:r>
          </a:p>
          <a:p>
            <a:pPr lvl="1"/>
            <a:r>
              <a:rPr lang="en-US" dirty="0"/>
              <a:t>Loaded the ECG and attached it to the dataset per patient ID</a:t>
            </a:r>
          </a:p>
          <a:p>
            <a:pPr lvl="1"/>
            <a:r>
              <a:rPr lang="en-US" dirty="0"/>
              <a:t>Detect R to R peaks</a:t>
            </a:r>
          </a:p>
          <a:p>
            <a:pPr lvl="1"/>
            <a:r>
              <a:rPr lang="en-US" dirty="0"/>
              <a:t>Obtain heart rate variability</a:t>
            </a:r>
          </a:p>
          <a:p>
            <a:pPr lvl="1"/>
            <a:r>
              <a:rPr lang="en-US" dirty="0"/>
              <a:t>Obtain entropy values</a:t>
            </a:r>
          </a:p>
          <a:p>
            <a:pPr lvl="1"/>
            <a:r>
              <a:rPr lang="en-US" dirty="0"/>
              <a:t>Then append to the final dataset</a:t>
            </a:r>
          </a:p>
          <a:p>
            <a:r>
              <a:rPr lang="en-US" dirty="0"/>
              <a:t>Evaluate for missing data</a:t>
            </a:r>
          </a:p>
          <a:p>
            <a:pPr lvl="1"/>
            <a:r>
              <a:rPr lang="en-US" dirty="0"/>
              <a:t>Dropped columns with 100% missing</a:t>
            </a:r>
          </a:p>
          <a:p>
            <a:pPr lvl="1"/>
            <a:r>
              <a:rPr lang="en-US" dirty="0"/>
              <a:t>Some columns were missing because 1 = yes, and 0 = no, impute 0</a:t>
            </a:r>
          </a:p>
          <a:p>
            <a:pPr lvl="1"/>
            <a:r>
              <a:rPr lang="en-US" dirty="0"/>
              <a:t>For less % missing, impute mean for continuous variables</a:t>
            </a:r>
          </a:p>
          <a:p>
            <a:r>
              <a:rPr lang="en-US" dirty="0"/>
              <a:t>For columns with multiple </a:t>
            </a:r>
            <a:r>
              <a:rPr lang="en-US" dirty="0" err="1"/>
              <a:t>categorigal</a:t>
            </a:r>
            <a:r>
              <a:rPr lang="en-US" dirty="0"/>
              <a:t> values</a:t>
            </a:r>
          </a:p>
          <a:p>
            <a:pPr lvl="1"/>
            <a:r>
              <a:rPr lang="en-US" dirty="0"/>
              <a:t>Used one-hot encoding</a:t>
            </a:r>
          </a:p>
        </p:txBody>
      </p:sp>
    </p:spTree>
    <p:extLst>
      <p:ext uri="{BB962C8B-B14F-4D97-AF65-F5344CB8AC3E}">
        <p14:creationId xmlns:p14="http://schemas.microsoft.com/office/powerpoint/2010/main" val="3570037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CF0A4-7CBE-9AF5-DC73-06C4A6BFA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Exploratory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92AAC-CC1C-794C-63FD-99AA5EF85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652157" cy="4351338"/>
          </a:xfrm>
        </p:spPr>
        <p:txBody>
          <a:bodyPr/>
          <a:lstStyle/>
          <a:p>
            <a:r>
              <a:rPr lang="en-US" dirty="0"/>
              <a:t>Slightly more males</a:t>
            </a:r>
          </a:p>
          <a:p>
            <a:r>
              <a:rPr lang="en-US" dirty="0"/>
              <a:t>Slightly less monitoring after ablation</a:t>
            </a:r>
          </a:p>
          <a:p>
            <a:r>
              <a:rPr lang="en-US" dirty="0"/>
              <a:t>Slightly more paroxysmal than persistent</a:t>
            </a:r>
          </a:p>
          <a:p>
            <a:r>
              <a:rPr lang="en-US" dirty="0"/>
              <a:t>A decent amount of non-AF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F568D2-D8F0-655A-4F79-380E7C839F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4859" y="1825625"/>
            <a:ext cx="7162535" cy="336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88317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EAE30-8F89-E797-D1BE-8632150DD0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EDA: Biserial Correlation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CEC4605-FC27-B6A6-0A02-74A7B1F86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2582636" cy="4351338"/>
          </a:xfrm>
        </p:spPr>
        <p:txBody>
          <a:bodyPr/>
          <a:lstStyle/>
          <a:p>
            <a:r>
              <a:rPr lang="en-US" dirty="0"/>
              <a:t>AF monitoring</a:t>
            </a:r>
          </a:p>
          <a:p>
            <a:r>
              <a:rPr lang="en-US" dirty="0"/>
              <a:t>Previous ablation</a:t>
            </a:r>
          </a:p>
          <a:p>
            <a:r>
              <a:rPr lang="en-US" dirty="0"/>
              <a:t>PVI</a:t>
            </a:r>
          </a:p>
          <a:p>
            <a:r>
              <a:rPr lang="en-US" dirty="0"/>
              <a:t>NOAC</a:t>
            </a:r>
          </a:p>
          <a:p>
            <a:r>
              <a:rPr lang="en-US" dirty="0"/>
              <a:t>CTI</a:t>
            </a:r>
          </a:p>
        </p:txBody>
      </p:sp>
      <p:pic>
        <p:nvPicPr>
          <p:cNvPr id="8" name="Content Placeholder 4">
            <a:extLst>
              <a:ext uri="{FF2B5EF4-FFF2-40B4-BE49-F238E27FC236}">
                <a16:creationId xmlns:a16="http://schemas.microsoft.com/office/drawing/2014/main" id="{151EC728-CA5F-0DC2-6705-CF3FBBB5C6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0836" y="1825625"/>
            <a:ext cx="8478433" cy="2257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4139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13387-4630-D9BE-91A3-68717AF22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D63D4-1574-7388-52C6-F8FB245A09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664529" cy="4351338"/>
          </a:xfrm>
        </p:spPr>
        <p:txBody>
          <a:bodyPr/>
          <a:lstStyle/>
          <a:p>
            <a:r>
              <a:rPr lang="en-US" dirty="0"/>
              <a:t>K means</a:t>
            </a:r>
          </a:p>
          <a:p>
            <a:pPr lvl="1"/>
            <a:r>
              <a:rPr lang="en-US" dirty="0"/>
              <a:t>Elbow method</a:t>
            </a:r>
          </a:p>
          <a:p>
            <a:pPr lvl="1"/>
            <a:r>
              <a:rPr lang="en-US" dirty="0"/>
              <a:t>Suggests k = 3, 4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01CEC9-AB5C-8978-314B-214FE2C16C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54490"/>
            <a:ext cx="5396978" cy="3368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652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C7D45-78D9-D588-C046-0CE966CFF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26" name="Content Placeholder 25">
            <a:extLst>
              <a:ext uri="{FF2B5EF4-FFF2-40B4-BE49-F238E27FC236}">
                <a16:creationId xmlns:a16="http://schemas.microsoft.com/office/drawing/2014/main" id="{162FE4E2-8116-FB08-D25B-3F51B675F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35879" cy="4351338"/>
          </a:xfrm>
        </p:spPr>
        <p:txBody>
          <a:bodyPr/>
          <a:lstStyle/>
          <a:p>
            <a:r>
              <a:rPr lang="en-US" dirty="0"/>
              <a:t>Top k = 3</a:t>
            </a:r>
          </a:p>
          <a:p>
            <a:r>
              <a:rPr lang="en-US" dirty="0"/>
              <a:t>Bottom k = 4</a:t>
            </a:r>
          </a:p>
          <a:p>
            <a:pPr lvl="1"/>
            <a:r>
              <a:rPr lang="en-US" dirty="0"/>
              <a:t>More interpretable and meaningful separation of the data</a:t>
            </a:r>
          </a:p>
        </p:txBody>
      </p:sp>
      <p:pic>
        <p:nvPicPr>
          <p:cNvPr id="22" name="Content Placeholder 18">
            <a:extLst>
              <a:ext uri="{FF2B5EF4-FFF2-40B4-BE49-F238E27FC236}">
                <a16:creationId xmlns:a16="http://schemas.microsoft.com/office/drawing/2014/main" id="{7A74A740-95E2-68B8-46BC-C79CDBC87E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09" y="195085"/>
            <a:ext cx="5336406" cy="3233915"/>
          </a:xfrm>
          <a:prstGeom prst="rect">
            <a:avLst/>
          </a:prstGeom>
        </p:spPr>
      </p:pic>
      <p:pic>
        <p:nvPicPr>
          <p:cNvPr id="27" name="Content Placeholder 23">
            <a:extLst>
              <a:ext uri="{FF2B5EF4-FFF2-40B4-BE49-F238E27FC236}">
                <a16:creationId xmlns:a16="http://schemas.microsoft.com/office/drawing/2014/main" id="{1AE525A9-140C-2C43-4D3D-CDC4CBC44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210" y="3429000"/>
            <a:ext cx="5336405" cy="332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2440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6F4CA-E461-FC16-F9BE-D1BB6B3C1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means</a:t>
            </a:r>
          </a:p>
        </p:txBody>
      </p:sp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4166CE41-3744-B797-F4D4-1731D33C8B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17471" cy="4351338"/>
          </a:xfrm>
        </p:spPr>
        <p:txBody>
          <a:bodyPr/>
          <a:lstStyle/>
          <a:p>
            <a:r>
              <a:rPr lang="en-US" dirty="0"/>
              <a:t>Weight</a:t>
            </a:r>
          </a:p>
          <a:p>
            <a:r>
              <a:rPr lang="en-US" dirty="0"/>
              <a:t>Height</a:t>
            </a:r>
          </a:p>
          <a:p>
            <a:r>
              <a:rPr lang="en-US" dirty="0"/>
              <a:t>BMI</a:t>
            </a:r>
          </a:p>
          <a:p>
            <a:r>
              <a:rPr lang="en-US" dirty="0"/>
              <a:t>Age</a:t>
            </a:r>
          </a:p>
          <a:p>
            <a:r>
              <a:rPr lang="en-US" dirty="0"/>
              <a:t>ECHO LAD</a:t>
            </a:r>
          </a:p>
          <a:p>
            <a:r>
              <a:rPr lang="en-US" dirty="0"/>
              <a:t>Mod/Severe MR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B05D39A-A066-2AC8-A0C4-09EC4369A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28912" y="1376590"/>
            <a:ext cx="4335723" cy="38307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1941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115</TotalTime>
  <Words>572</Words>
  <Application>Microsoft Office PowerPoint</Application>
  <PresentationFormat>Widescreen</PresentationFormat>
  <Paragraphs>98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Century Gothic</vt:lpstr>
      <vt:lpstr>system-ui</vt:lpstr>
      <vt:lpstr>Wingdings 3</vt:lpstr>
      <vt:lpstr>Ion</vt:lpstr>
      <vt:lpstr>DTSA 5510 Unsupervised Learning Project    Atrial Fibrillation Cluster Analysis </vt:lpstr>
      <vt:lpstr>Objectives</vt:lpstr>
      <vt:lpstr>Data Description</vt:lpstr>
      <vt:lpstr>Pre-Processing</vt:lpstr>
      <vt:lpstr>Exploratory Data Analysis</vt:lpstr>
      <vt:lpstr>EDA: Biserial Correlation</vt:lpstr>
      <vt:lpstr>Machine Learning Models</vt:lpstr>
      <vt:lpstr>K means</vt:lpstr>
      <vt:lpstr>K means</vt:lpstr>
      <vt:lpstr>Hierarchical</vt:lpstr>
      <vt:lpstr>Hierarchical</vt:lpstr>
      <vt:lpstr>PowerPoint Presentation</vt:lpstr>
      <vt:lpstr>Hierarchical: Risk Stratification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 Jenks</dc:creator>
  <cp:lastModifiedBy>Chris Jenks</cp:lastModifiedBy>
  <cp:revision>22</cp:revision>
  <dcterms:created xsi:type="dcterms:W3CDTF">2025-05-06T15:40:11Z</dcterms:created>
  <dcterms:modified xsi:type="dcterms:W3CDTF">2025-05-06T22:35:46Z</dcterms:modified>
</cp:coreProperties>
</file>