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79" r:id="rId16"/>
    <p:sldId id="277" r:id="rId17"/>
    <p:sldId id="284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56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2659AA-249A-4294-A136-074ADCE92F9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rlon41/Master-of-Data-Science-CU-Boulder-Colorado/tree/main/Machine%20Learning/DTSA%205509%20Introduction%20to%20Machine%20Learning%20Supervised%20Learning/Fin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shdb-af/1.0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65EF-91AE-7FAC-17C3-139FE439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system-ui"/>
              </a:rPr>
              <a:t>DTSA 5509 Supervised Learning Project</a:t>
            </a:r>
            <a:br>
              <a:rPr lang="en-US" sz="4400" b="0" i="0" dirty="0">
                <a:effectLst/>
                <a:latin typeface="system-ui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80C1E-A4BC-9A7C-E35C-20C6587A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61" y="428029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effectLst/>
                <a:latin typeface="system-ui"/>
              </a:rPr>
              <a:t>Predicting Redo Ablation Risk: A Supervised Learning-Based Clinical Scoring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5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0E55-577A-C81C-30EC-C89E69F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2B5212-5EB7-C184-39C7-5364022A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784" cy="4351338"/>
          </a:xfrm>
        </p:spPr>
        <p:txBody>
          <a:bodyPr/>
          <a:lstStyle/>
          <a:p>
            <a:r>
              <a:rPr lang="en-US" dirty="0"/>
              <a:t>Acc decrease 0.62</a:t>
            </a:r>
          </a:p>
          <a:p>
            <a:r>
              <a:rPr lang="en-US" dirty="0"/>
              <a:t>Slightly worse class 0</a:t>
            </a:r>
          </a:p>
          <a:p>
            <a:r>
              <a:rPr lang="en-US" dirty="0"/>
              <a:t>Sig decrease in class 1: 0.42 to 0.25</a:t>
            </a:r>
          </a:p>
          <a:p>
            <a:r>
              <a:rPr lang="en-US" dirty="0">
                <a:effectLst/>
              </a:rPr>
              <a:t>This model underperforms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495FAA4-6153-94A9-D2FA-6EFBFE87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60" y="1742578"/>
            <a:ext cx="583964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EA49-E8AD-7583-E072-DE40DF86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</a:t>
            </a:r>
            <a:r>
              <a:rPr lang="en-US" b="0" i="0" dirty="0" err="1">
                <a:effectLst/>
                <a:latin typeface="system-ui"/>
              </a:rPr>
              <a:t>XGBoost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8389E-57F6-ED8B-901D-1CFF59E1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4925" cy="4351338"/>
          </a:xfrm>
        </p:spPr>
        <p:txBody>
          <a:bodyPr/>
          <a:lstStyle/>
          <a:p>
            <a:r>
              <a:rPr lang="en-US" dirty="0"/>
              <a:t>Acc 0.62</a:t>
            </a:r>
          </a:p>
          <a:p>
            <a:r>
              <a:rPr lang="en-US" dirty="0"/>
              <a:t>Improved class 0 over SVM</a:t>
            </a:r>
          </a:p>
          <a:p>
            <a:r>
              <a:rPr lang="en-US" dirty="0"/>
              <a:t>Improved class 1 over SVM</a:t>
            </a:r>
          </a:p>
          <a:p>
            <a:r>
              <a:rPr lang="en-US" dirty="0"/>
              <a:t>AUC 0.69</a:t>
            </a:r>
          </a:p>
          <a:p>
            <a:r>
              <a:rPr lang="en-US" dirty="0"/>
              <a:t>Better than SVM but not as good as LR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FCF830-2D9C-4413-7D75-71B5C2A7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371"/>
            <a:ext cx="566816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869A-25BD-3365-3C3C-07973CD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  <a:latin typeface="system-ui"/>
              </a:rPr>
              <a:t>RF with SMOTE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5F30A-DCE7-394F-1537-C7BF7BA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6294" cy="4351338"/>
          </a:xfrm>
        </p:spPr>
        <p:txBody>
          <a:bodyPr/>
          <a:lstStyle/>
          <a:p>
            <a:r>
              <a:rPr lang="en-US" dirty="0"/>
              <a:t>Fewer false negatives</a:t>
            </a:r>
          </a:p>
          <a:p>
            <a:r>
              <a:rPr lang="en-US" dirty="0"/>
              <a:t>Acc 0.81</a:t>
            </a:r>
          </a:p>
          <a:p>
            <a:r>
              <a:rPr lang="en-US" dirty="0"/>
              <a:t>Class 0: 0.82</a:t>
            </a:r>
          </a:p>
          <a:p>
            <a:r>
              <a:rPr lang="en-US" dirty="0"/>
              <a:t>Class 1: 0.62</a:t>
            </a:r>
          </a:p>
          <a:p>
            <a:r>
              <a:rPr lang="en-US" dirty="0"/>
              <a:t>O</a:t>
            </a:r>
            <a:r>
              <a:rPr lang="en-US" dirty="0">
                <a:effectLst/>
              </a:rPr>
              <a:t>utperforms the others in accuracy, balance, and discriminative ability.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0F97AAD-6915-D58A-8151-E04A3753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14" y="1947656"/>
            <a:ext cx="604921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524-3B1A-D8EC-B275-8C2A97D1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86957" cy="140053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Machine Learning: RF </a:t>
            </a:r>
            <a:r>
              <a:rPr lang="en-US" i="0" dirty="0">
                <a:effectLst/>
                <a:cs typeface="Times New Roman" panose="02020603050405020304" pitchFamily="18" charset="0"/>
              </a:rPr>
              <a:t>Select Forward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FC162D-7439-B009-0762-EF336CDE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62" y="2132471"/>
            <a:ext cx="4574557" cy="4351338"/>
          </a:xfrm>
        </p:spPr>
        <p:txBody>
          <a:bodyPr/>
          <a:lstStyle/>
          <a:p>
            <a:r>
              <a:rPr lang="en-US" dirty="0"/>
              <a:t>Slightly more false positives</a:t>
            </a:r>
          </a:p>
          <a:p>
            <a:r>
              <a:rPr lang="en-US" dirty="0"/>
              <a:t>Slightly improved class 0</a:t>
            </a:r>
          </a:p>
          <a:p>
            <a:r>
              <a:rPr lang="en-US" dirty="0"/>
              <a:t>Slightly worse class 1</a:t>
            </a:r>
          </a:p>
          <a:p>
            <a:r>
              <a:rPr lang="en-US" dirty="0"/>
              <a:t>Acc 0.73</a:t>
            </a:r>
          </a:p>
          <a:p>
            <a:r>
              <a:rPr lang="en-US" dirty="0"/>
              <a:t>U</a:t>
            </a:r>
            <a:r>
              <a:rPr lang="en-US" dirty="0">
                <a:effectLst/>
              </a:rPr>
              <a:t>nderperforms the previous one, particularly in Class 1 recall and overall balance.</a:t>
            </a:r>
          </a:p>
          <a:p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C679264-AB16-ABF6-E429-94B4AC9E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85" y="2132471"/>
            <a:ext cx="470600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203-67F5-0656-2981-81D93B7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</a:rPr>
              <a:t>RF Tuning Depth Split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B398-4D7B-4306-0725-76011AA2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0914" cy="4351338"/>
          </a:xfrm>
        </p:spPr>
        <p:txBody>
          <a:bodyPr/>
          <a:lstStyle/>
          <a:p>
            <a:r>
              <a:rPr lang="en-US" dirty="0"/>
              <a:t>Acc 0.73</a:t>
            </a:r>
          </a:p>
          <a:p>
            <a:r>
              <a:rPr lang="en-US" dirty="0"/>
              <a:t>AUC: 0.81</a:t>
            </a:r>
          </a:p>
          <a:p>
            <a:r>
              <a:rPr lang="en-US" dirty="0">
                <a:effectLst/>
              </a:rPr>
              <a:t>Recovers the higher accuracy and balance, with a better ROC AUC, making it one of the top performers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EE12D-A111-7CC3-358D-256E1D606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56" y="1690688"/>
            <a:ext cx="51537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40A-FAEF-A437-703E-092FE3F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0D260-8024-B034-B4CD-5DE58BB5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1395070"/>
            <a:ext cx="3067478" cy="27902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E16B09-50D1-72DD-7F8C-08F1B898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4185367"/>
            <a:ext cx="3067478" cy="2387317"/>
          </a:xfrm>
          <a:prstGeom prst="rect">
            <a:avLst/>
          </a:prstGeo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9D1851C-6D71-CF8C-E638-2CE8BFBF1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2" y="2672214"/>
            <a:ext cx="6067592" cy="30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628-F111-1296-51E8-25D83837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Cross Validation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10EBDA-D29E-0B01-3381-9CB281EC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352504"/>
              </p:ext>
            </p:extLst>
          </p:nvPr>
        </p:nvGraphicFramePr>
        <p:xfrm>
          <a:off x="838199" y="1825625"/>
          <a:ext cx="10815798" cy="2834640"/>
        </p:xfrm>
        <a:graphic>
          <a:graphicData uri="http://schemas.openxmlformats.org/drawingml/2006/table">
            <a:tbl>
              <a:tblPr/>
              <a:tblGrid>
                <a:gridCol w="1802633">
                  <a:extLst>
                    <a:ext uri="{9D8B030D-6E8A-4147-A177-3AD203B41FA5}">
                      <a16:colId xmlns:a16="http://schemas.microsoft.com/office/drawing/2014/main" val="284043468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16179763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786269959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566395616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872405672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4067407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Fold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Precision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Recall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F1-Score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ROC AUC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83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06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Fold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9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75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44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98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39B0-885D-9801-AD8B-4B078E90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76090"/>
            <a:ext cx="9404723" cy="1400530"/>
          </a:xfrm>
        </p:spPr>
        <p:txBody>
          <a:bodyPr/>
          <a:lstStyle/>
          <a:p>
            <a:r>
              <a:rPr lang="en-US" dirty="0"/>
              <a:t>Create a Scoring System to Predict the Risk </a:t>
            </a:r>
            <a:r>
              <a:rPr lang="en-US"/>
              <a:t>of Redo </a:t>
            </a:r>
            <a:r>
              <a:rPr lang="en-US" dirty="0"/>
              <a:t>Ablation</a:t>
            </a:r>
          </a:p>
        </p:txBody>
      </p:sp>
    </p:spTree>
    <p:extLst>
      <p:ext uri="{BB962C8B-B14F-4D97-AF65-F5344CB8AC3E}">
        <p14:creationId xmlns:p14="http://schemas.microsoft.com/office/powerpoint/2010/main" val="203696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A92-C8F0-54B9-830D-C9D1B84C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FA0E1-D444-54BF-37ED-A35AA8E9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926674"/>
            <a:ext cx="3911429" cy="2899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C2BA7-F854-4E0D-4968-ABC7030C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3826526"/>
            <a:ext cx="3911429" cy="272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3927B-916C-FB7A-C29C-1D300CB9E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1" y="1870227"/>
            <a:ext cx="4427195" cy="35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956-0C26-3C48-EB39-F001FA07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27D771-2F21-724C-B817-4DFD2743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DF3BC0-CB74-7E9E-C939-8928E475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68" y="549146"/>
            <a:ext cx="7515596" cy="62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FBF8-BA92-9D81-38B2-1E9B181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6A05-6FFF-B29B-330C-79EA3B00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the redo ablation outcome</a:t>
            </a:r>
          </a:p>
          <a:p>
            <a:r>
              <a:rPr lang="en-US" dirty="0"/>
              <a:t>Create a clinical scoring tool to predict risk of redo ablation</a:t>
            </a:r>
          </a:p>
        </p:txBody>
      </p:sp>
    </p:spTree>
    <p:extLst>
      <p:ext uri="{BB962C8B-B14F-4D97-AF65-F5344CB8AC3E}">
        <p14:creationId xmlns:p14="http://schemas.microsoft.com/office/powerpoint/2010/main" val="410072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9E1C-9BA7-E2CC-F672-0FE177CE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F271F41-4CEB-4867-DF93-64C22795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7" y="2454971"/>
            <a:ext cx="7253406" cy="19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01A-9CC2-8BFD-1BD4-BFAE4BC9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22AC-169E-9F72-6539-4EEC53F4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86942"/>
            <a:ext cx="11133693" cy="48614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Predict Redo Ablation</a:t>
            </a:r>
          </a:p>
          <a:p>
            <a:pPr lvl="1"/>
            <a:r>
              <a:rPr lang="en-US" dirty="0"/>
              <a:t>PVI, CTI, </a:t>
            </a:r>
            <a:r>
              <a:rPr lang="en-US" dirty="0" err="1"/>
              <a:t>Vasc</a:t>
            </a:r>
            <a:r>
              <a:rPr lang="en-US" dirty="0"/>
              <a:t> dx, Holter after ablation for AF, Holter for palpitation, AF non-AF type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Develop a Scoring System to Predict Redo Ablations by Risk</a:t>
            </a:r>
          </a:p>
          <a:p>
            <a:pPr lvl="1"/>
            <a:r>
              <a:rPr lang="en-US" dirty="0"/>
              <a:t>Risk of Redo</a:t>
            </a:r>
          </a:p>
          <a:p>
            <a:pPr lvl="2"/>
            <a:r>
              <a:rPr lang="en-US" dirty="0"/>
              <a:t>Low		0% risk of redo</a:t>
            </a:r>
          </a:p>
          <a:p>
            <a:pPr lvl="2"/>
            <a:r>
              <a:rPr lang="en-US" dirty="0"/>
              <a:t>Moderate	35% risk of redo</a:t>
            </a:r>
          </a:p>
          <a:p>
            <a:pPr lvl="2"/>
            <a:r>
              <a:rPr lang="en-US" dirty="0"/>
              <a:t>High 		64% risk of redo</a:t>
            </a:r>
          </a:p>
          <a:p>
            <a:pPr lvl="1"/>
            <a:r>
              <a:rPr lang="en-US" dirty="0"/>
              <a:t>Scoring system</a:t>
            </a:r>
          </a:p>
          <a:p>
            <a:pPr lvl="2"/>
            <a:r>
              <a:rPr lang="en-US" dirty="0"/>
              <a:t>Base				+2</a:t>
            </a:r>
          </a:p>
          <a:p>
            <a:pPr lvl="2"/>
            <a:r>
              <a:rPr lang="en-US" dirty="0"/>
              <a:t>PVI				+5</a:t>
            </a:r>
          </a:p>
          <a:p>
            <a:pPr lvl="2"/>
            <a:r>
              <a:rPr lang="en-US" dirty="0"/>
              <a:t>AF duration &gt;= 1 yr	+4</a:t>
            </a:r>
          </a:p>
          <a:p>
            <a:pPr lvl="2"/>
            <a:r>
              <a:rPr lang="en-US" dirty="0"/>
              <a:t>LAD &gt;= 35 mm		- 1</a:t>
            </a:r>
          </a:p>
          <a:p>
            <a:pPr lvl="2"/>
            <a:r>
              <a:rPr lang="en-US" dirty="0"/>
              <a:t>Age &gt;= 70 years</a:t>
            </a:r>
            <a:r>
              <a:rPr lang="en-US"/>
              <a:t>		- </a:t>
            </a:r>
            <a:r>
              <a:rPr lang="en-US" dirty="0"/>
              <a:t>1</a:t>
            </a:r>
          </a:p>
          <a:p>
            <a:pPr algn="l"/>
            <a:r>
              <a:rPr lang="en-US" sz="1700" b="0" i="0" dirty="0" err="1">
                <a:effectLst/>
                <a:latin typeface="system-ui"/>
              </a:rPr>
              <a:t>Github</a:t>
            </a:r>
            <a:r>
              <a:rPr lang="en-US" sz="1700" b="0" i="0" dirty="0">
                <a:effectLst/>
                <a:latin typeface="system-ui"/>
              </a:rPr>
              <a:t>: </a:t>
            </a:r>
            <a:r>
              <a:rPr lang="en-US" sz="1700" b="0" i="0" u="none" strike="noStrike" dirty="0">
                <a:solidFill>
                  <a:srgbClr val="0969DA"/>
                </a:solidFill>
                <a:effectLst/>
                <a:latin typeface="system-ui"/>
                <a:hlinkClick r:id="rId2"/>
              </a:rPr>
              <a:t>https://github.com/Vorlon41/Master-of-Data-Science-CU-Boulder-Colorado/tree/main/Machine%20Learning/DTSA%205509%20Introduction%20to%20Machine%20Learning%20Supervised%20Learning/Final</a:t>
            </a:r>
            <a:endParaRPr lang="en-US" sz="1700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C489-32DE-955F-C0DB-21DF784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8E26-83EA-0BA9-8B48-3FAE7847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https://physionet.org/content/shdb-af/1.0.1/</a:t>
            </a:r>
            <a:endParaRPr lang="en-US" dirty="0"/>
          </a:p>
          <a:p>
            <a:r>
              <a:rPr lang="en-US" dirty="0"/>
              <a:t>Years 2019 and 2023</a:t>
            </a:r>
          </a:p>
          <a:p>
            <a:r>
              <a:rPr lang="en-US" dirty="0"/>
              <a:t>128 ECG records (24 hours)</a:t>
            </a:r>
          </a:p>
          <a:p>
            <a:r>
              <a:rPr lang="en-US" b="0" i="0" dirty="0">
                <a:effectLst/>
                <a:latin typeface="system-ui"/>
              </a:rPr>
              <a:t>ECGs are stored in WFDB format</a:t>
            </a:r>
            <a:endParaRPr lang="en-US" dirty="0"/>
          </a:p>
          <a:p>
            <a:r>
              <a:rPr lang="en-US" b="0" i="0" dirty="0">
                <a:effectLst/>
                <a:latin typeface="system-ui"/>
              </a:rPr>
              <a:t>Patient data was anonymized per HIPAA, with random 3-digit ID</a:t>
            </a:r>
          </a:p>
          <a:p>
            <a:r>
              <a:rPr lang="en-US" dirty="0">
                <a:latin typeface="system-ui"/>
              </a:rPr>
              <a:t>Various demographic data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935F-E692-CD3D-87AA-B29E2C4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8FB8-3A2B-FCC2-23DB-D51E75B9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ECG Extraction</a:t>
            </a:r>
          </a:p>
          <a:p>
            <a:pPr lvl="1"/>
            <a:r>
              <a:rPr lang="en-US" dirty="0"/>
              <a:t>Loaded the ECG and attached it to the dataset per patient ID</a:t>
            </a:r>
          </a:p>
          <a:p>
            <a:pPr lvl="1"/>
            <a:r>
              <a:rPr lang="en-US" dirty="0"/>
              <a:t>Detect R to R peaks</a:t>
            </a:r>
          </a:p>
          <a:p>
            <a:pPr lvl="1"/>
            <a:r>
              <a:rPr lang="en-US" dirty="0"/>
              <a:t>Obtain heart rate variability</a:t>
            </a:r>
          </a:p>
          <a:p>
            <a:pPr lvl="1"/>
            <a:r>
              <a:rPr lang="en-US" dirty="0"/>
              <a:t>Obtain entropy values</a:t>
            </a:r>
          </a:p>
          <a:p>
            <a:pPr lvl="1"/>
            <a:r>
              <a:rPr lang="en-US" dirty="0"/>
              <a:t>Then append to the final dataset</a:t>
            </a:r>
          </a:p>
          <a:p>
            <a:r>
              <a:rPr lang="en-US" dirty="0"/>
              <a:t>Evaluate for missing data</a:t>
            </a:r>
          </a:p>
          <a:p>
            <a:pPr lvl="1"/>
            <a:r>
              <a:rPr lang="en-US" dirty="0"/>
              <a:t>Dropped columns with 100% missing</a:t>
            </a:r>
          </a:p>
          <a:p>
            <a:pPr lvl="1"/>
            <a:r>
              <a:rPr lang="en-US" dirty="0"/>
              <a:t>Some columns were missing because 1 = yes, and 0 = no, impute 0</a:t>
            </a:r>
          </a:p>
          <a:p>
            <a:pPr lvl="1"/>
            <a:r>
              <a:rPr lang="en-US" dirty="0"/>
              <a:t>For less % missing, impute mean for continuous variables</a:t>
            </a:r>
          </a:p>
          <a:p>
            <a:r>
              <a:rPr lang="en-US" dirty="0"/>
              <a:t>For columns with multiple </a:t>
            </a:r>
            <a:r>
              <a:rPr lang="en-US" dirty="0" err="1"/>
              <a:t>categorigal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Used one-hot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B283-86F4-9D5A-C65E-17401A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E27-7A86-0407-46E2-BD331362EF8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36428" y="1825625"/>
            <a:ext cx="2485450" cy="4351338"/>
          </a:xfrm>
        </p:spPr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AF duration</a:t>
            </a:r>
          </a:p>
          <a:p>
            <a:r>
              <a:rPr lang="en-US" dirty="0"/>
              <a:t>LAD</a:t>
            </a:r>
          </a:p>
          <a:p>
            <a:r>
              <a:rPr lang="en-US" dirty="0"/>
              <a:t>LVEF</a:t>
            </a:r>
          </a:p>
          <a:p>
            <a:r>
              <a:rPr lang="en-US" dirty="0"/>
              <a:t>HRV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876C200-69A6-A184-4675-0F9D7579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8" y="1371493"/>
            <a:ext cx="8875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9A6F-A106-1139-D0BF-0C64D5F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4E7D4-1D20-6A3B-9C03-700AD0DE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027" cy="4351338"/>
          </a:xfrm>
        </p:spPr>
        <p:txBody>
          <a:bodyPr/>
          <a:lstStyle/>
          <a:p>
            <a:r>
              <a:rPr lang="en-US" dirty="0"/>
              <a:t>Significant with Redo</a:t>
            </a:r>
          </a:p>
          <a:p>
            <a:pPr lvl="1"/>
            <a:r>
              <a:rPr lang="en-US" dirty="0"/>
              <a:t>PVI</a:t>
            </a:r>
          </a:p>
          <a:p>
            <a:pPr lvl="1"/>
            <a:r>
              <a:rPr lang="en-US" dirty="0"/>
              <a:t>CTI</a:t>
            </a:r>
          </a:p>
          <a:p>
            <a:pPr lvl="1"/>
            <a:r>
              <a:rPr lang="en-US" dirty="0" err="1"/>
              <a:t>Vasc</a:t>
            </a:r>
            <a:r>
              <a:rPr lang="en-US" dirty="0"/>
              <a:t> dx</a:t>
            </a:r>
          </a:p>
          <a:p>
            <a:pPr lvl="1"/>
            <a:r>
              <a:rPr lang="en-US" dirty="0"/>
              <a:t>Holter after ablation for AF</a:t>
            </a:r>
          </a:p>
          <a:p>
            <a:pPr lvl="1"/>
            <a:r>
              <a:rPr lang="en-US" dirty="0"/>
              <a:t>Holter for palpitation</a:t>
            </a:r>
          </a:p>
          <a:p>
            <a:pPr lvl="1"/>
            <a:r>
              <a:rPr lang="en-US" dirty="0"/>
              <a:t>AF non AF type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14D26C-164B-4C36-C351-78376C01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72" y="1494232"/>
            <a:ext cx="4561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E30-8F89-E797-D1BE-8632150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Biserial Correlation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C4605-FC27-B6A6-0A02-74A7B1F8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7174" cy="4351338"/>
          </a:xfrm>
        </p:spPr>
        <p:txBody>
          <a:bodyPr/>
          <a:lstStyle/>
          <a:p>
            <a:r>
              <a:rPr lang="en-US" dirty="0"/>
              <a:t>Previous ablation</a:t>
            </a:r>
          </a:p>
          <a:p>
            <a:r>
              <a:rPr lang="en-US" dirty="0"/>
              <a:t>PVI</a:t>
            </a:r>
          </a:p>
          <a:p>
            <a:r>
              <a:rPr lang="en-US" dirty="0"/>
              <a:t>CTI</a:t>
            </a:r>
          </a:p>
          <a:p>
            <a:r>
              <a:rPr lang="en-US" dirty="0"/>
              <a:t>AF monitoring</a:t>
            </a:r>
          </a:p>
          <a:p>
            <a:r>
              <a:rPr lang="en-US" dirty="0"/>
              <a:t>NOAC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1EC728-CA5F-0DC2-6705-CF3FBBB5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7" y="1770420"/>
            <a:ext cx="847843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779-6119-1D78-9365-F5C9213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317B-F8FA-D046-5218-52995446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3115" cy="4351338"/>
          </a:xfrm>
        </p:spPr>
        <p:txBody>
          <a:bodyPr/>
          <a:lstStyle/>
          <a:p>
            <a:r>
              <a:rPr lang="en-US" dirty="0"/>
              <a:t>Acc: 0.65</a:t>
            </a:r>
          </a:p>
          <a:p>
            <a:r>
              <a:rPr lang="en-US" dirty="0"/>
              <a:t>ROC AUC: 0.78</a:t>
            </a:r>
          </a:p>
          <a:p>
            <a:r>
              <a:rPr lang="en-US" dirty="0"/>
              <a:t>Some miscalculation</a:t>
            </a:r>
          </a:p>
          <a:p>
            <a:r>
              <a:rPr lang="en-US" dirty="0"/>
              <a:t>Struggles with class 1</a:t>
            </a:r>
          </a:p>
          <a:p>
            <a:r>
              <a:rPr lang="en-US" dirty="0">
                <a:effectLst/>
              </a:rPr>
              <a:t>Decent performance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D9B1E-C26D-207A-6EB8-1156FC65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18" y="2391529"/>
            <a:ext cx="560148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E32B-9C7A-9983-927D-A21FE3AD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 with SMOTE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CD8-78BA-47D3-1E5A-FF526141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723" cy="4351338"/>
          </a:xfrm>
        </p:spPr>
        <p:txBody>
          <a:bodyPr/>
          <a:lstStyle/>
          <a:p>
            <a:r>
              <a:rPr lang="en-US" dirty="0"/>
              <a:t>ROC AUC 0.73</a:t>
            </a:r>
          </a:p>
          <a:p>
            <a:r>
              <a:rPr lang="en-US" dirty="0"/>
              <a:t>Slight improvement in class 1</a:t>
            </a:r>
          </a:p>
          <a:p>
            <a:r>
              <a:rPr lang="it-IT" dirty="0"/>
              <a:t>M</a:t>
            </a:r>
            <a:r>
              <a:rPr lang="it-IT" dirty="0">
                <a:effectLst/>
              </a:rPr>
              <a:t>inor decline in discriminative ability (decreased AUC)</a:t>
            </a:r>
          </a:p>
          <a:p>
            <a:r>
              <a:rPr lang="en-US" dirty="0"/>
              <a:t>M</a:t>
            </a:r>
            <a:r>
              <a:rPr lang="en-US" dirty="0">
                <a:effectLst/>
              </a:rPr>
              <a:t>arginal gains</a:t>
            </a:r>
          </a:p>
          <a:p>
            <a:endParaRPr lang="it-IT" dirty="0">
              <a:effectLst/>
            </a:endParaRPr>
          </a:p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8D626C-2128-C4AF-78BD-0455A6C8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4" y="1976235"/>
            <a:ext cx="5551328" cy="31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614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system-ui</vt:lpstr>
      <vt:lpstr>Times New Roman</vt:lpstr>
      <vt:lpstr>Wingdings 3</vt:lpstr>
      <vt:lpstr>Ion</vt:lpstr>
      <vt:lpstr>DTSA 5509 Supervised Learning Project </vt:lpstr>
      <vt:lpstr>Objectives</vt:lpstr>
      <vt:lpstr>Data Description</vt:lpstr>
      <vt:lpstr>Pre-Processing</vt:lpstr>
      <vt:lpstr>Exploratory Data Analysis</vt:lpstr>
      <vt:lpstr>Exploratory Data Analysis</vt:lpstr>
      <vt:lpstr>EDA: Biserial Correlation</vt:lpstr>
      <vt:lpstr>Machine Learning: LR</vt:lpstr>
      <vt:lpstr>Machine Learning: LR with SMOTE </vt:lpstr>
      <vt:lpstr>Machine Learning: SVM</vt:lpstr>
      <vt:lpstr>Machine Learning: XGBoost </vt:lpstr>
      <vt:lpstr>Machine Learning: RF with SMOTE </vt:lpstr>
      <vt:lpstr>Machine Learning: RF Select Forward</vt:lpstr>
      <vt:lpstr>Machine Learning: RF Tuning Depth Split </vt:lpstr>
      <vt:lpstr>RF Tuned Validation</vt:lpstr>
      <vt:lpstr>RF Tuned Cross Validation</vt:lpstr>
      <vt:lpstr>Create a Scoring System to Predict the Risk of Redo Ablation</vt:lpstr>
      <vt:lpstr>Clinical Scoring System</vt:lpstr>
      <vt:lpstr>PowerPoint Presentation</vt:lpstr>
      <vt:lpstr>Clinical Scoring System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4</cp:revision>
  <dcterms:created xsi:type="dcterms:W3CDTF">2025-05-08T16:29:56Z</dcterms:created>
  <dcterms:modified xsi:type="dcterms:W3CDTF">2025-05-13T17:11:57Z</dcterms:modified>
</cp:coreProperties>
</file>