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8" r:id="rId8"/>
    <p:sldId id="262" r:id="rId9"/>
    <p:sldId id="263" r:id="rId10"/>
    <p:sldId id="266" r:id="rId11"/>
    <p:sldId id="265" r:id="rId12"/>
    <p:sldId id="267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67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27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8616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1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18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29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6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83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6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38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23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23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0E2FFA-99F5-476D-BDF7-EF9C9C155596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8558D-4931-4418-8FAE-18A69DEBB4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104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E559B-397D-5F4D-8740-BD51E931B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NYPD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859F6-D73B-848F-30BB-62C570CEB6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2006 - 2022</a:t>
            </a:r>
          </a:p>
        </p:txBody>
      </p:sp>
    </p:spTree>
    <p:extLst>
      <p:ext uri="{BB962C8B-B14F-4D97-AF65-F5344CB8AC3E}">
        <p14:creationId xmlns:p14="http://schemas.microsoft.com/office/powerpoint/2010/main" val="56828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DD4A-F232-DAF6-DEBF-F7D771130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5975-1D52-BC8A-4CDA-3CA908C27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15895" cy="4195481"/>
          </a:xfrm>
        </p:spPr>
        <p:txBody>
          <a:bodyPr/>
          <a:lstStyle/>
          <a:p>
            <a:r>
              <a:rPr lang="en-US" dirty="0"/>
              <a:t>Receiver Operating Characteristic</a:t>
            </a:r>
          </a:p>
          <a:p>
            <a:pPr lvl="1"/>
            <a:r>
              <a:rPr lang="en-US" dirty="0"/>
              <a:t>The curve shown appears to be close to the diagonal, suggesting the model might not be performing well in distinguishing between classes.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2717EB3B-49A3-C01F-8296-A0A46C09EC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7015843" y="1951219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718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9D9D-7561-2C82-F8FA-D9C24AAB6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CC7B1-D265-C079-0B98-02293221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554538" cy="4195481"/>
          </a:xfrm>
        </p:spPr>
        <p:txBody>
          <a:bodyPr/>
          <a:lstStyle/>
          <a:p>
            <a:r>
              <a:rPr lang="en-US" dirty="0"/>
              <a:t>Precision-Recall (PPV-Sensitivity)</a:t>
            </a:r>
          </a:p>
          <a:p>
            <a:r>
              <a:rPr lang="en-US" dirty="0"/>
              <a:t>Precision is initially high when recall is low.</a:t>
            </a:r>
          </a:p>
          <a:p>
            <a:r>
              <a:rPr lang="en-US" dirty="0"/>
              <a:t>As recall increases, precision drops sharply</a:t>
            </a:r>
          </a:p>
          <a:p>
            <a:r>
              <a:rPr lang="en-US" dirty="0"/>
              <a:t>The model's precision quickly drops and remains relatively low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B48D8FD-0242-0704-7D87-2DE3619806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284458" y="1989365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25000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26AE-B149-E0EC-4C22-9E87424C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Analysis: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50F2-C299-1B34-92F1-3B4329B2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4" y="2061083"/>
            <a:ext cx="4855636" cy="4195481"/>
          </a:xfrm>
        </p:spPr>
        <p:txBody>
          <a:bodyPr/>
          <a:lstStyle/>
          <a:p>
            <a:r>
              <a:rPr lang="en-US" dirty="0"/>
              <a:t>Confusion Matrix</a:t>
            </a:r>
          </a:p>
          <a:p>
            <a:pPr lvl="1"/>
            <a:r>
              <a:rPr lang="en-US" dirty="0"/>
              <a:t>The model struggles to correctly identify positive cases.</a:t>
            </a:r>
          </a:p>
          <a:p>
            <a:pPr lvl="1"/>
            <a:r>
              <a:rPr lang="en-US" dirty="0"/>
              <a:t>The model is less likely to misclassify negative cases as positive.</a:t>
            </a:r>
          </a:p>
          <a:p>
            <a:pPr lvl="1"/>
            <a:r>
              <a:rPr lang="en-US" dirty="0"/>
              <a:t>Accuracy: 37.95</a:t>
            </a:r>
          </a:p>
          <a:p>
            <a:pPr lvl="1"/>
            <a:r>
              <a:rPr lang="en-US" dirty="0"/>
              <a:t>F1 score: 49.59%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79C4EE5-317A-BB33-A8ED-7571F6EA624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292623" y="1785257"/>
            <a:ext cx="4619625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775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E192-8318-75DB-9E2C-2C0CF69E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807" y="3195918"/>
            <a:ext cx="9404723" cy="1400530"/>
          </a:xfrm>
        </p:spPr>
        <p:txBody>
          <a:bodyPr/>
          <a:lstStyle/>
          <a:p>
            <a:r>
              <a:rPr lang="en-US" dirty="0"/>
              <a:t>Conclusions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0FCBD-0128-37D7-762E-74BC387D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1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08DA-0F58-876A-9860-869FA332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7674-C2CB-5CC2-8C0D-D7CFE6EC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Analyze NYPD database</a:t>
            </a:r>
          </a:p>
          <a:p>
            <a:pPr lvl="1"/>
            <a:r>
              <a:rPr lang="en-US" dirty="0"/>
              <a:t>2006-2022</a:t>
            </a:r>
          </a:p>
          <a:p>
            <a:pPr lvl="1"/>
            <a:r>
              <a:rPr lang="en-US" dirty="0"/>
              <a:t>R studio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59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3393-A62A-90BE-2C56-E2EF1A359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22057-C07A-28D2-80C7-D24FD813F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NYPD Shootings Incidents dataset from NYC Open Data</a:t>
            </a:r>
          </a:p>
          <a:p>
            <a:r>
              <a:rPr lang="en-US" dirty="0"/>
              <a:t>Libraries: </a:t>
            </a:r>
            <a:r>
              <a:rPr lang="en-US" dirty="0" err="1"/>
              <a:t>tidyverse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ggplot2, </a:t>
            </a:r>
            <a:r>
              <a:rPr lang="en-US" dirty="0" err="1"/>
              <a:t>xgboost</a:t>
            </a:r>
            <a:r>
              <a:rPr lang="en-US" dirty="0"/>
              <a:t>, caret, </a:t>
            </a:r>
            <a:r>
              <a:rPr lang="en-US" dirty="0" err="1"/>
              <a:t>pROC</a:t>
            </a:r>
            <a:r>
              <a:rPr lang="en-US" dirty="0"/>
              <a:t>, ROCR, reshape2</a:t>
            </a:r>
          </a:p>
          <a:p>
            <a:r>
              <a:rPr lang="en-US" dirty="0"/>
              <a:t>Data Cleaning</a:t>
            </a:r>
          </a:p>
          <a:p>
            <a:pPr lvl="1"/>
            <a:r>
              <a:rPr lang="en-US" dirty="0"/>
              <a:t>Selecting relevant columns</a:t>
            </a:r>
          </a:p>
          <a:p>
            <a:pPr lvl="1"/>
            <a:r>
              <a:rPr lang="en-US" dirty="0"/>
              <a:t>Evaluate and remove missing data</a:t>
            </a:r>
          </a:p>
          <a:p>
            <a:pPr lvl="1"/>
            <a:r>
              <a:rPr lang="en-US" dirty="0"/>
              <a:t>Convert date/time to proper formats</a:t>
            </a:r>
          </a:p>
          <a:p>
            <a:pPr lvl="1"/>
            <a:r>
              <a:rPr lang="en-US" dirty="0"/>
              <a:t>Extracted the year</a:t>
            </a:r>
          </a:p>
        </p:txBody>
      </p:sp>
    </p:spTree>
    <p:extLst>
      <p:ext uri="{BB962C8B-B14F-4D97-AF65-F5344CB8AC3E}">
        <p14:creationId xmlns:p14="http://schemas.microsoft.com/office/powerpoint/2010/main" val="3025086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6275-B8FB-CBA8-18BC-5B8FFA6E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A542B-EE1D-9EF8-2266-0FC24D4F0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51" y="1423114"/>
            <a:ext cx="5560149" cy="4195481"/>
          </a:xfrm>
        </p:spPr>
        <p:txBody>
          <a:bodyPr/>
          <a:lstStyle/>
          <a:p>
            <a:r>
              <a:rPr lang="en-US" dirty="0"/>
              <a:t>Total shootings by year</a:t>
            </a:r>
          </a:p>
          <a:p>
            <a:endParaRPr lang="en-US" dirty="0"/>
          </a:p>
          <a:p>
            <a:r>
              <a:rPr lang="en-US" dirty="0"/>
              <a:t>Decrease around 2017 till  2019</a:t>
            </a:r>
          </a:p>
          <a:p>
            <a:endParaRPr lang="en-US" dirty="0"/>
          </a:p>
          <a:p>
            <a:r>
              <a:rPr lang="en-US" dirty="0"/>
              <a:t>Increase in 2020</a:t>
            </a:r>
          </a:p>
          <a:p>
            <a:endParaRPr lang="en-US" dirty="0"/>
          </a:p>
          <a:p>
            <a:r>
              <a:rPr lang="en-US" dirty="0"/>
              <a:t>Then a decrease in the years following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EB4E4C7-DFF6-FFB0-7758-A77E26E6DBA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556819" y="1425701"/>
            <a:ext cx="4873181" cy="419289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99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E7F9-4064-E6C2-51A1-A54774B04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98F3-D14E-C97D-5316-3433EDCFB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46" y="1603357"/>
            <a:ext cx="5989917" cy="4195481"/>
          </a:xfrm>
        </p:spPr>
        <p:txBody>
          <a:bodyPr/>
          <a:lstStyle/>
          <a:p>
            <a:r>
              <a:rPr lang="en-US" dirty="0"/>
              <a:t>Shooting by Borough</a:t>
            </a:r>
          </a:p>
          <a:p>
            <a:endParaRPr lang="en-US" dirty="0"/>
          </a:p>
          <a:p>
            <a:r>
              <a:rPr lang="en-US" dirty="0"/>
              <a:t>Brooklyn and Bronx are the highest</a:t>
            </a:r>
          </a:p>
          <a:p>
            <a:endParaRPr lang="en-US" dirty="0"/>
          </a:p>
          <a:p>
            <a:r>
              <a:rPr lang="en-US" dirty="0"/>
              <a:t>Staten Island is the lowest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A3F7060F-F65B-0408-C8E6-660D7B54C6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26264" y="1603357"/>
            <a:ext cx="5088952" cy="419548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21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DFE0-6D47-69A3-52AA-AFC014D5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BC01F-1464-69E6-B5C5-D9716A379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Fatal vs Non-Fatal by Year</a:t>
            </a:r>
          </a:p>
          <a:p>
            <a:endParaRPr lang="en-US" dirty="0"/>
          </a:p>
          <a:p>
            <a:r>
              <a:rPr lang="en-US" dirty="0"/>
              <a:t>While some variations, remain stable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1DC8C596-C1F6-92A9-D147-4403F137418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170942" y="2169413"/>
            <a:ext cx="5633962" cy="407898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98427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88CCF-BB1B-3BFE-B44C-5A31364D5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3437E-61D5-70AB-2906-0977EC63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992688" cy="4195481"/>
          </a:xfrm>
        </p:spPr>
        <p:txBody>
          <a:bodyPr/>
          <a:lstStyle/>
          <a:p>
            <a:r>
              <a:rPr lang="en-US" dirty="0"/>
              <a:t>Age of the Victim and Perpetrator</a:t>
            </a:r>
          </a:p>
          <a:p>
            <a:pPr lvl="1"/>
            <a:r>
              <a:rPr lang="en-US" dirty="0"/>
              <a:t>Older victims more likely to die</a:t>
            </a:r>
          </a:p>
          <a:p>
            <a:pPr lvl="1"/>
            <a:r>
              <a:rPr lang="en-US" dirty="0"/>
              <a:t>Older age are more likely to be the perpetrator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75E0E288-E83C-0E6E-7A0D-8C2CCC979D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929437" y="2302808"/>
            <a:ext cx="4663849" cy="369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39958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F1619-6121-E711-6518-20F3043E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4FDCE-D4A8-555F-A4A4-A3D1BFC3F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65% of shootings occur in Brooklyn and Queens</a:t>
            </a:r>
          </a:p>
          <a:p>
            <a:endParaRPr lang="en-US" dirty="0"/>
          </a:p>
          <a:p>
            <a:r>
              <a:rPr lang="en-US" dirty="0"/>
              <a:t>2.7% of shootings occur in Staten Island</a:t>
            </a:r>
          </a:p>
          <a:p>
            <a:endParaRPr lang="en-US" dirty="0"/>
          </a:p>
          <a:p>
            <a:r>
              <a:rPr lang="en-US" dirty="0"/>
              <a:t>Victims aged 65 are 3.18 times more likely to die from a shooting incident</a:t>
            </a:r>
          </a:p>
        </p:txBody>
      </p:sp>
    </p:spTree>
    <p:extLst>
      <p:ext uri="{BB962C8B-B14F-4D97-AF65-F5344CB8AC3E}">
        <p14:creationId xmlns:p14="http://schemas.microsoft.com/office/powerpoint/2010/main" val="2097801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179A-276E-6D03-3D28-845C69AB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2D7C6-5A63-417F-35D0-7AC866338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Shooting by Hour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“Bimodal” distribution</a:t>
            </a:r>
          </a:p>
          <a:p>
            <a:pPr lvl="1"/>
            <a:r>
              <a:rPr lang="en-US" dirty="0"/>
              <a:t>Midnight and 3 AM</a:t>
            </a:r>
          </a:p>
          <a:p>
            <a:pPr lvl="1"/>
            <a:r>
              <a:rPr lang="en-US" dirty="0"/>
              <a:t>6 PM and 11PM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6BBEF55A-BE3D-49BD-B580-BA2C494907A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684835" y="1799882"/>
            <a:ext cx="5226813" cy="40881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12488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290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Ion</vt:lpstr>
      <vt:lpstr>NYPD Database</vt:lpstr>
      <vt:lpstr>Introduction</vt:lpstr>
      <vt:lpstr>Preprocessing</vt:lpstr>
      <vt:lpstr>Exploratory Analysis</vt:lpstr>
      <vt:lpstr>Exploratory Analysis</vt:lpstr>
      <vt:lpstr>Exploratory Analysis</vt:lpstr>
      <vt:lpstr>Statistical Analysis</vt:lpstr>
      <vt:lpstr>Statistical Analysis</vt:lpstr>
      <vt:lpstr>Statistical Analysis</vt:lpstr>
      <vt:lpstr>Statistical Analysis: Machine Learning</vt:lpstr>
      <vt:lpstr>Statistical Analysis: Machine Learning</vt:lpstr>
      <vt:lpstr>Statistical Analysis: Machine Learning</vt:lpstr>
      <vt:lpstr>Conclusions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Jenks</dc:creator>
  <cp:lastModifiedBy>Chris Jenks</cp:lastModifiedBy>
  <cp:revision>18</cp:revision>
  <dcterms:created xsi:type="dcterms:W3CDTF">2025-03-11T18:24:47Z</dcterms:created>
  <dcterms:modified xsi:type="dcterms:W3CDTF">2025-03-15T01:54:25Z</dcterms:modified>
</cp:coreProperties>
</file>