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65" r:id="rId10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35BA6-70B7-38F6-0237-B6608993560D}" v="432" dt="2023-12-18T04:33:01.924"/>
    <p1510:client id="{C351E57F-9A72-C06A-454F-4B4133CD05D8}" v="5" dt="2023-12-18T04:53:06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76" d="100"/>
          <a:sy n="76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phldr="0"/>
      <dgm:spPr/>
      <dgm:t>
        <a:bodyPr/>
        <a:lstStyle/>
        <a:p>
          <a:pPr rtl="0"/>
          <a:r>
            <a:rPr lang="ru-RU" dirty="0">
              <a:latin typeface="Calibri Light"/>
            </a:rPr>
            <a:t> </a:t>
          </a:r>
          <a:r>
            <a:rPr lang="ru" dirty="0">
              <a:solidFill>
                <a:srgbClr val="000000"/>
              </a:solidFill>
              <a:latin typeface="Times New Roman"/>
              <a:cs typeface="Times New Roman"/>
            </a:rPr>
            <a:t>Разработка информационной системы для сбора, поиска и анализа данных о занятиях в Колледже Президентской академии.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/>
      <dgm:spPr/>
      <dgm:t>
        <a:bodyPr/>
        <a:lstStyle/>
        <a:p>
          <a:pPr rtl="0"/>
          <a:r>
            <a:rPr lang="ru-RU" dirty="0">
              <a:latin typeface="Calibri Light"/>
            </a:rPr>
            <a:t> </a:t>
          </a:r>
          <a:r>
            <a:rPr lang="ru-RU" b="1" dirty="0">
              <a:latin typeface="Calibri Light"/>
            </a:rPr>
            <a:t>Проведение анализа текущего управления данными о занятиях. </a:t>
          </a:r>
          <a:endParaRPr lang="ru-RU" b="1" dirty="0"/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/>
      <dgm:spPr/>
      <dgm:t>
        <a:bodyPr/>
        <a:lstStyle/>
        <a:p>
          <a:pPr rtl="0"/>
          <a:r>
            <a:rPr lang="ru-RU" dirty="0">
              <a:latin typeface="Calibri Light"/>
            </a:rPr>
            <a:t>  Формулирование требований к системе и идентификация ролей пользователей. </a:t>
          </a:r>
          <a:endParaRPr lang="ru-RU" dirty="0"/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/>
      <dgm:spPr/>
      <dgm:t>
        <a:bodyPr/>
        <a:lstStyle/>
        <a:p>
          <a:pPr rtl="0"/>
          <a:r>
            <a:rPr lang="ru-RU" dirty="0">
              <a:latin typeface="Calibri Light"/>
            </a:rPr>
            <a:t> Разработка базы данных системы и пользовательского интерфейса. </a:t>
          </a:r>
          <a:endParaRPr lang="ru-RU" dirty="0"/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/>
      <dgm:spPr/>
      <dgm:t>
        <a:bodyPr/>
        <a:lstStyle/>
        <a:p>
          <a:pPr rtl="0"/>
          <a:r>
            <a:rPr lang="ru-RU" dirty="0">
              <a:latin typeface="Calibri Light"/>
            </a:rPr>
            <a:t> Образовательный процесс в колледже. </a:t>
          </a:r>
          <a:endParaRPr lang="ru-RU" dirty="0"/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A92516C5-BB67-49EF-A624-CCC22BF9EB48}">
      <dgm:prSet phldr="0"/>
      <dgm:spPr/>
      <dgm:t>
        <a:bodyPr/>
        <a:lstStyle/>
        <a:p>
          <a:pPr rtl="0"/>
          <a:r>
            <a:rPr lang="ru-RU" b="0" dirty="0">
              <a:latin typeface="Calibri Light"/>
            </a:rPr>
            <a:t>Написание программного кода и проведение тестирования. </a:t>
          </a:r>
        </a:p>
      </dgm:t>
    </dgm:pt>
    <dgm:pt modelId="{A026C3F6-2AD4-4B31-9655-61A493B9A4CE}" type="parTrans" cxnId="{ED79A89D-145E-4ACD-A84F-1D81CD63CFFF}">
      <dgm:prSet/>
      <dgm:spPr/>
    </dgm:pt>
    <dgm:pt modelId="{2D2264A7-4A03-496A-A866-D17FD8162F39}" type="sibTrans" cxnId="{ED79A89D-145E-4ACD-A84F-1D81CD63CFFF}">
      <dgm:prSet/>
      <dgm:spPr/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677501-168C-495E-9325-EFE3DDBC8AB0}" type="presOf" srcId="{8ED32AD8-D6A4-4EEF-9EB9-F0DEBECC895D}" destId="{1D05F5F5-F69A-4273-BF4B-E24DBBBC4025}" srcOrd="0" destOrd="2" presId="urn:microsoft.com/office/officeart/2005/8/layout/chevron2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2F602D67-939F-4B34-8FA1-3996AACB21C3}" type="presOf" srcId="{C8A99B71-8BE1-4405-B4BB-0346C8A80204}" destId="{1D05F5F5-F69A-4273-BF4B-E24DBBBC4025}" srcOrd="0" destOrd="0" presId="urn:microsoft.com/office/officeart/2005/8/layout/chevron2"/>
    <dgm:cxn modelId="{3669DA77-458F-4DBB-90ED-6A07A8E5E2F8}" type="presOf" srcId="{917E6E2B-5B91-4433-9652-10ADC35CCD22}" destId="{FC8365DA-9A04-41EF-905D-705BBFC6FE47}" srcOrd="0" destOrd="0" presId="urn:microsoft.com/office/officeart/2005/8/layout/chevron2"/>
    <dgm:cxn modelId="{35A7887E-0709-4E37-B836-C768DAA84004}" type="presOf" srcId="{712E6F4C-60CC-4031-AD97-9EF99AFB883E}" destId="{8ECAA7CB-83D7-4547-88FD-48D3C54DF609}" srcOrd="0" destOrd="0" presId="urn:microsoft.com/office/officeart/2005/8/layout/chevron2"/>
    <dgm:cxn modelId="{B755D395-C697-4571-86A1-A60C7A13C87E}" type="presOf" srcId="{882B9969-3F4E-498D-8022-AC091DB1D676}" destId="{1D05F5F5-F69A-4273-BF4B-E24DBBBC4025}" srcOrd="0" destOrd="1" presId="urn:microsoft.com/office/officeart/2005/8/layout/chevron2"/>
    <dgm:cxn modelId="{ED79A89D-145E-4ACD-A84F-1D81CD63CFFF}" srcId="{98772835-917F-4C0F-AD0D-9EA496C0CE2B}" destId="{A92516C5-BB67-49EF-A624-CCC22BF9EB48}" srcOrd="3" destOrd="0" parTransId="{A026C3F6-2AD4-4B31-9655-61A493B9A4CE}" sibTransId="{2D2264A7-4A03-496A-A866-D17FD8162F39}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D24874C0-D947-4BC3-B441-44A40430970D}" type="presOf" srcId="{A92516C5-BB67-49EF-A624-CCC22BF9EB48}" destId="{1D05F5F5-F69A-4273-BF4B-E24DBBBC4025}" srcOrd="0" destOrd="3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0A001FDB-366B-4737-BC87-43287280647E}" type="presOf" srcId="{98772835-917F-4C0F-AD0D-9EA496C0CE2B}" destId="{6205A116-F027-4F87-9B77-E49F3CA95913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9E6DD9E7-6F0F-4D2A-9A29-9392A2BD3038}" type="presOf" srcId="{C592354C-F1D2-403E-B5C0-E9539A37DD3D}" destId="{33CDBB04-0D20-49B3-A95E-A964534E20F3}" srcOrd="0" destOrd="0" presId="urn:microsoft.com/office/officeart/2005/8/layout/chevron2"/>
    <dgm:cxn modelId="{3F39D2FE-0483-45C1-AC52-DED0F77D3E14}" type="presOf" srcId="{9E65A38E-8888-4B1A-A7C5-5C07398F2C78}" destId="{8CB0072C-C3CA-4878-BD3A-9E86BF9680A4}" srcOrd="0" destOrd="0" presId="urn:microsoft.com/office/officeart/2005/8/layout/chevron2"/>
    <dgm:cxn modelId="{3F97C5BB-DE47-4C4B-80A9-E30ECFDD6E06}" type="presParOf" srcId="{D08413EF-BF48-483F-AB95-A030A10A4E79}" destId="{9DB898AA-8704-42F5-B4A1-930E49BCC2AD}" srcOrd="0" destOrd="0" presId="urn:microsoft.com/office/officeart/2005/8/layout/chevron2"/>
    <dgm:cxn modelId="{23543952-FDBB-48F3-A2C7-DE226B3B4D27}" type="presParOf" srcId="{9DB898AA-8704-42F5-B4A1-930E49BCC2AD}" destId="{33CDBB04-0D20-49B3-A95E-A964534E20F3}" srcOrd="0" destOrd="0" presId="urn:microsoft.com/office/officeart/2005/8/layout/chevron2"/>
    <dgm:cxn modelId="{C8D9A54C-1C99-4FF1-83BB-0A42D0C158A2}" type="presParOf" srcId="{9DB898AA-8704-42F5-B4A1-930E49BCC2AD}" destId="{8ECAA7CB-83D7-4547-88FD-48D3C54DF609}" srcOrd="1" destOrd="0" presId="urn:microsoft.com/office/officeart/2005/8/layout/chevron2"/>
    <dgm:cxn modelId="{EEE5F72F-A9F7-431B-8C72-AC381F1DB5D3}" type="presParOf" srcId="{D08413EF-BF48-483F-AB95-A030A10A4E79}" destId="{F90D7F9C-D8A1-41EE-9F92-67EC2BCEA307}" srcOrd="1" destOrd="0" presId="urn:microsoft.com/office/officeart/2005/8/layout/chevron2"/>
    <dgm:cxn modelId="{086EB788-3133-4209-916E-B598A759548D}" type="presParOf" srcId="{D08413EF-BF48-483F-AB95-A030A10A4E79}" destId="{D858E0BC-A222-4B22-A1A8-2E5C0D2E8C62}" srcOrd="2" destOrd="0" presId="urn:microsoft.com/office/officeart/2005/8/layout/chevron2"/>
    <dgm:cxn modelId="{A8BFFC35-22C4-4C2C-B31F-FFB33748EA4B}" type="presParOf" srcId="{D858E0BC-A222-4B22-A1A8-2E5C0D2E8C62}" destId="{6205A116-F027-4F87-9B77-E49F3CA95913}" srcOrd="0" destOrd="0" presId="urn:microsoft.com/office/officeart/2005/8/layout/chevron2"/>
    <dgm:cxn modelId="{05D21171-9273-48E3-B60E-CB4E7D768D36}" type="presParOf" srcId="{D858E0BC-A222-4B22-A1A8-2E5C0D2E8C62}" destId="{1D05F5F5-F69A-4273-BF4B-E24DBBBC4025}" srcOrd="1" destOrd="0" presId="urn:microsoft.com/office/officeart/2005/8/layout/chevron2"/>
    <dgm:cxn modelId="{B07CBC34-51F8-4865-B64D-B83FCA8CA9EE}" type="presParOf" srcId="{D08413EF-BF48-483F-AB95-A030A10A4E79}" destId="{7EBABF4C-20A9-4B7B-8CBF-7CF8A980DDC6}" srcOrd="3" destOrd="0" presId="urn:microsoft.com/office/officeart/2005/8/layout/chevron2"/>
    <dgm:cxn modelId="{A6714342-44A2-4783-A3EF-1367E9F128DE}" type="presParOf" srcId="{D08413EF-BF48-483F-AB95-A030A10A4E79}" destId="{B20FA51F-7997-4A0D-A942-A0133ED3F42C}" srcOrd="4" destOrd="0" presId="urn:microsoft.com/office/officeart/2005/8/layout/chevron2"/>
    <dgm:cxn modelId="{986A8760-5EC3-4EAF-88D8-FB502044D921}" type="presParOf" srcId="{B20FA51F-7997-4A0D-A942-A0133ED3F42C}" destId="{8CB0072C-C3CA-4878-BD3A-9E86BF9680A4}" srcOrd="0" destOrd="0" presId="urn:microsoft.com/office/officeart/2005/8/layout/chevron2"/>
    <dgm:cxn modelId="{B09EE784-B25B-41F1-AD57-BF1D4DFA9701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8861-FBE4-453F-9039-C831E9660545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432E6A-1862-4BF8-8489-12D5FBB45E91}">
      <dgm:prSet phldrT="[Текст]" phldr="0"/>
      <dgm:spPr/>
      <dgm:t>
        <a:bodyPr/>
        <a:lstStyle/>
        <a:p>
          <a:pPr rtl="0"/>
          <a:r>
            <a:rPr lang="ru-RU" dirty="0">
              <a:latin typeface="Calibri Light"/>
            </a:rPr>
            <a:t>Удобный GUI</a:t>
          </a:r>
          <a:endParaRPr lang="ru-RU" dirty="0"/>
        </a:p>
      </dgm:t>
    </dgm:pt>
    <dgm:pt modelId="{951D4CAE-86D8-4CD4-B1D0-A4B60B47FBA5}" type="parTrans" cxnId="{D9C315A3-9496-4BC3-9B77-AAFB7CDE7019}">
      <dgm:prSet/>
      <dgm:spPr/>
      <dgm:t>
        <a:bodyPr/>
        <a:lstStyle/>
        <a:p>
          <a:endParaRPr lang="ru-RU"/>
        </a:p>
      </dgm:t>
    </dgm:pt>
    <dgm:pt modelId="{04364106-38CA-46CD-89B5-88270B2DC3A3}" type="sibTrans" cxnId="{D9C315A3-9496-4BC3-9B77-AAFB7CDE7019}">
      <dgm:prSet/>
      <dgm:spPr/>
      <dgm:t>
        <a:bodyPr/>
        <a:lstStyle/>
        <a:p>
          <a:endParaRPr lang="ru-RU"/>
        </a:p>
      </dgm:t>
    </dgm:pt>
    <dgm:pt modelId="{3E5936A6-8D03-46A5-81DD-25CD2C098039}">
      <dgm:prSet phldrT="[Текст]" phldr="0"/>
      <dgm:spPr/>
      <dgm:t>
        <a:bodyPr/>
        <a:lstStyle/>
        <a:p>
          <a:pPr rtl="0"/>
          <a:r>
            <a:rPr lang="ru-RU" dirty="0">
              <a:latin typeface="Calibri Light"/>
            </a:rPr>
            <a:t>Гибкость и расширяемость</a:t>
          </a:r>
          <a:endParaRPr lang="ru-RU" dirty="0"/>
        </a:p>
      </dgm:t>
    </dgm:pt>
    <dgm:pt modelId="{47A5DA40-A980-4AD0-B7E7-2C4244DF3A45}" type="parTrans" cxnId="{FAB4DDA0-3A2B-448F-9DF3-590480B98211}">
      <dgm:prSet/>
      <dgm:spPr/>
      <dgm:t>
        <a:bodyPr/>
        <a:lstStyle/>
        <a:p>
          <a:endParaRPr lang="ru-RU"/>
        </a:p>
      </dgm:t>
    </dgm:pt>
    <dgm:pt modelId="{79D5C45D-1CC1-4C86-9BB6-6752201AC95D}" type="sibTrans" cxnId="{FAB4DDA0-3A2B-448F-9DF3-590480B98211}">
      <dgm:prSet/>
      <dgm:spPr/>
      <dgm:t>
        <a:bodyPr/>
        <a:lstStyle/>
        <a:p>
          <a:endParaRPr lang="ru-RU"/>
        </a:p>
      </dgm:t>
    </dgm:pt>
    <dgm:pt modelId="{0B492C6C-FDE4-4F87-9C08-11982F26BFD4}" type="pres">
      <dgm:prSet presAssocID="{D0828861-FBE4-453F-9039-C831E9660545}" presName="cycle" presStyleCnt="0">
        <dgm:presLayoutVars>
          <dgm:dir/>
          <dgm:resizeHandles val="exact"/>
        </dgm:presLayoutVars>
      </dgm:prSet>
      <dgm:spPr/>
    </dgm:pt>
    <dgm:pt modelId="{F03AA358-C0CA-47AA-B1A8-A8AEF5222A85}" type="pres">
      <dgm:prSet presAssocID="{B4432E6A-1862-4BF8-8489-12D5FBB45E91}" presName="arrow" presStyleLbl="node1" presStyleIdx="0" presStyleCnt="2">
        <dgm:presLayoutVars>
          <dgm:bulletEnabled val="1"/>
        </dgm:presLayoutVars>
      </dgm:prSet>
      <dgm:spPr/>
    </dgm:pt>
    <dgm:pt modelId="{D94E71B7-5EC2-4E74-BE7C-3DF82DFA78BC}" type="pres">
      <dgm:prSet presAssocID="{3E5936A6-8D03-46A5-81DD-25CD2C098039}" presName="arrow" presStyleLbl="node1" presStyleIdx="1" presStyleCnt="2">
        <dgm:presLayoutVars>
          <dgm:bulletEnabled val="1"/>
        </dgm:presLayoutVars>
      </dgm:prSet>
      <dgm:spPr/>
    </dgm:pt>
  </dgm:ptLst>
  <dgm:cxnLst>
    <dgm:cxn modelId="{4EC12A28-95C3-4488-BB23-B4D0162A9215}" type="presOf" srcId="{D0828861-FBE4-453F-9039-C831E9660545}" destId="{0B492C6C-FDE4-4F87-9C08-11982F26BFD4}" srcOrd="0" destOrd="0" presId="urn:microsoft.com/office/officeart/2005/8/layout/arrow1"/>
    <dgm:cxn modelId="{3A772C29-22C7-49C9-9E50-E98743C349B9}" type="presOf" srcId="{B4432E6A-1862-4BF8-8489-12D5FBB45E91}" destId="{F03AA358-C0CA-47AA-B1A8-A8AEF5222A85}" srcOrd="0" destOrd="0" presId="urn:microsoft.com/office/officeart/2005/8/layout/arrow1"/>
    <dgm:cxn modelId="{FAB4DDA0-3A2B-448F-9DF3-590480B98211}" srcId="{D0828861-FBE4-453F-9039-C831E9660545}" destId="{3E5936A6-8D03-46A5-81DD-25CD2C098039}" srcOrd="1" destOrd="0" parTransId="{47A5DA40-A980-4AD0-B7E7-2C4244DF3A45}" sibTransId="{79D5C45D-1CC1-4C86-9BB6-6752201AC95D}"/>
    <dgm:cxn modelId="{D9C315A3-9496-4BC3-9B77-AAFB7CDE7019}" srcId="{D0828861-FBE4-453F-9039-C831E9660545}" destId="{B4432E6A-1862-4BF8-8489-12D5FBB45E91}" srcOrd="0" destOrd="0" parTransId="{951D4CAE-86D8-4CD4-B1D0-A4B60B47FBA5}" sibTransId="{04364106-38CA-46CD-89B5-88270B2DC3A3}"/>
    <dgm:cxn modelId="{87E49BB9-D311-451B-9DDA-2AA5ED70DC64}" type="presOf" srcId="{3E5936A6-8D03-46A5-81DD-25CD2C098039}" destId="{D94E71B7-5EC2-4E74-BE7C-3DF82DFA78BC}" srcOrd="0" destOrd="0" presId="urn:microsoft.com/office/officeart/2005/8/layout/arrow1"/>
    <dgm:cxn modelId="{8996C5BF-7F48-4885-BCF5-B7BE48BA46AB}" type="presParOf" srcId="{0B492C6C-FDE4-4F87-9C08-11982F26BFD4}" destId="{F03AA358-C0CA-47AA-B1A8-A8AEF5222A85}" srcOrd="0" destOrd="0" presId="urn:microsoft.com/office/officeart/2005/8/layout/arrow1"/>
    <dgm:cxn modelId="{6FC2C205-7675-4B52-A4AF-7F0A9EF5D9A8}" type="presParOf" srcId="{0B492C6C-FDE4-4F87-9C08-11982F26BFD4}" destId="{D94E71B7-5EC2-4E74-BE7C-3DF82DFA78B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6244" y="268921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623912"/>
        <a:ext cx="1242472" cy="532489"/>
      </dsp:txXfrm>
    </dsp:sp>
    <dsp:sp modelId="{8ECAA7CB-83D7-4547-88FD-48D3C54DF609}">
      <dsp:nvSpPr>
        <dsp:cNvPr id="0" name=""/>
        <dsp:cNvSpPr/>
      </dsp:nvSpPr>
      <dsp:spPr>
        <a:xfrm rot="5400000">
          <a:off x="5792031" y="-4546880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Calibri Light"/>
            </a:rPr>
            <a:t> </a:t>
          </a:r>
          <a:r>
            <a:rPr lang="ru" sz="1600" kern="1200" dirty="0">
              <a:solidFill>
                <a:srgbClr val="000000"/>
              </a:solidFill>
              <a:latin typeface="Times New Roman"/>
              <a:cs typeface="Times New Roman"/>
            </a:rPr>
            <a:t>Разработка информационной системы для сбора, поиска и анализа данных о занятиях в Колледже Президентской академии.</a:t>
          </a:r>
        </a:p>
      </dsp:txBody>
      <dsp:txXfrm rot="-5400000">
        <a:off x="1242473" y="58998"/>
        <a:ext cx="10196521" cy="1041084"/>
      </dsp:txXfrm>
    </dsp:sp>
    <dsp:sp modelId="{6205A116-F027-4F87-9B77-E49F3CA95913}">
      <dsp:nvSpPr>
        <dsp:cNvPr id="0" name=""/>
        <dsp:cNvSpPr/>
      </dsp:nvSpPr>
      <dsp:spPr>
        <a:xfrm rot="5400000">
          <a:off x="-266244" y="1851634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206625"/>
        <a:ext cx="1242472" cy="532489"/>
      </dsp:txXfrm>
    </dsp:sp>
    <dsp:sp modelId="{1D05F5F5-F69A-4273-BF4B-E24DBBBC4025}">
      <dsp:nvSpPr>
        <dsp:cNvPr id="0" name=""/>
        <dsp:cNvSpPr/>
      </dsp:nvSpPr>
      <dsp:spPr>
        <a:xfrm rot="5400000">
          <a:off x="5792031" y="-2964167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Calibri Light"/>
            </a:rPr>
            <a:t> </a:t>
          </a:r>
          <a:r>
            <a:rPr lang="ru-RU" sz="1600" b="1" kern="1200" dirty="0">
              <a:latin typeface="Calibri Light"/>
            </a:rPr>
            <a:t>Проведение анализа текущего управления данными о занятиях. </a:t>
          </a:r>
          <a:endParaRPr lang="ru-RU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Calibri Light"/>
            </a:rPr>
            <a:t>  Формулирование требований к системе и идентификация ролей пользователей. </a:t>
          </a:r>
          <a:endParaRPr lang="ru-RU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Calibri Light"/>
            </a:rPr>
            <a:t> Разработка базы данных системы и пользовательского интерфейса. </a:t>
          </a:r>
          <a:endParaRPr lang="ru-RU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kern="1200" dirty="0">
              <a:latin typeface="Calibri Light"/>
            </a:rPr>
            <a:t>Написание программного кода и проведение тестирования. </a:t>
          </a:r>
        </a:p>
      </dsp:txBody>
      <dsp:txXfrm rot="-5400000">
        <a:off x="1242473" y="1641711"/>
        <a:ext cx="10196521" cy="1041084"/>
      </dsp:txXfrm>
    </dsp:sp>
    <dsp:sp modelId="{8CB0072C-C3CA-4878-BD3A-9E86BF9680A4}">
      <dsp:nvSpPr>
        <dsp:cNvPr id="0" name=""/>
        <dsp:cNvSpPr/>
      </dsp:nvSpPr>
      <dsp:spPr>
        <a:xfrm rot="5400000">
          <a:off x="-266244" y="3434347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9338"/>
        <a:ext cx="1242472" cy="532489"/>
      </dsp:txXfrm>
    </dsp:sp>
    <dsp:sp modelId="{FC8365DA-9A04-41EF-905D-705BBFC6FE47}">
      <dsp:nvSpPr>
        <dsp:cNvPr id="0" name=""/>
        <dsp:cNvSpPr/>
      </dsp:nvSpPr>
      <dsp:spPr>
        <a:xfrm rot="5400000">
          <a:off x="5792031" y="-1381455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Calibri Light"/>
            </a:rPr>
            <a:t> Образовательный процесс в колледже. </a:t>
          </a:r>
          <a:endParaRPr lang="ru-RU" sz="1600" kern="1200" dirty="0"/>
        </a:p>
      </dsp:txBody>
      <dsp:txXfrm rot="-5400000">
        <a:off x="1242473" y="3224423"/>
        <a:ext cx="10196521" cy="1041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AA358-C0CA-47AA-B1A8-A8AEF5222A85}">
      <dsp:nvSpPr>
        <dsp:cNvPr id="0" name=""/>
        <dsp:cNvSpPr/>
      </dsp:nvSpPr>
      <dsp:spPr>
        <a:xfrm rot="16200000">
          <a:off x="190" y="740494"/>
          <a:ext cx="2176611" cy="217661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/>
            </a:rPr>
            <a:t>Удобный GUI</a:t>
          </a:r>
          <a:endParaRPr lang="ru-RU" sz="1800" kern="1200" dirty="0"/>
        </a:p>
      </dsp:txBody>
      <dsp:txXfrm rot="5400000">
        <a:off x="381098" y="1284646"/>
        <a:ext cx="1795704" cy="1088305"/>
      </dsp:txXfrm>
    </dsp:sp>
    <dsp:sp modelId="{D94E71B7-5EC2-4E74-BE7C-3DF82DFA78BC}">
      <dsp:nvSpPr>
        <dsp:cNvPr id="0" name=""/>
        <dsp:cNvSpPr/>
      </dsp:nvSpPr>
      <dsp:spPr>
        <a:xfrm rot="5400000">
          <a:off x="2395198" y="740494"/>
          <a:ext cx="2176611" cy="217661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/>
            </a:rPr>
            <a:t>Гибкость и расширяемость</a:t>
          </a:r>
          <a:endParaRPr lang="ru-RU" sz="1800" kern="1200" dirty="0"/>
        </a:p>
      </dsp:txBody>
      <dsp:txXfrm rot="-5400000">
        <a:off x="2395199" y="1284647"/>
        <a:ext cx="1795704" cy="1088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555238" y="1247697"/>
            <a:ext cx="11077575" cy="341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/>
                <a:cs typeface="Times New Roman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/>
                <a:cs typeface="Times New Roman"/>
              </a:rPr>
              <a:t>«</a:t>
            </a:r>
            <a:r>
              <a:rPr lang="ru-RU" sz="4000" dirty="0">
                <a:latin typeface="Times New Roman"/>
                <a:cs typeface="Times New Roman"/>
              </a:rPr>
              <a:t>Система сбора, поиска и анализа данных о занятиях в КМПО РАНХИГС</a:t>
            </a:r>
            <a:r>
              <a:rPr lang="ru-RU" sz="6000" dirty="0">
                <a:latin typeface="Times New Roman"/>
                <a:cs typeface="Times New Roman"/>
              </a:rPr>
              <a:t>»</a:t>
            </a:r>
            <a:br>
              <a:rPr lang="ru-RU" sz="4800" dirty="0">
                <a:latin typeface="Times New Roman"/>
                <a:cs typeface="Times New Roman"/>
              </a:rPr>
            </a:br>
            <a:endParaRPr lang="ru-RU" sz="4800" dirty="0">
              <a:latin typeface="Times New Roman"/>
              <a:ea typeface="Arial"/>
              <a:cs typeface="Times New Roman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672264" y="3802209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Специальность:</a:t>
            </a:r>
            <a:endParaRPr lang="ru-RU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Курс: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 3 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Группа: 34ИС-21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Выполнил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Воробьев П. А.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Назаров В. Ю. 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314659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B7289D2-3071-DFA4-F8E0-1CA56EA0FAFC}"/>
              </a:ext>
            </a:extLst>
          </p:cNvPr>
          <p:cNvGrpSpPr/>
          <p:nvPr/>
        </p:nvGrpSpPr>
        <p:grpSpPr>
          <a:xfrm>
            <a:off x="475901" y="1087168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FCACB0D-DD1E-244B-79E4-6E86D2C43AB1}"/>
                </a:ext>
              </a:extLst>
            </p:cNvPr>
            <p:cNvSpPr/>
            <p:nvPr/>
          </p:nvSpPr>
          <p:spPr>
            <a:xfrm>
              <a:off x="609600" y="1630756"/>
              <a:ext cx="10972800" cy="1127557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algn="ctr"/>
              <a:r>
                <a:rPr lang="ru-RU" sz="3600" dirty="0"/>
                <a:t>Анализ предметной области</a:t>
              </a:r>
              <a:endParaRPr lang="ru-RU" sz="3600" dirty="0">
                <a:cs typeface="Calibri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98817A1-0F60-DB3F-98CB-90C37ADEA575}"/>
                </a:ext>
              </a:extLst>
            </p:cNvPr>
            <p:cNvSpPr/>
            <p:nvPr/>
          </p:nvSpPr>
          <p:spPr>
            <a:xfrm>
              <a:off x="609600" y="2731408"/>
              <a:ext cx="10972800" cy="337871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1440" tIns="45720" rIns="91440" bIns="45720" anchor="t"/>
            <a:lstStyle/>
            <a:p>
              <a:pPr marL="285750" indent="-285750">
                <a:buFont typeface="Arial"/>
                <a:buChar char="•"/>
              </a:pPr>
              <a:endParaRPr lang="ru" sz="32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ru" sz="3200" dirty="0">
                  <a:ea typeface="+mn-lt"/>
                  <a:cs typeface="+mn-lt"/>
                </a:rPr>
                <a:t>Целенаправленность и адаптация.</a:t>
              </a:r>
              <a:r>
                <a:rPr lang="ru" dirty="0">
                  <a:ea typeface="+mn-lt"/>
                  <a:cs typeface="+mn-lt"/>
                </a:rPr>
                <a:t> </a:t>
              </a:r>
              <a:endParaRPr lang="ru"/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,Sans-Serif"/>
                <a:buChar char="•"/>
              </a:pPr>
              <a:r>
                <a:rPr lang="ru" sz="3200" dirty="0">
                  <a:latin typeface="Calibri"/>
                  <a:ea typeface="+mn-lt"/>
                  <a:cs typeface="Arial"/>
                </a:rPr>
                <a:t>Эффективное взаимодействие.</a:t>
              </a:r>
              <a:endParaRPr lang="en-US" dirty="0">
                <a:latin typeface="Calibri"/>
                <a:ea typeface="+mn-lt"/>
                <a:cs typeface="Arial"/>
              </a:endParaRPr>
            </a:p>
            <a:p>
              <a:pPr marL="285750" indent="-285750">
                <a:buFont typeface="Arial,Sans-Serif"/>
                <a:buChar char="•"/>
              </a:pPr>
              <a:endParaRPr lang="en-US">
                <a:latin typeface="Arial"/>
                <a:ea typeface="+mn-lt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DA487-C265-AAAF-5C4F-9874850C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2707C4E-7D6D-5FA8-7F88-D2B0B075848F}"/>
              </a:ext>
            </a:extLst>
          </p:cNvPr>
          <p:cNvGrpSpPr/>
          <p:nvPr/>
        </p:nvGrpSpPr>
        <p:grpSpPr>
          <a:xfrm>
            <a:off x="475901" y="1087168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997EDD7-2C41-E01E-10CF-498CCC865182}"/>
                </a:ext>
              </a:extLst>
            </p:cNvPr>
            <p:cNvSpPr/>
            <p:nvPr/>
          </p:nvSpPr>
          <p:spPr>
            <a:xfrm>
              <a:off x="609600" y="1630756"/>
              <a:ext cx="10972800" cy="1127557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algn="ctr"/>
              <a:r>
                <a:rPr lang="ru-RU" sz="3600" dirty="0"/>
                <a:t>Анализ предметной области</a:t>
              </a:r>
              <a:endParaRPr lang="ru-RU" sz="3600" dirty="0">
                <a:cs typeface="Calibri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4D8608E-3AEC-B3A5-C37F-F9D64658C694}"/>
                </a:ext>
              </a:extLst>
            </p:cNvPr>
            <p:cNvSpPr/>
            <p:nvPr/>
          </p:nvSpPr>
          <p:spPr>
            <a:xfrm>
              <a:off x="609600" y="2731408"/>
              <a:ext cx="10972800" cy="337871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1440" tIns="45720" rIns="91440" bIns="45720" anchor="t"/>
            <a:lstStyle/>
            <a:p>
              <a:endParaRPr lang="ru" sz="3200" dirty="0">
                <a:ea typeface="+mn-lt"/>
                <a:cs typeface="+mn-lt"/>
              </a:endParaRPr>
            </a:p>
            <a:p>
              <a:pPr marL="285750" indent="-285750">
                <a:buFont typeface="Arial,Sans-Serif"/>
                <a:buChar char="•"/>
              </a:pPr>
              <a:endParaRPr lang="en-US">
                <a:latin typeface="Arial"/>
                <a:ea typeface="+mn-lt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</p:txBody>
        </p:sp>
      </p:grp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FD3EF1A6-5337-54D6-1AE3-90D9E35D9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504900"/>
              </p:ext>
            </p:extLst>
          </p:nvPr>
        </p:nvGraphicFramePr>
        <p:xfrm>
          <a:off x="3673707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7" name="Рисунок 116" descr="Изображение выглядит как текст, снимок экрана, мультфильм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925FF0C-68FF-CEEA-5065-A026CEEE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25" y="2567147"/>
            <a:ext cx="3015284" cy="2370463"/>
          </a:xfrm>
          <a:prstGeom prst="rect">
            <a:avLst/>
          </a:prstGeom>
        </p:spPr>
      </p:pic>
      <p:pic>
        <p:nvPicPr>
          <p:cNvPr id="121" name="Рисунок 120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442AA26-6DCA-B880-1B71-8BE920DEE2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2503" y="2431973"/>
            <a:ext cx="3027646" cy="23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D797B-96F9-7DC7-FD16-0B7BA1A8D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2739CD4-E62B-D703-DB51-FBD76BFEB779}"/>
              </a:ext>
            </a:extLst>
          </p:cNvPr>
          <p:cNvGrpSpPr/>
          <p:nvPr/>
        </p:nvGrpSpPr>
        <p:grpSpPr>
          <a:xfrm>
            <a:off x="475901" y="1087168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8D7FA70-05CB-FDFA-70BC-2FFE9B303710}"/>
                </a:ext>
              </a:extLst>
            </p:cNvPr>
            <p:cNvSpPr/>
            <p:nvPr/>
          </p:nvSpPr>
          <p:spPr>
            <a:xfrm>
              <a:off x="609600" y="1630756"/>
              <a:ext cx="10972800" cy="1127557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algn="ctr"/>
              <a:r>
                <a:rPr lang="ru-RU" sz="3600" dirty="0"/>
                <a:t>Выявленные проблемы и предложения их решения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3F4653D-AC4D-DE0A-DC78-4B07054C8332}"/>
                </a:ext>
              </a:extLst>
            </p:cNvPr>
            <p:cNvSpPr/>
            <p:nvPr/>
          </p:nvSpPr>
          <p:spPr>
            <a:xfrm>
              <a:off x="609600" y="2731408"/>
              <a:ext cx="10972800" cy="337871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1440" tIns="45720" rIns="91440" bIns="4572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ru" sz="4000" dirty="0">
                <a:ea typeface="+mn-lt"/>
                <a:cs typeface="+mn-lt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" sz="4000" dirty="0">
                  <a:ea typeface="+mn-lt"/>
                  <a:cs typeface="+mn-lt"/>
                </a:rPr>
                <a:t>Отсутствие учета поточных пар.</a:t>
              </a:r>
              <a:r>
                <a:rPr lang="ru" sz="3200" dirty="0">
                  <a:ea typeface="+mn-lt"/>
                  <a:cs typeface="+mn-lt"/>
                </a:rPr>
                <a:t> </a:t>
              </a:r>
              <a:endParaRPr lang="ru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ru" sz="3200" dirty="0">
                <a:latin typeface="Calibri"/>
                <a:ea typeface="+mn-lt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" sz="3200" dirty="0">
                  <a:latin typeface="Calibri"/>
                  <a:ea typeface="+mn-lt"/>
                  <a:cs typeface="Calibri"/>
                </a:rPr>
                <a:t>Вывод информации об отмененных занятиях как о проведенных. 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ru" sz="3200" dirty="0">
                <a:latin typeface="Calibri"/>
                <a:ea typeface="+mn-lt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ru" sz="3200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/>
                <a:ea typeface="+mn-lt"/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" dirty="0">
                <a:latin typeface="Calibri"/>
                <a:ea typeface="+mn-l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3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3" y="3570793"/>
            <a:ext cx="101286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https://github.com/VorobevPavell/KMPO-Journal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175</TotalTime>
  <Words>69</Words>
  <Application>Microsoft Office PowerPoint</Application>
  <DocSecurity>0</DocSecurity>
  <PresentationFormat>Широкоэкранный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Назаров Владимир Юрьевич</cp:lastModifiedBy>
  <cp:revision>142</cp:revision>
  <dcterms:modified xsi:type="dcterms:W3CDTF">2023-12-18T04:53:26Z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