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76b1e20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9e76b1e20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e76b1e20b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9e76b1e20b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76b1e20b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9e76b1e20b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1362" y="685800"/>
            <a:ext cx="5775951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e76b1e20b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9e76b1e20b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1362" y="685800"/>
            <a:ext cx="5775951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e76b1e20b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9e76b1e20b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1362" y="685800"/>
            <a:ext cx="5775951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4"/>
            <a:ext cx="7772400" cy="179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5"/>
              <a:buFont typeface="Calibri"/>
              <a:buNone/>
              <a:defRPr sz="56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34"/>
            <a:ext cx="6858000" cy="124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2274"/>
              <a:buNone/>
              <a:defRPr sz="2274"/>
            </a:lvl1pPr>
            <a:lvl2pPr lvl="1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None/>
              <a:defRPr sz="1895"/>
            </a:lvl2pPr>
            <a:lvl3pPr lvl="2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lvl="3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4pPr>
            <a:lvl5pPr lvl="4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5pPr>
            <a:lvl6pPr lvl="5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6pPr>
            <a:lvl7pPr lvl="6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7pPr>
            <a:lvl8pPr lvl="7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8pPr>
            <a:lvl9pPr lvl="8" algn="ctr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21"/>
            <a:ext cx="7886700" cy="326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5"/>
              <a:buFont typeface="Calibri"/>
              <a:buNone/>
              <a:defRPr sz="56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105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2274"/>
              <a:buNone/>
              <a:defRPr sz="227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895"/>
              <a:buNone/>
              <a:defRPr sz="189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706"/>
              <a:buNone/>
              <a:defRPr sz="170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516"/>
              <a:buNone/>
              <a:defRPr sz="151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516"/>
              <a:buNone/>
              <a:defRPr sz="151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516"/>
              <a:buNone/>
              <a:defRPr sz="151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516"/>
              <a:buNone/>
              <a:defRPr sz="151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516"/>
              <a:buNone/>
              <a:defRPr sz="151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rgbClr val="888888"/>
              </a:buClr>
              <a:buSzPts val="1516"/>
              <a:buNone/>
              <a:defRPr sz="151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21"/>
            <a:ext cx="3886200" cy="326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21"/>
            <a:ext cx="3886200" cy="326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5"/>
            <a:ext cx="3868340" cy="61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2274"/>
              <a:buNone/>
              <a:defRPr sz="2274" b="1"/>
            </a:lvl1pPr>
            <a:lvl2pPr marL="914400" lvl="1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None/>
              <a:defRPr sz="1895" b="1"/>
            </a:lvl2pPr>
            <a:lvl3pPr marL="1371600" lvl="2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 b="1"/>
            </a:lvl3pPr>
            <a:lvl4pPr marL="1828800" lvl="3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4pPr>
            <a:lvl5pPr marL="2286000" lvl="4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5pPr>
            <a:lvl6pPr marL="2743200" lvl="5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6pPr>
            <a:lvl7pPr marL="3200400" lvl="6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7pPr>
            <a:lvl8pPr marL="3657600" lvl="7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8pPr>
            <a:lvl9pPr marL="4114800" lvl="8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10"/>
            <a:ext cx="3868340" cy="276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1" y="1260875"/>
            <a:ext cx="3887391" cy="61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2274"/>
              <a:buNone/>
              <a:defRPr sz="2274" b="1"/>
            </a:lvl1pPr>
            <a:lvl2pPr marL="914400" lvl="1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None/>
              <a:defRPr sz="1895" b="1"/>
            </a:lvl2pPr>
            <a:lvl3pPr marL="1371600" lvl="2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 b="1"/>
            </a:lvl3pPr>
            <a:lvl4pPr marL="1828800" lvl="3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4pPr>
            <a:lvl5pPr marL="2286000" lvl="4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5pPr>
            <a:lvl6pPr marL="2743200" lvl="5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6pPr>
            <a:lvl7pPr marL="3200400" lvl="6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7pPr>
            <a:lvl8pPr marL="3657600" lvl="7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8pPr>
            <a:lvl9pPr marL="4114800" lvl="8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1" y="1878810"/>
            <a:ext cx="3887391" cy="276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32"/>
              <a:buFont typeface="Calibri"/>
              <a:buNone/>
              <a:defRPr sz="30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150" cy="36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1132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3032"/>
              <a:buChar char="•"/>
              <a:defRPr sz="3032"/>
            </a:lvl1pPr>
            <a:lvl2pPr marL="914400" lvl="1" indent="-397065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2653"/>
              <a:buChar char="•"/>
              <a:defRPr sz="2653"/>
            </a:lvl2pPr>
            <a:lvl3pPr marL="1371600" lvl="2" indent="-372999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2274"/>
              <a:buChar char="•"/>
              <a:defRPr sz="2274"/>
            </a:lvl3pPr>
            <a:lvl4pPr marL="1828800" lvl="3" indent="-348932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Char char="•"/>
              <a:defRPr sz="1895"/>
            </a:lvl4pPr>
            <a:lvl5pPr marL="2286000" lvl="4" indent="-348932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Char char="•"/>
              <a:defRPr sz="1895"/>
            </a:lvl5pPr>
            <a:lvl6pPr marL="2743200" lvl="5" indent="-348932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Char char="•"/>
              <a:defRPr sz="1895"/>
            </a:lvl6pPr>
            <a:lvl7pPr marL="3200400" lvl="6" indent="-348932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Char char="•"/>
              <a:defRPr sz="1895"/>
            </a:lvl7pPr>
            <a:lvl8pPr marL="3657600" lvl="7" indent="-348932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Char char="•"/>
              <a:defRPr sz="1895"/>
            </a:lvl8pPr>
            <a:lvl9pPr marL="4114800" lvl="8" indent="-348932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Char char="•"/>
              <a:defRPr sz="1895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4"/>
            <a:ext cx="2949178" cy="285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1pPr>
            <a:lvl2pPr marL="914400" lvl="1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327"/>
              <a:buNone/>
              <a:defRPr sz="1327"/>
            </a:lvl2pPr>
            <a:lvl3pPr marL="1371600" lvl="2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137"/>
              <a:buNone/>
              <a:defRPr sz="1137"/>
            </a:lvl3pPr>
            <a:lvl4pPr marL="1828800" lvl="3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4pPr>
            <a:lvl5pPr marL="2286000" lvl="4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5pPr>
            <a:lvl6pPr marL="2743200" lvl="5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6pPr>
            <a:lvl7pPr marL="3200400" lvl="6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7pPr>
            <a:lvl8pPr marL="3657600" lvl="7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8pPr>
            <a:lvl9pPr marL="4114800" lvl="8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32"/>
              <a:buFont typeface="Calibri"/>
              <a:buNone/>
              <a:defRPr sz="30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150" cy="36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3032"/>
              <a:buFont typeface="Arial"/>
              <a:buNone/>
              <a:defRPr sz="30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None/>
              <a:defRPr sz="2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None/>
              <a:defRPr sz="22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None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4"/>
            <a:ext cx="2949178" cy="285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516"/>
              <a:buNone/>
              <a:defRPr sz="1516"/>
            </a:lvl1pPr>
            <a:lvl2pPr marL="914400" lvl="1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327"/>
              <a:buNone/>
              <a:defRPr sz="1327"/>
            </a:lvl2pPr>
            <a:lvl3pPr marL="1371600" lvl="2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137"/>
              <a:buNone/>
              <a:defRPr sz="1137"/>
            </a:lvl3pPr>
            <a:lvl4pPr marL="1828800" lvl="3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4pPr>
            <a:lvl5pPr marL="2286000" lvl="4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5pPr>
            <a:lvl6pPr marL="2743200" lvl="5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6pPr>
            <a:lvl7pPr marL="3200400" lvl="6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7pPr>
            <a:lvl8pPr marL="3657600" lvl="7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8pPr>
            <a:lvl9pPr marL="4114800" lvl="8" indent="-2286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948"/>
              <a:buNone/>
              <a:defRPr sz="947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5" y="-942374"/>
            <a:ext cx="326351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0" y="1467450"/>
            <a:ext cx="435888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0" y="-447075"/>
            <a:ext cx="435888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69"/>
              <a:buFont typeface="Calibri"/>
              <a:buNone/>
              <a:defRPr sz="4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21"/>
            <a:ext cx="7886700" cy="326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065" algn="l" rtl="0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chemeClr val="dk1"/>
              </a:buClr>
              <a:buSzPts val="2653"/>
              <a:buFont typeface="Arial"/>
              <a:buChar char="•"/>
              <a:defRPr sz="2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2999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2274"/>
              <a:buFont typeface="Arial"/>
              <a:buChar char="•"/>
              <a:defRPr sz="22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8932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895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93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93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93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93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93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931" algn="l" rtl="0">
              <a:lnSpc>
                <a:spcPct val="90000"/>
              </a:lnSpc>
              <a:spcBef>
                <a:spcPts val="474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•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7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7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32" y="218710"/>
            <a:ext cx="6733748" cy="468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606391" y="2621146"/>
            <a:ext cx="4474492" cy="3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2600"/>
              <a:buFont typeface="Arial"/>
              <a:buNone/>
            </a:pPr>
            <a:r>
              <a:rPr lang="ru" sz="26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АрктикНейроТранслейт</a:t>
            </a:r>
            <a:endParaRPr sz="2600" b="1">
              <a:solidFill>
                <a:srgbClr val="1E1E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606390" y="3009371"/>
            <a:ext cx="7114327" cy="166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600"/>
              <a:buNone/>
            </a:pPr>
            <a:r>
              <a:rPr lang="ru" sz="16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Исследовательский проект.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rgbClr val="6F747C"/>
              </a:buClr>
              <a:buSzPts val="1600"/>
              <a:buNone/>
            </a:pPr>
            <a:r>
              <a:rPr lang="ru" sz="16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Возможность создания машинного переводчика на основе нейросети, способного переводить тексты арктической тематики для языковой пары Русский-Английский.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rgbClr val="6F747C"/>
              </a:buClr>
              <a:buSzPts val="1600"/>
              <a:buNone/>
            </a:pPr>
            <a:r>
              <a:rPr lang="ru" sz="16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Проект пока на уровне идеи.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>
                <a:srgbClr val="6F747C"/>
              </a:buClr>
              <a:buSzPts val="1600"/>
              <a:buNone/>
            </a:pPr>
            <a:r>
              <a:rPr lang="ru" sz="16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В перспективе дойти до готового продукта.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7597" y="2225039"/>
            <a:ext cx="388585" cy="38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BB26C-AE7A-4930-B425-D3BBEF214C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225"/>
          <a:stretch/>
        </p:blipFill>
        <p:spPr>
          <a:xfrm>
            <a:off x="641548" y="132984"/>
            <a:ext cx="7882800" cy="22014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32" y="218710"/>
            <a:ext cx="6733748" cy="468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773893" y="3011353"/>
            <a:ext cx="2017433" cy="24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600"/>
              <a:buFont typeface="Arial"/>
              <a:buNone/>
            </a:pPr>
            <a:r>
              <a:rPr lang="ru" sz="16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893" y="1270711"/>
            <a:ext cx="2838240" cy="15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4514" y="1270711"/>
            <a:ext cx="2838240" cy="15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6848" y="2622770"/>
            <a:ext cx="388585" cy="38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76638" y="1076418"/>
            <a:ext cx="388585" cy="38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97617" y="466605"/>
            <a:ext cx="4256046" cy="3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2600"/>
              <a:buFont typeface="Arial"/>
              <a:buNone/>
            </a:pPr>
            <a:r>
              <a:rPr lang="ru" sz="26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АрктикНейроТранслейт</a:t>
            </a:r>
            <a:endParaRPr sz="2600" b="1" i="0" u="none" strike="noStrike" cap="none">
              <a:solidFill>
                <a:srgbClr val="1E1E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814514" y="3011353"/>
            <a:ext cx="2017433" cy="24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600"/>
              <a:buFont typeface="Arial"/>
              <a:buNone/>
            </a:pPr>
            <a:r>
              <a:rPr lang="ru" sz="16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773893" y="3382933"/>
            <a:ext cx="3585461" cy="114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0" i="0" u="none" strike="noStrike" cap="none" dirty="0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Отсутствие специализированного качественного переводчика для текстов арктической тематики, которым могли бы пользоваться </a:t>
            </a:r>
            <a:r>
              <a:rPr lang="ru" sz="1200" dirty="0">
                <a:solidFill>
                  <a:srgbClr val="1E1E2F"/>
                </a:solidFill>
              </a:rPr>
              <a:t>представители академического сообщества</a:t>
            </a:r>
            <a:r>
              <a:rPr lang="ru" sz="1200" b="0" i="0" u="none" strike="noStrike" cap="none" dirty="0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 при подготовке лекций, научных публикаций и иных документов.</a:t>
            </a:r>
            <a:endParaRPr dirty="0"/>
          </a:p>
        </p:txBody>
      </p:sp>
      <p:sp>
        <p:nvSpPr>
          <p:cNvPr id="147" name="Google Shape;147;p26"/>
          <p:cNvSpPr txBox="1"/>
          <p:nvPr/>
        </p:nvSpPr>
        <p:spPr>
          <a:xfrm>
            <a:off x="4814514" y="3265866"/>
            <a:ext cx="3585461" cy="137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1E1E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784646" y="3297570"/>
            <a:ext cx="3585461" cy="137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Создание машинного переводчика, в основе которого лежит обучающаяся нейронная сеть. Данные для обучения сети представляют собой пул текстов и их качественные переводы, а также данные процесса переводческого чтения и перевода, полученные с помощью трекинга глаз.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32" y="168039"/>
            <a:ext cx="6733748" cy="468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697617" y="466605"/>
            <a:ext cx="3224464" cy="3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2600"/>
              <a:buFont typeface="Arial"/>
              <a:buNone/>
            </a:pPr>
            <a:r>
              <a:rPr lang="ru" sz="26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Кто уже в команде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428" y="1076417"/>
            <a:ext cx="1168908" cy="116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15452" y="1076417"/>
            <a:ext cx="985947" cy="116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8348" y="2987590"/>
            <a:ext cx="1168908" cy="116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7">
            <a:alphaModFix/>
          </a:blip>
          <a:srcRect l="3871" t="5853" r="-1" b="6309"/>
          <a:stretch/>
        </p:blipFill>
        <p:spPr>
          <a:xfrm>
            <a:off x="791427" y="2988499"/>
            <a:ext cx="1168908" cy="1168907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74863" y="1076417"/>
            <a:ext cx="905281" cy="116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63063" y="1076417"/>
            <a:ext cx="937358" cy="116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>
            <a:spLocks noGrp="1"/>
          </p:cNvSpPr>
          <p:nvPr>
            <p:ph type="ctrTitle"/>
          </p:nvPr>
        </p:nvSpPr>
        <p:spPr>
          <a:xfrm>
            <a:off x="791427" y="2268618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Майоров Илья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354725" y="2474075"/>
            <a:ext cx="21399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None/>
            </a:pPr>
            <a:r>
              <a:rPr lang="ru" sz="10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директор высшей школы информационных технологий и автоматизированных систем</a:t>
            </a:r>
            <a:endParaRPr sz="1000"/>
          </a:p>
        </p:txBody>
      </p:sp>
      <p:sp>
        <p:nvSpPr>
          <p:cNvPr id="163" name="Google Shape;163;p27"/>
          <p:cNvSpPr txBox="1"/>
          <p:nvPr/>
        </p:nvSpPr>
        <p:spPr>
          <a:xfrm>
            <a:off x="2779494" y="2260173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Коканова Елена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436125" y="2399933"/>
            <a:ext cx="2288275" cy="2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000"/>
              <a:buFont typeface="Arial"/>
              <a:buNone/>
            </a:pPr>
            <a:r>
              <a:rPr lang="ru" sz="10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к.ф.н., доцент, зав. базовой каф</a:t>
            </a:r>
            <a:r>
              <a:rPr lang="ru" sz="1000">
                <a:solidFill>
                  <a:srgbClr val="6F747C"/>
                </a:solidFill>
              </a:rPr>
              <a:t>.</a:t>
            </a:r>
            <a:r>
              <a:rPr lang="ru" sz="10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 технологий и автоматизации перевода в бюро переводов «АКМ-Вест»</a:t>
            </a:r>
            <a:endParaRPr sz="1000"/>
          </a:p>
        </p:txBody>
      </p:sp>
      <p:sp>
        <p:nvSpPr>
          <p:cNvPr id="165" name="Google Shape;165;p27"/>
          <p:cNvSpPr txBox="1"/>
          <p:nvPr/>
        </p:nvSpPr>
        <p:spPr>
          <a:xfrm>
            <a:off x="4808348" y="2268618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Лютянская Майя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749395" y="2434026"/>
            <a:ext cx="1945597" cy="2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Font typeface="Arial"/>
              <a:buNone/>
            </a:pPr>
            <a:r>
              <a:rPr lang="ru" sz="10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к.ф.н., доцент, доцент каф</a:t>
            </a:r>
            <a:r>
              <a:rPr lang="ru" sz="1000">
                <a:solidFill>
                  <a:srgbClr val="6F747C"/>
                </a:solidFill>
              </a:rPr>
              <a:t>.</a:t>
            </a:r>
            <a:r>
              <a:rPr lang="ru" sz="10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 перевода и прикладной лингвистики</a:t>
            </a:r>
            <a:endParaRPr sz="1000"/>
          </a:p>
        </p:txBody>
      </p:sp>
      <p:sp>
        <p:nvSpPr>
          <p:cNvPr id="167" name="Google Shape;167;p27"/>
          <p:cNvSpPr txBox="1"/>
          <p:nvPr/>
        </p:nvSpPr>
        <p:spPr>
          <a:xfrm>
            <a:off x="6816807" y="2270796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Черкасова Анна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816798" y="2476250"/>
            <a:ext cx="20085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Font typeface="Arial"/>
              <a:buNone/>
            </a:pPr>
            <a:r>
              <a:rPr lang="ru" sz="1000">
                <a:solidFill>
                  <a:srgbClr val="6F747C"/>
                </a:solidFill>
              </a:rPr>
              <a:t>к.б.н., доцент каф. биологии человека и биотехнических систем</a:t>
            </a:r>
            <a:endParaRPr sz="1000" b="0" i="0" u="none" strike="noStrike" cap="none">
              <a:solidFill>
                <a:srgbClr val="6F74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791427" y="4156497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Воронцов Роман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791427" y="4361952"/>
            <a:ext cx="1515372" cy="2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магистрант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779494" y="4156497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Пак Наталья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2779494" y="4361952"/>
            <a:ext cx="1515372" cy="2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аспирант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808347" y="4156497"/>
            <a:ext cx="2008459" cy="20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Комольцев Данил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799363" y="4371524"/>
            <a:ext cx="1703196" cy="19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студент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816807" y="4156497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Присяжнюк Андрей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6816807" y="4361952"/>
            <a:ext cx="1515372" cy="2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студент</a:t>
            </a:r>
            <a:endParaRPr/>
          </a:p>
        </p:txBody>
      </p:sp>
      <p:sp>
        <p:nvSpPr>
          <p:cNvPr id="177" name="Google Shape;177;p27" descr="Илья Майоров | OK.RU"/>
          <p:cNvSpPr/>
          <p:nvPr/>
        </p:nvSpPr>
        <p:spPr>
          <a:xfrm>
            <a:off x="4419600" y="2450487"/>
            <a:ext cx="304800" cy="24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10">
            <a:alphaModFix/>
          </a:blip>
          <a:srcRect t="23494" r="22867" b="41085"/>
          <a:stretch/>
        </p:blipFill>
        <p:spPr>
          <a:xfrm>
            <a:off x="2730288" y="2987590"/>
            <a:ext cx="1175720" cy="116981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179" name="Google Shape;179;p27" descr="C:\Users\asus\Desktop\андрей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85102" y="2988500"/>
            <a:ext cx="985950" cy="1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32" y="218710"/>
            <a:ext cx="6733748" cy="468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697617" y="466605"/>
            <a:ext cx="4869318" cy="3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ru" sz="2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Кого ищем (а мы ищем?)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617" y="1076418"/>
            <a:ext cx="1574694" cy="18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730" y="1076418"/>
            <a:ext cx="1574694" cy="18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7673" y="1076418"/>
            <a:ext cx="1574694" cy="18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>
            <a:spLocks noGrp="1"/>
          </p:cNvSpPr>
          <p:nvPr>
            <p:ph type="ctrTitle"/>
          </p:nvPr>
        </p:nvSpPr>
        <p:spPr>
          <a:xfrm>
            <a:off x="697617" y="3013537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Full Stack Developer</a:t>
            </a:r>
            <a:endParaRPr sz="1200" b="1">
              <a:solidFill>
                <a:srgbClr val="1E1E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97616" y="3211584"/>
            <a:ext cx="1989263" cy="69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1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2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3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577673" y="3013537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Full Stack Developer</a:t>
            </a:r>
            <a:endParaRPr sz="1200" b="1">
              <a:solidFill>
                <a:srgbClr val="1E1E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577672" y="3211584"/>
            <a:ext cx="1989263" cy="69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1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2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3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6457731" y="3013537"/>
            <a:ext cx="1703198" cy="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1200"/>
              <a:buFont typeface="Arial"/>
              <a:buNone/>
            </a:pPr>
            <a:r>
              <a:rPr lang="ru" sz="12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Full Stack Developer</a:t>
            </a:r>
            <a:endParaRPr sz="1200" b="1">
              <a:solidFill>
                <a:srgbClr val="1E1E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457730" y="3211584"/>
            <a:ext cx="1989263" cy="69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1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2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</a:pPr>
            <a:r>
              <a:rPr lang="ru" sz="1200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Компетенция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32" y="218710"/>
            <a:ext cx="6733748" cy="468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697617" y="466605"/>
            <a:ext cx="3224464" cy="3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2F"/>
              </a:buClr>
              <a:buSzPts val="2600"/>
              <a:buFont typeface="Arial"/>
              <a:buNone/>
            </a:pPr>
            <a:r>
              <a:rPr lang="ru" sz="2600" b="1">
                <a:solidFill>
                  <a:srgbClr val="1E1E2F"/>
                </a:solidFill>
                <a:latin typeface="Arial"/>
                <a:ea typeface="Arial"/>
                <a:cs typeface="Arial"/>
                <a:sym typeface="Arial"/>
              </a:rPr>
              <a:t>Как нас найти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97617" y="3011354"/>
            <a:ext cx="3737499" cy="787084"/>
          </a:xfrm>
          <a:prstGeom prst="roundRect">
            <a:avLst>
              <a:gd name="adj" fmla="val 11310"/>
            </a:avLst>
          </a:prstGeom>
          <a:solidFill>
            <a:schemeClr val="lt1"/>
          </a:solidFill>
          <a:ln w="12700" cap="flat" cmpd="sng">
            <a:solidFill>
              <a:srgbClr val="D0DE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ctrTitle"/>
          </p:nvPr>
        </p:nvSpPr>
        <p:spPr>
          <a:xfrm>
            <a:off x="795270" y="3099142"/>
            <a:ext cx="873731" cy="2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400"/>
              <a:buFont typeface="Arial"/>
              <a:buNone/>
            </a:pPr>
            <a:r>
              <a:rPr lang="ru" sz="1400" b="1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sz="1400" b="1">
              <a:solidFill>
                <a:srgbClr val="6F74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795271" y="3337755"/>
            <a:ext cx="3469540" cy="2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i.mayorov@narfu.ru</a:t>
            </a:r>
            <a:endParaRPr sz="1800" b="1">
              <a:solidFill>
                <a:srgbClr val="6F74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730211" y="3955057"/>
            <a:ext cx="3737499" cy="787084"/>
          </a:xfrm>
          <a:prstGeom prst="roundRect">
            <a:avLst>
              <a:gd name="adj" fmla="val 11310"/>
            </a:avLst>
          </a:prstGeom>
          <a:solidFill>
            <a:schemeClr val="lt1"/>
          </a:solidFill>
          <a:ln w="12700" cap="flat" cmpd="sng">
            <a:solidFill>
              <a:srgbClr val="D0DE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795270" y="4042845"/>
            <a:ext cx="767199" cy="2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400"/>
              <a:buFont typeface="Arial"/>
              <a:buNone/>
            </a:pPr>
            <a:r>
              <a:rPr lang="ru" sz="1400" b="1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САЙТ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795271" y="4362083"/>
            <a:ext cx="3332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ru" sz="1300" b="1">
                <a:solidFill>
                  <a:srgbClr val="1155CC"/>
                </a:solidFill>
              </a:rPr>
              <a:t>https://github.com/VoroncovRoman/ArcticNeuroTranslate</a:t>
            </a:r>
            <a:endParaRPr sz="1300"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4676290" y="3011354"/>
            <a:ext cx="3737499" cy="787084"/>
          </a:xfrm>
          <a:prstGeom prst="roundRect">
            <a:avLst>
              <a:gd name="adj" fmla="val 11310"/>
            </a:avLst>
          </a:prstGeom>
          <a:solidFill>
            <a:schemeClr val="lt1"/>
          </a:solidFill>
          <a:ln w="12700" cap="flat" cmpd="sng">
            <a:solidFill>
              <a:srgbClr val="D0DE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773943" y="3099142"/>
            <a:ext cx="1227361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400"/>
              <a:buFont typeface="Arial"/>
              <a:buNone/>
            </a:pPr>
            <a:r>
              <a:rPr lang="ru" sz="1400" b="1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ТЕЛЕФОН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773944" y="3337755"/>
            <a:ext cx="3332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ru" sz="1800" b="1"/>
              <a:t>+79115704050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676290" y="3955057"/>
            <a:ext cx="3737499" cy="787084"/>
          </a:xfrm>
          <a:prstGeom prst="roundRect">
            <a:avLst>
              <a:gd name="adj" fmla="val 11310"/>
            </a:avLst>
          </a:prstGeom>
          <a:solidFill>
            <a:schemeClr val="lt1"/>
          </a:solidFill>
          <a:ln w="12700" cap="flat" cmpd="sng">
            <a:solidFill>
              <a:srgbClr val="D0DE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466263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773944" y="4042845"/>
            <a:ext cx="1369404" cy="2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47C"/>
              </a:buClr>
              <a:buSzPts val="1400"/>
              <a:buFont typeface="Arial"/>
              <a:buNone/>
            </a:pPr>
            <a:r>
              <a:rPr lang="ru" sz="1400" b="1">
                <a:solidFill>
                  <a:srgbClr val="6F747C"/>
                </a:solidFill>
                <a:latin typeface="Arial"/>
                <a:ea typeface="Arial"/>
                <a:cs typeface="Arial"/>
                <a:sym typeface="Arial"/>
              </a:rPr>
              <a:t>LEADER-ID</a:t>
            </a:r>
            <a:endParaRPr sz="1400" b="1">
              <a:solidFill>
                <a:srgbClr val="6F74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773944" y="4281458"/>
            <a:ext cx="3332846" cy="2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466263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11" y="244746"/>
            <a:ext cx="1348135" cy="192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Экран (16:9)</PresentationFormat>
  <Paragraphs>50</Paragraphs>
  <Slides>5</Slides>
  <Notes>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Тема Office</vt:lpstr>
      <vt:lpstr>АрктикНейроТранслейт</vt:lpstr>
      <vt:lpstr>Проблема</vt:lpstr>
      <vt:lpstr>Майоров Илья</vt:lpstr>
      <vt:lpstr>Full Stack Developer</vt:lpstr>
      <vt:lpstr>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АрктикНейроТранслейт</dc:title>
  <cp:lastModifiedBy>Майоров Илья Сергеевич</cp:lastModifiedBy>
  <cp:revision>1</cp:revision>
  <dcterms:modified xsi:type="dcterms:W3CDTF">2020-10-26T21:08:55Z</dcterms:modified>
</cp:coreProperties>
</file>