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36" y="66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1243 24575,'52'3'0,"88"15"0,-82-9 0,65 3 0,124-11 0,216 13 0,-64 43 0,-286-36 0,1-4 0,0-6 0,1-4 0,145-11 0,31-30 0,155-34 0,-103 10 0,-106 17 0,-200 31 0,-1-1 0,0-2 0,-1-2 0,44-25 0,-25 8 0,-1-2 0,-2-3 0,-2-2 0,54-53 0,-53 44 0,-23 23 0,31-37 0,12-22 0,153-140 0,-185 186 34,-2-2-1,-1-1 0,40-64 1,-38 51-784,72-79 1,-78 103-6077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24575,'12'3'0,"0"-1"0,0 2 0,-1-1 0,1 2 0,-1-1 0,0 2 0,0 0 0,0 0 0,15 12 0,-4-3 0,-1-2 0,-1 1 0,-1 2 0,0 0 0,-1 0 0,-1 2 0,-1 0 0,0 1 0,12 21 0,8 20 0,42 95 0,-64-125 0,-9-21 0,0 1 0,0-1 0,13 16 0,-17-24 0,0 0 0,0 0 0,-1 0 0,1 0 0,0 0 0,0 0 0,0-1 0,0 1 0,0 0 0,0-1 0,0 1 0,1-1 0,-1 1 0,0-1 0,0 1 0,0-1 0,0 0 0,3 1 0,-3-2 0,0 1 0,0-1 0,0 1 0,0-1 0,0 0 0,0 1 0,0-1 0,0 0 0,0 0 0,0 0 0,-1 0 0,1 0 0,0 1 0,0-1 0,-1-1 0,1 1 0,-1 0 0,1 0 0,-1 0 0,1 0 0,-1 0 0,0 0 0,0-1 0,1 0 0,4-27 0,-1-1 0,-1 1 0,-1-1 0,-2 0 0,-1 0 0,-5-30 0,3 42 0,-2-1 0,0 1 0,-1 1 0,0-1 0,-2 1 0,-17-30 0,12 22 0,-18-45 0,6-9 0,14 40 0,-2 0 0,-1 0 0,-23-41 0,19 60 0,18 20 0,-1-1 0,1 1 0,0 0 0,-1 0 0,1 0 0,0 0 0,-1 0 0,1 0 0,-1 0 0,1 0 0,0 0 0,-1 0 0,1 0 0,0 0 0,-1 0 0,1 0 0,-1 0 0,1 0 0,0 1 0,-1-1 0,1 0 0,0 0 0,-1 0 0,1 0 0,0 1 0,-1-1 0,1 0 0,0 0 0,0 1 0,-1-1 0,1 0 0,0 1 0,-1 0 0,0 2 0,0 0 0,0 0 0,0 0 0,0 0 0,0 0 0,1 1 0,0-1 0,-1 0 0,1 1 0,0-1 0,1 6 0,5 21 0,1-1 0,1 1 0,2-1 0,1 0 0,1-1 0,22 37 0,28 71 0,-52-110 0,2-1 0,0 0 0,1 0 0,2-2 0,22 30 0,-22-41 0,-13-24 0,-17-27 0,-33-24 0,-10-16 0,29 36-300,-51-61 0,65 86-465,-15-18-6061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4:0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4:0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1331 24575,'61'3'0,"90"15"0,47 3 0,55-22 0,91 3 0,-306 2 0,1 3 0,71 21 0,-69-16 0,0-2 0,53 6 0,370-9 0,-251-11 0,324 5 0,-498-4 0,-1-2 0,0-2 0,69-20 0,-83 20 0,13-4 0,0-2 0,-1-1 0,58-33 0,91-72 0,-148 94 0,-18 14 0,0 0 0,32-12 0,15-7 0,-32 13 0,47-16 0,-50 22 0,-1-2 0,41-23 0,158-85 0,-170 85 0,-2-3 0,-2-2 0,84-80 0,-112 94 0,-5 6 0,-1-1 0,-1-1 0,-1 0 0,31-51 0,-46 66 0,37-69 0,54-142 0,-91 208-114,1 0 1,0 1-1,0-1 0,1 1 0,1 1 1,0-1-1,0 1 0,0 0 0,1 1 1,1 0-1,9-7 0,3-4-6712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 24575,'-3'1'0,"-1"0"0,1 0 0,0 1 0,0 0 0,0-1 0,0 1 0,0 0 0,1 0 0,-1 1 0,0-1 0,1 1 0,0-1 0,-1 1 0,1 0 0,-2 3 0,-6 7 0,-94 86 0,67-66 0,2 1 0,1 2 0,-31 42 0,57-65-68,-2 0 0,0-1-1,0 0 1,-1-1 0,0 0 0,-1-1-1,-1 0 1,1-1 0,-1 0 0,-1-1-1,0-1 1,0 0 0,0-1 0,-1 0-1,0-1 1,0-1 0,0 0-1,0-1 1,-26 1 0,5-2-6758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1 24575,'-15'11'0,"0"0"0,-1 0 0,0-2 0,0 0 0,-24 9 0,-1 2 0,-16 8 0,1 3 0,2 3 0,1 2 0,2 2 0,-67 65 0,108-93 0,-9 10 0,-2-1 0,-28 21 0,40-34 0,0-1 0,0 0 0,0 0 0,-1-1 0,1 0 0,-1-1 0,0 0 0,-1 0 0,-15 1 0,-26 0-1365,2-2-5461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20 24575,'0'-1'0,"0"0"0,0 1 0,0-1 0,0 0 0,0 1 0,0-1 0,0 0 0,0 1 0,0-1 0,0 0 0,0 1 0,0-1 0,-1 0 0,1 1 0,0-1 0,0 0 0,-1 1 0,1-1 0,-1 1 0,1-1 0,0 1 0,-1-1 0,1 1 0,-1-1 0,1 1 0,-1-1 0,1 1 0,-1-1 0,0 1 0,1 0 0,-1 0 0,-1-1 0,-21 8 0,-21 28 0,24-13 0,1 1 0,1 1 0,-29 51 0,-35 88 0,64-123 0,1-1-195,2 0 0,1 1 0,3 1 0,1 0 0,2 0 0,-5 82 0,12-86-6631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44 24575,'1'39'0,"-3"0"0,-1 0 0,-9 44 0,2-24 0,-6 118 0,16 51 0,1-144 0,-1-671 0,-1 576 0,1 0 0,1 0 0,0 0 0,1 0 0,0 1 0,0-1 0,1 1 0,1-1 0,0 1 0,0 0 0,1 0 0,0 0 0,0 1 0,1 0 0,1 0 0,0 1 0,0-1 0,15-13 0,-22 22 0,1 0 0,-1 0 0,0 0 0,0-1 0,0 1 0,0 0 0,0 0 0,0 0 0,0 0 0,0 0 0,0 0 0,1 0 0,-1 0 0,0 0 0,0 0 0,0 0 0,0 0 0,0 0 0,0 0 0,0-1 0,1 1 0,-1 0 0,0 0 0,0 0 0,0 0 0,0 0 0,0 0 0,0 0 0,1 0 0,-1 1 0,0-1 0,0 0 0,0 0 0,0 0 0,0 0 0,0 0 0,0 0 0,1 0 0,-1 0 0,0 0 0,0 0 0,0 0 0,0 0 0,0 0 0,0 1 0,0-1 0,0 0 0,0 0 0,1 0 0,-1 0 0,0 0 0,0 0 0,0 0 0,0 1 0,0-1 0,0 0 0,0 0 0,0 0 0,-1 12 0,-6 13 0,-5-3 0,-2 0 0,0-1 0,-1-1 0,-2-1 0,0 0 0,-35 30 0,24-26 0,-1-2 0,0-1 0,-2-1 0,-41 19 0,45-28 17,0-1 1,0-1-1,-31 5 0,38-10-196,0 1-1,1 1 1,0 0 0,0 2 0,0 0-1,1 1 1,-31 19 0,23-7-6647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24575,'-8'0'0,"-8"7"0,-2 9 0,2 9 0,-3 7 0,1 6 0,4 2 0,5 9 0,-4-4 0,1-2 0,2 4 0,3 3 0,3 5 0,2 1 0,1-2 0,1-3 0,0-11-8191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4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24575,'1'-3'0,"-1"0"0,1 0 0,0 0 0,-1 1 0,2-1 0,-1 0 0,0 0 0,0 1 0,1-1 0,-1 1 0,1-1 0,0 1 0,0 0 0,0-1 0,0 1 0,0 0 0,0 1 0,1-1 0,-1 0 0,1 0 0,-1 1 0,1 0 0,0-1 0,-1 1 0,1 0 0,3 0 0,9-4 0,0 0 0,1 2 0,20-3 0,62-3 0,178 9 0,-120 4 0,30-6 0,181 5 0,-172 16 0,23 0 0,-202-18 0,1 1 0,-1 0 0,0 1 0,1 0 0,-2 2 0,1 0 0,0 0 0,22 13 0,111 46 0,15 7 0,-129-56 0,1-1 0,0-3 0,59 12 0,-60-15 0,0 0 0,0 3 0,61 27 0,288 146 0,-352-163 0,0 0 0,-2 2 0,0 1 0,-2 1 0,32 36 0,0-1 0,-40-43 0,1-1 0,1-1 0,33 18 0,14 10 0,-2 5 0,111 104 0,-149-120 0,46 62 0,-21-23 0,-42-55 0,35 40 0,76 122 0,-99-137-1365,-2-9-5461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5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24575,'41'-2'0,"0"-2"0,41-9 0,34-4 0,18-5 0,-91 13 0,69-6 0,11 13 0,-66 3 0,1-4 0,62-9 0,-72 2 0,0 3 0,1 2 0,0 2 0,0 2 0,0 3 0,88 13 0,-42-3 0,-74-11 0,-1 1 0,1 1 0,-1 1 0,1 1 0,-1 0 0,30 13 0,-10-1 0,0-2 0,1-2 0,1-1 0,0-3 0,50 6 0,-49-9 0,-1 1 0,0 2 0,0 2 0,-1 2 0,43 20 0,-39-12 0,66 19 0,30 13 0,-9 1 0,-77-34 0,83 43 0,-15-2 0,-85-44 0,1 2 0,-2 1 0,46 34 0,-72-46 0,75 61 0,4-5 0,101 55 0,-167-105 0,-1 2 0,-1 0 0,0 2 0,-1 0 0,-1 2 0,-1 0 0,0 1 0,-2 1 0,18 28 0,-7-10 0,35 39 0,-41-55 0,-1 2 0,-1 1 0,-1 0 0,26 53 0,-6 23 46,-27-65-516,2-1-1,23 42 1,-15-42-6356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BF29E-B949-B40A-9EAE-B540DB92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32464-7718-83DE-5C79-C8444825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4EE8F-3150-AD1B-B1F8-FE54F29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AFFB8-8B68-6E4C-A5AC-47B54F5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91A7A-A5DE-674B-A1EA-1F9A1E6E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5F64A-C139-44C0-D51D-3B9BFA6C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2D2A6-EDB2-0877-4AC0-3E150748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0133A-57BF-82C6-78A1-60E890D5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53735-5A76-E0AD-04E0-E20DE76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FDB97E-8463-2EB3-44C1-26E891E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8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40E136-95F3-E72C-BD09-8552AB60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74CEEA-50B0-7CA1-5EA5-FF51E09B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FE6FF-CD34-9698-2DBA-845463A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B6ED7-E262-0504-55CA-F7B35D72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D74EE-8FE3-1073-304C-FAFF0F14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A3096-565C-CA36-7ED7-8343D9CE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45028-2E92-5114-4B9D-EA3E8013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630A3-214A-A2F0-DBA5-E920FEAD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E8575-0FCD-DDF7-D8F1-32CA9528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DDF0-A311-CEEB-70BB-2CD1A5B2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B0F77-EA5F-2485-A90C-1D5F17F4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5F73A-1F26-25BA-5440-5FC62796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5B90E-8B62-1714-891E-C93874E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AC86B-9DFD-2FB5-488F-3FC4A0AE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71C07-1C4D-10D7-7751-E366FB1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876A-FEAB-94B7-5BA8-CA2A7D1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29EB8-5294-BC87-B638-9BF9F0D74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353C71-F84D-D479-FC79-63D593D2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2761D-6FB2-325D-F3A2-EEDD91AF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76451-3382-A91C-AC4A-8379417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C1F3C-7AEC-D8EC-AE31-F5BFAF04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D13C1-50DC-B700-EB31-9067C8DE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014AB-2B36-0D8C-85ED-F769C6CE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4CF39-907D-C57A-EB89-8CB51681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54902-6BB8-FFCD-3F0A-D766B58F1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F9D68B-355E-39A1-1DC6-CEA480C5B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F4EFDE-773A-8331-FD02-2FF65EFF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BE0EA9-9B5C-18DB-619B-0081448F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376345-25EB-49D7-1AF1-F966E49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57F9-B8DB-4E3F-D0F4-B7935024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5B0B31-9A17-922C-9BA8-6E3C8B61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F8A0DC-2F6C-BBE7-BF59-CD73F8ED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121033-12B3-3E07-BD41-5E11BEDF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69AEC1-1A11-B6E4-053B-4E6B839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37D86-C034-83B7-C196-62AE26DA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E7C9DF-7F07-D2B8-B08E-6F696A6F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2E02A-E083-0738-57A0-0E256FBD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0684A-B87C-B3DB-2B5E-074C6D18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B2239-50E8-734E-ABBD-B48B6D98B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A8D90-A2D5-4E53-C976-0550CB38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3081A-EC1C-582F-869F-7E1022D3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6745A-00EE-AEED-5ED6-95AB3DFD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643A7-CBC1-96A7-1271-85C84D45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28176F-7CB8-758E-8DB7-E12A7B8E4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2F41D3-E9D8-BA5F-C0D4-DD9DD8F7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3BD65-BAF5-DD26-93D5-4FD25186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72C37-DF51-E2F2-D924-C2F11F12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E053D-9449-1CFE-0B33-4AEC7DA4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FFDB7-16C0-6493-95F8-4B8A70D2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63111-7D25-1AC7-8519-085805F6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7D8D7-64D7-148D-A3AB-D332EFB1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03577-1BFC-FBF1-3749-C27B2BF2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9CFAE-5D00-889B-0937-2EA18D41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7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5" Type="http://schemas.openxmlformats.org/officeDocument/2006/relationships/image" Target="../media/image60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5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CA795-BC8B-F45D-CA71-D1165E8F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48DF0-8522-DA0A-9530-D20CBD21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43" y="1214438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Минприроды России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CBA7E-1FD2-A7A7-F461-2E16D677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43" y="3602038"/>
            <a:ext cx="4963885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IT-</a:t>
            </a:r>
            <a:r>
              <a:rPr lang="ru-RU" dirty="0">
                <a:solidFill>
                  <a:schemeClr val="bg1"/>
                </a:solidFill>
              </a:rPr>
              <a:t>Арктика</a:t>
            </a:r>
          </a:p>
        </p:txBody>
      </p:sp>
    </p:spTree>
    <p:extLst>
      <p:ext uri="{BB962C8B-B14F-4D97-AF65-F5344CB8AC3E}">
        <p14:creationId xmlns:p14="http://schemas.microsoft.com/office/powerpoint/2010/main" val="239007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Проблема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304" y="1874358"/>
            <a:ext cx="456014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Им приходится делать это вручную, тратя много сил и времени.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E098729A-F57F-FB8E-C4BD-9EBD8F50880D}"/>
              </a:ext>
            </a:extLst>
          </p:cNvPr>
          <p:cNvSpPr/>
          <p:nvPr/>
        </p:nvSpPr>
        <p:spPr>
          <a:xfrm>
            <a:off x="2123768" y="3445051"/>
            <a:ext cx="3935720" cy="1904999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4C7DD65-398F-9C6E-CFB0-A4F248B3501A}"/>
              </a:ext>
            </a:extLst>
          </p:cNvPr>
          <p:cNvSpPr/>
          <p:nvPr/>
        </p:nvSpPr>
        <p:spPr>
          <a:xfrm rot="10800000">
            <a:off x="6059488" y="3445048"/>
            <a:ext cx="4008744" cy="1904999"/>
          </a:xfrm>
          <a:prstGeom prst="rightArrow">
            <a:avLst>
              <a:gd name="adj1" fmla="val 50000"/>
              <a:gd name="adj2" fmla="val 74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46FB1A80-D427-BB14-AB11-3BC6E5432E04}"/>
              </a:ext>
            </a:extLst>
          </p:cNvPr>
          <p:cNvSpPr txBox="1">
            <a:spLocks/>
          </p:cNvSpPr>
          <p:nvPr/>
        </p:nvSpPr>
        <p:spPr>
          <a:xfrm>
            <a:off x="498550" y="1874359"/>
            <a:ext cx="456014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+mj-lt"/>
              </a:rPr>
              <a:t>На основе большого количества фотографий биологам нужно подсчитывать количество особей определённых видов лебедей. </a:t>
            </a:r>
          </a:p>
        </p:txBody>
      </p:sp>
      <p:sp>
        <p:nvSpPr>
          <p:cNvPr id="9" name="Взрыв: 8 точек 8">
            <a:extLst>
              <a:ext uri="{FF2B5EF4-FFF2-40B4-BE49-F238E27FC236}">
                <a16:creationId xmlns:a16="http://schemas.microsoft.com/office/drawing/2014/main" id="{44E9A7E6-502C-2CD2-3747-228B3DCA5FF6}"/>
              </a:ext>
            </a:extLst>
          </p:cNvPr>
          <p:cNvSpPr/>
          <p:nvPr/>
        </p:nvSpPr>
        <p:spPr>
          <a:xfrm>
            <a:off x="5671831" y="4027033"/>
            <a:ext cx="737420" cy="770531"/>
          </a:xfrm>
          <a:prstGeom prst="irregularSeal1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p:sp>
        <p:nvSpPr>
          <p:cNvPr id="3" name="Объект 6">
            <a:extLst>
              <a:ext uri="{FF2B5EF4-FFF2-40B4-BE49-F238E27FC236}">
                <a16:creationId xmlns:a16="http://schemas.microsoft.com/office/drawing/2014/main" id="{3143FAAF-4B7D-31DC-2DBA-8F0EDFF79E2E}"/>
              </a:ext>
            </a:extLst>
          </p:cNvPr>
          <p:cNvSpPr txBox="1">
            <a:spLocks/>
          </p:cNvSpPr>
          <p:nvPr/>
        </p:nvSpPr>
        <p:spPr>
          <a:xfrm>
            <a:off x="2652253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Comic Sans MS" panose="030F0702030302020204" pitchFamily="66" charset="0"/>
              </a:rPr>
              <a:t>Решить задачу </a:t>
            </a:r>
            <a:r>
              <a:rPr lang="en-US" sz="2000" dirty="0">
                <a:latin typeface="Comic Sans MS" panose="030F0702030302020204" pitchFamily="66" charset="0"/>
              </a:rPr>
              <a:t>Instance Segmentation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5C0644B8-6719-F817-BCDF-7ABC0A0D112F}"/>
              </a:ext>
            </a:extLst>
          </p:cNvPr>
          <p:cNvSpPr txBox="1">
            <a:spLocks/>
          </p:cNvSpPr>
          <p:nvPr/>
        </p:nvSpPr>
        <p:spPr>
          <a:xfrm>
            <a:off x="5004388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Comic Sans MS" panose="030F0702030302020204" pitchFamily="66" charset="0"/>
              </a:rPr>
              <a:t>Решить задачу классификации «в лоб»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C429EDD6-AF87-D94A-86CE-461B2C2DD8D1}"/>
              </a:ext>
            </a:extLst>
          </p:cNvPr>
          <p:cNvSpPr txBox="1">
            <a:spLocks/>
          </p:cNvSpPr>
          <p:nvPr/>
        </p:nvSpPr>
        <p:spPr>
          <a:xfrm>
            <a:off x="7356523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Comic Sans MS" panose="030F0702030302020204" pitchFamily="66" charset="0"/>
              </a:rPr>
              <a:t>Использовать </a:t>
            </a:r>
            <a:r>
              <a:rPr lang="en-US" sz="2000" dirty="0">
                <a:latin typeface="Comic Sans MS" panose="030F0702030302020204" pitchFamily="66" charset="0"/>
              </a:rPr>
              <a:t>Mask R-CNN</a:t>
            </a:r>
          </a:p>
        </p:txBody>
      </p:sp>
      <p:pic>
        <p:nvPicPr>
          <p:cNvPr id="10" name="Рисунок 9" descr="Закрыть">
            <a:extLst>
              <a:ext uri="{FF2B5EF4-FFF2-40B4-BE49-F238E27FC236}">
                <a16:creationId xmlns:a16="http://schemas.microsoft.com/office/drawing/2014/main" id="{8A6DB098-7619-5071-4761-189301BBE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3690" y="1147364"/>
            <a:ext cx="585125" cy="585125"/>
          </a:xfrm>
          <a:prstGeom prst="rect">
            <a:avLst/>
          </a:prstGeom>
        </p:spPr>
      </p:pic>
      <p:pic>
        <p:nvPicPr>
          <p:cNvPr id="11" name="Рисунок 10" descr="Закрыть">
            <a:extLst>
              <a:ext uri="{FF2B5EF4-FFF2-40B4-BE49-F238E27FC236}">
                <a16:creationId xmlns:a16="http://schemas.microsoft.com/office/drawing/2014/main" id="{9FE61DD8-6B20-6080-DD7B-AA8D99B1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624" y="1145493"/>
            <a:ext cx="585125" cy="585125"/>
          </a:xfrm>
          <a:prstGeom prst="rect">
            <a:avLst/>
          </a:prstGeom>
        </p:spPr>
      </p:pic>
      <p:pic>
        <p:nvPicPr>
          <p:cNvPr id="12" name="Рисунок 11" descr="Закрыть">
            <a:extLst>
              <a:ext uri="{FF2B5EF4-FFF2-40B4-BE49-F238E27FC236}">
                <a16:creationId xmlns:a16="http://schemas.microsoft.com/office/drawing/2014/main" id="{9E72FCBE-DAFF-9CB9-EC1F-40641EBD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7558" y="1145492"/>
            <a:ext cx="585125" cy="5851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58AC6CE-7BEE-10D3-B787-271119B55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13" y="3248099"/>
            <a:ext cx="1073617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62252" cy="478165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А: </a:t>
            </a:r>
            <a:r>
              <a:rPr lang="ru-RU" dirty="0">
                <a:latin typeface="+mj-lt"/>
              </a:rPr>
              <a:t>Мы сможем получить неплохой результат, если возьмем </a:t>
            </a:r>
            <a:r>
              <a:rPr lang="en-US" dirty="0">
                <a:latin typeface="+mj-lt"/>
              </a:rPr>
              <a:t>YOLO v8</a:t>
            </a:r>
            <a:r>
              <a:rPr lang="ru-RU" dirty="0">
                <a:latin typeface="+mj-lt"/>
              </a:rPr>
              <a:t> для </a:t>
            </a:r>
            <a:r>
              <a:rPr lang="en-US" dirty="0">
                <a:latin typeface="+mj-lt"/>
              </a:rPr>
              <a:t>Object Detection</a:t>
            </a:r>
            <a:r>
              <a:rPr lang="ru-RU" dirty="0">
                <a:latin typeface="+mj-lt"/>
              </a:rPr>
              <a:t> и обучим ее на данных для сегментации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Б: </a:t>
            </a:r>
            <a:r>
              <a:rPr lang="ru-RU" dirty="0">
                <a:latin typeface="+mj-lt"/>
              </a:rPr>
              <a:t>Если мы произведем цветокоррекцию исходных изображений, то нейронная сеть будет лучше обучаться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В: </a:t>
            </a:r>
            <a:r>
              <a:rPr lang="ru-RU" dirty="0">
                <a:latin typeface="+mj-lt"/>
              </a:rPr>
              <a:t>Можно обучить две сети. Первая смотри на всю птицу, вторая на клюв птицы.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Г: </a:t>
            </a:r>
            <a:r>
              <a:rPr lang="ru-RU" dirty="0">
                <a:latin typeface="+mj-lt"/>
              </a:rPr>
              <a:t>Можно распознавать лебедей на основе выделения ключевых точек с помощью эвристических алгоритмов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Д: </a:t>
            </a:r>
            <a:r>
              <a:rPr lang="ru-RU" dirty="0">
                <a:latin typeface="+mj-lt"/>
              </a:rPr>
              <a:t>Использование </a:t>
            </a:r>
            <a:r>
              <a:rPr lang="en-US" dirty="0" err="1">
                <a:latin typeface="+mj-lt"/>
              </a:rPr>
              <a:t>MixUp</a:t>
            </a:r>
            <a:r>
              <a:rPr lang="en-US" dirty="0">
                <a:latin typeface="+mj-lt"/>
              </a:rPr>
              <a:t> augmentation</a:t>
            </a:r>
            <a:r>
              <a:rPr lang="ru-RU" dirty="0">
                <a:latin typeface="+mj-lt"/>
              </a:rPr>
              <a:t> позволит улучшить результат обучения на нашем наборе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847547-4F7E-960B-7EE2-B6DF9A77E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9" t="25759"/>
          <a:stretch/>
        </p:blipFill>
        <p:spPr>
          <a:xfrm>
            <a:off x="8214853" y="1825625"/>
            <a:ext cx="3244643" cy="16155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580C68-99C7-62DA-0537-3F6978B7D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1" t="24641" r="4920" b="9911"/>
          <a:stretch/>
        </p:blipFill>
        <p:spPr>
          <a:xfrm>
            <a:off x="8214853" y="4538919"/>
            <a:ext cx="3329296" cy="1325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5307FAF7-3F1C-ECA5-2121-93F1441F5B0D}"/>
                  </a:ext>
                </a:extLst>
              </p14:cNvPr>
              <p14:cNvContentPartPr/>
              <p14:nvPr/>
            </p14:nvContentPartPr>
            <p14:xfrm>
              <a:off x="6916134" y="3136076"/>
              <a:ext cx="1741680" cy="5086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5307FAF7-3F1C-ECA5-2121-93F1441F5B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7494" y="3127436"/>
                <a:ext cx="1759320" cy="52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5626E89-4A3C-4742-A2DD-27B4882B5AA4}"/>
              </a:ext>
            </a:extLst>
          </p:cNvPr>
          <p:cNvGrpSpPr/>
          <p:nvPr/>
        </p:nvGrpSpPr>
        <p:grpSpPr>
          <a:xfrm>
            <a:off x="6975534" y="3096836"/>
            <a:ext cx="1682280" cy="577080"/>
            <a:chOff x="6975534" y="3096836"/>
            <a:chExt cx="1682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FDD4F15-9AD5-B69E-6823-C5C2461BBAC0}"/>
                    </a:ext>
                  </a:extLst>
                </p14:cNvPr>
                <p14:cNvContentPartPr/>
                <p14:nvPr/>
              </p14:nvContentPartPr>
              <p14:xfrm>
                <a:off x="6975534" y="3148676"/>
                <a:ext cx="1658160" cy="5252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FDD4F15-9AD5-B69E-6823-C5C2461BBA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6534" y="3139676"/>
                  <a:ext cx="16758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63FF4F2-C46C-638F-44CC-23741E3752F5}"/>
                    </a:ext>
                  </a:extLst>
                </p14:cNvPr>
                <p14:cNvContentPartPr/>
                <p14:nvPr/>
              </p14:nvContentPartPr>
              <p14:xfrm>
                <a:off x="8408334" y="3126356"/>
                <a:ext cx="234000" cy="178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63FF4F2-C46C-638F-44CC-23741E3752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99694" y="3117716"/>
                  <a:ext cx="251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3A6BE9D-943B-3D29-B23E-D99E42B0B37C}"/>
                    </a:ext>
                  </a:extLst>
                </p14:cNvPr>
                <p14:cNvContentPartPr/>
                <p14:nvPr/>
              </p14:nvContentPartPr>
              <p14:xfrm>
                <a:off x="8347494" y="3096836"/>
                <a:ext cx="310320" cy="1789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3A6BE9D-943B-3D29-B23E-D99E42B0B3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38494" y="3088196"/>
                  <a:ext cx="327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3D61453-1B72-6F5A-E717-8D2CCA444FEE}"/>
                    </a:ext>
                  </a:extLst>
                </p14:cNvPr>
                <p14:cNvContentPartPr/>
                <p14:nvPr/>
              </p14:nvContentPartPr>
              <p14:xfrm>
                <a:off x="8508414" y="3119516"/>
                <a:ext cx="133920" cy="2847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3D61453-1B72-6F5A-E717-8D2CCA444F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99774" y="3110876"/>
                  <a:ext cx="151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E5F9FEF-EA5E-4290-58BD-B8B03BF9DDCD}"/>
                    </a:ext>
                  </a:extLst>
                </p14:cNvPr>
                <p14:cNvContentPartPr/>
                <p14:nvPr/>
              </p14:nvContentPartPr>
              <p14:xfrm>
                <a:off x="8369094" y="3154796"/>
                <a:ext cx="247320" cy="2854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E5F9FEF-EA5E-4290-58BD-B8B03BF9DD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60454" y="3145796"/>
                  <a:ext cx="264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3E883491-3798-5341-4C8F-B67D3F54549B}"/>
                    </a:ext>
                  </a:extLst>
                </p14:cNvPr>
                <p14:cNvContentPartPr/>
                <p14:nvPr/>
              </p14:nvContentPartPr>
              <p14:xfrm>
                <a:off x="8567454" y="3140756"/>
                <a:ext cx="60480" cy="2336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3E883491-3798-5341-4C8F-B67D3F5454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8814" y="3132116"/>
                  <a:ext cx="7812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033ED0B5-AE69-7CCF-95CA-5133997DA6F8}"/>
                  </a:ext>
                </a:extLst>
              </p14:cNvPr>
              <p14:cNvContentPartPr/>
              <p14:nvPr/>
            </p14:nvContentPartPr>
            <p14:xfrm>
              <a:off x="6769254" y="4290236"/>
              <a:ext cx="1435680" cy="58104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033ED0B5-AE69-7CCF-95CA-5133997DA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0254" y="4281236"/>
                <a:ext cx="14533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F3110CE-6D3A-3811-9DBE-CE1C09F8CAB8}"/>
                  </a:ext>
                </a:extLst>
              </p14:cNvPr>
              <p14:cNvContentPartPr/>
              <p14:nvPr/>
            </p14:nvContentPartPr>
            <p14:xfrm>
              <a:off x="6739734" y="4261436"/>
              <a:ext cx="1476000" cy="6199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F3110CE-6D3A-3811-9DBE-CE1C09F8CA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0734" y="4252436"/>
                <a:ext cx="149364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D185E4DD-A042-573B-EA48-D1335D18E4CB}"/>
                  </a:ext>
                </a:extLst>
              </p14:cNvPr>
              <p14:cNvContentPartPr/>
              <p14:nvPr/>
            </p14:nvContentPartPr>
            <p14:xfrm>
              <a:off x="8007654" y="4567796"/>
              <a:ext cx="202320" cy="2912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D185E4DD-A042-573B-EA48-D1335D18E4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9014" y="4559156"/>
                <a:ext cx="2199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14:cNvPr>
              <p14:cNvContentPartPr/>
              <p14:nvPr/>
            </p14:nvContentPartPr>
            <p14:xfrm>
              <a:off x="4571814" y="4616036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814" y="46070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0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Эффективность решения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Метрики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7E1BE6-9238-1DD0-9D09-00876CD0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7444"/>
            <a:ext cx="5859462" cy="39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805828-250C-5B41-CA4B-E909AB72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5" y="1637444"/>
            <a:ext cx="5163271" cy="4048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BFD51-8599-61A0-7F36-42B40A8F2C3D}"/>
              </a:ext>
            </a:extLst>
          </p:cNvPr>
          <p:cNvSpPr txBox="1"/>
          <p:nvPr/>
        </p:nvSpPr>
        <p:spPr>
          <a:xfrm>
            <a:off x="1253508" y="5942568"/>
            <a:ext cx="33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  <a:r>
              <a:rPr lang="ru-RU" dirty="0"/>
              <a:t> (взвешенная)</a:t>
            </a:r>
          </a:p>
        </p:txBody>
      </p:sp>
    </p:spTree>
    <p:extLst>
      <p:ext uri="{BB962C8B-B14F-4D97-AF65-F5344CB8AC3E}">
        <p14:creationId xmlns:p14="http://schemas.microsoft.com/office/powerpoint/2010/main" val="34383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14:cNvPr>
              <p14:cNvContentPartPr/>
              <p14:nvPr/>
            </p14:nvContentPartPr>
            <p14:xfrm>
              <a:off x="4571814" y="4616036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814" y="46070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375A9E-10F7-9D47-AC36-7899757208E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70496" y="1559316"/>
            <a:ext cx="9421504" cy="52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Таким образом</a:t>
            </a:r>
            <a:endParaRPr lang="ru-RU" sz="4400" dirty="0">
              <a:latin typeface="Consolas" panose="020B0609020204030204" pitchFamily="49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6D760B3-C272-5231-02D3-56A48D8247BF}"/>
              </a:ext>
            </a:extLst>
          </p:cNvPr>
          <p:cNvGrpSpPr/>
          <p:nvPr/>
        </p:nvGrpSpPr>
        <p:grpSpPr>
          <a:xfrm>
            <a:off x="735268" y="1910954"/>
            <a:ext cx="5031658" cy="1200329"/>
            <a:chOff x="838200" y="1910954"/>
            <a:chExt cx="5031658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5CEFCB-4DE5-7BD6-8C6C-BA19FADD47F5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DDD12D-0D33-1956-B8AE-0C24F9CC948A}"/>
                </a:ext>
              </a:extLst>
            </p:cNvPr>
            <p:cNvSpPr txBox="1"/>
            <p:nvPr/>
          </p:nvSpPr>
          <p:spPr>
            <a:xfrm>
              <a:off x="1782727" y="1910954"/>
              <a:ext cx="4087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Наше решение соответствует поставленной задаче, классифицируя лебедей на изображении</a:t>
              </a:r>
              <a:r>
                <a:rPr lang="en-US" dirty="0"/>
                <a:t>. </a:t>
              </a:r>
              <a:r>
                <a:rPr lang="ru-RU" dirty="0"/>
                <a:t>Уровень реализации </a:t>
              </a:r>
              <a:r>
                <a:rPr lang="en-US" dirty="0"/>
                <a:t>MVP (</a:t>
              </a:r>
              <a:r>
                <a:rPr lang="ru-RU" dirty="0"/>
                <a:t>прототип)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F454070-B25B-E788-C5BA-7FFB870166AB}"/>
              </a:ext>
            </a:extLst>
          </p:cNvPr>
          <p:cNvGrpSpPr/>
          <p:nvPr/>
        </p:nvGrpSpPr>
        <p:grpSpPr>
          <a:xfrm>
            <a:off x="735268" y="3286497"/>
            <a:ext cx="5031658" cy="954108"/>
            <a:chOff x="838200" y="3054085"/>
            <a:chExt cx="5031658" cy="954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C21994-962F-8B49-1BFF-301AF1AE5C98}"/>
                </a:ext>
              </a:extLst>
            </p:cNvPr>
            <p:cNvSpPr txBox="1"/>
            <p:nvPr/>
          </p:nvSpPr>
          <p:spPr>
            <a:xfrm>
              <a:off x="838200" y="3054085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D9BD27-15EC-E4E7-F38A-072A7C7E9005}"/>
                </a:ext>
              </a:extLst>
            </p:cNvPr>
            <p:cNvSpPr txBox="1"/>
            <p:nvPr/>
          </p:nvSpPr>
          <p:spPr>
            <a:xfrm>
              <a:off x="1782727" y="3084863"/>
              <a:ext cx="4087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Реализованное приложение позволяет производить распознавание лебедей с использованием ПК 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8F99B3A-F68E-A2BB-F6DE-FBD736C8CD18}"/>
              </a:ext>
            </a:extLst>
          </p:cNvPr>
          <p:cNvGrpSpPr/>
          <p:nvPr/>
        </p:nvGrpSpPr>
        <p:grpSpPr>
          <a:xfrm>
            <a:off x="735268" y="4477374"/>
            <a:ext cx="5031658" cy="954108"/>
            <a:chOff x="838200" y="3950994"/>
            <a:chExt cx="5031658" cy="954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8A4D6-C623-5E2A-C3CF-140325B86879}"/>
                </a:ext>
              </a:extLst>
            </p:cNvPr>
            <p:cNvSpPr txBox="1"/>
            <p:nvPr/>
          </p:nvSpPr>
          <p:spPr>
            <a:xfrm>
              <a:off x="838200" y="395099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75013-2669-0BEC-827A-7CCEF0C3B88C}"/>
                </a:ext>
              </a:extLst>
            </p:cNvPr>
            <p:cNvSpPr txBox="1"/>
            <p:nvPr/>
          </p:nvSpPr>
          <p:spPr>
            <a:xfrm>
              <a:off x="1782727" y="3981772"/>
              <a:ext cx="4087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Приложение имеет понятный интерфейс с необходимым функционалом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3A59258-128E-F43E-771F-42DA006E559D}"/>
              </a:ext>
            </a:extLst>
          </p:cNvPr>
          <p:cNvGrpSpPr/>
          <p:nvPr/>
        </p:nvGrpSpPr>
        <p:grpSpPr>
          <a:xfrm>
            <a:off x="6425074" y="2834284"/>
            <a:ext cx="5031658" cy="1200329"/>
            <a:chOff x="838200" y="1910954"/>
            <a:chExt cx="5031658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98E96B-DBD4-D9BF-BCAD-47C3E2C31CDF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6DC849-A8F5-2B0C-5AB1-487A59693E4A}"/>
                </a:ext>
              </a:extLst>
            </p:cNvPr>
            <p:cNvSpPr txBox="1"/>
            <p:nvPr/>
          </p:nvSpPr>
          <p:spPr>
            <a:xfrm>
              <a:off x="1782727" y="1910954"/>
              <a:ext cx="4087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Архитектура нейронной сети выбрана с учетом мультизадачности предметной области (классификация, локализация и сегментация)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1157B98-7132-4952-1489-697606B84944}"/>
              </a:ext>
            </a:extLst>
          </p:cNvPr>
          <p:cNvGrpSpPr/>
          <p:nvPr/>
        </p:nvGrpSpPr>
        <p:grpSpPr>
          <a:xfrm>
            <a:off x="6425074" y="4252450"/>
            <a:ext cx="5030527" cy="923330"/>
            <a:chOff x="838200" y="1910954"/>
            <a:chExt cx="5030527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B17373-9FCB-0D76-F1EB-3B6A7009DACA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A3DCD9-81BF-D940-DB8A-67F6F21CCBAE}"/>
                </a:ext>
              </a:extLst>
            </p:cNvPr>
            <p:cNvSpPr txBox="1"/>
            <p:nvPr/>
          </p:nvSpPr>
          <p:spPr>
            <a:xfrm>
              <a:off x="1782727" y="1910954"/>
              <a:ext cx="40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Были использованы взвешенные метрики с учетом сложности разделимости классов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2C4F11D-5C95-27C1-263C-B9B3DD05337F}"/>
              </a:ext>
            </a:extLst>
          </p:cNvPr>
          <p:cNvGrpSpPr/>
          <p:nvPr/>
        </p:nvGrpSpPr>
        <p:grpSpPr>
          <a:xfrm>
            <a:off x="6425074" y="1908561"/>
            <a:ext cx="5030527" cy="707886"/>
            <a:chOff x="838200" y="1910954"/>
            <a:chExt cx="5030527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FAD694-B601-C047-401A-26FA8692E863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B23F66-2008-B58C-8147-8B3BFE97415E}"/>
                </a:ext>
              </a:extLst>
            </p:cNvPr>
            <p:cNvSpPr txBox="1"/>
            <p:nvPr/>
          </p:nvSpPr>
          <p:spPr>
            <a:xfrm>
              <a:off x="1782727" y="1910954"/>
              <a:ext cx="40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В качестве архитектуры была выбрана </a:t>
              </a:r>
              <a:r>
                <a:rPr lang="en-US" dirty="0"/>
                <a:t>YOLO v8 c </a:t>
              </a:r>
              <a:r>
                <a:rPr lang="ru-RU" dirty="0"/>
                <a:t>открытым исходным кодом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60DA5B1-E323-872E-5B87-D212D2CF675A}"/>
              </a:ext>
            </a:extLst>
          </p:cNvPr>
          <p:cNvGrpSpPr/>
          <p:nvPr/>
        </p:nvGrpSpPr>
        <p:grpSpPr>
          <a:xfrm>
            <a:off x="736399" y="5668251"/>
            <a:ext cx="5030527" cy="923330"/>
            <a:chOff x="838200" y="1910954"/>
            <a:chExt cx="5030527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1DB80A-9374-BA9B-7968-10DBF0FE4335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8F8E89-C550-068C-A6BE-561E026AE1ED}"/>
                </a:ext>
              </a:extLst>
            </p:cNvPr>
            <p:cNvSpPr txBox="1"/>
            <p:nvPr/>
          </p:nvSpPr>
          <p:spPr>
            <a:xfrm>
              <a:off x="1782727" y="1910954"/>
              <a:ext cx="40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Приложение позволяет увеличивать число распознаваемых классов при наличии необходимых </a:t>
              </a:r>
              <a:r>
                <a:rPr lang="ru-RU" dirty="0" err="1"/>
                <a:t>датасетов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4001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Почему наше решение лучшее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</a:t>
            </a:r>
            <a:r>
              <a:rPr lang="en-US" dirty="0"/>
              <a:t> </a:t>
            </a:r>
            <a:r>
              <a:rPr lang="ru-RU" dirty="0"/>
              <a:t>Подобранная архитектура </a:t>
            </a:r>
            <a:r>
              <a:rPr lang="en-US" dirty="0"/>
              <a:t>YOLO </a:t>
            </a:r>
            <a:r>
              <a:rPr lang="ru-RU" dirty="0"/>
              <a:t>позволяет получать разные данные: количество объектов, их класс, положение на изображении, точные границы занимаемого пространства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2. В приложении предусмотрен функционал по выводу статистики как по каждому изображению, так и по набору в целом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3. Используемый стек технологий обеспечивает автономность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93851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Команда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FEE0DDD-B668-C3E8-78F7-6C098C59483C}"/>
              </a:ext>
            </a:extLst>
          </p:cNvPr>
          <p:cNvGrpSpPr/>
          <p:nvPr/>
        </p:nvGrpSpPr>
        <p:grpSpPr>
          <a:xfrm>
            <a:off x="1515092" y="3566192"/>
            <a:ext cx="3748897" cy="923330"/>
            <a:chOff x="4664870" y="2140030"/>
            <a:chExt cx="3748897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50437-6E93-A867-E2EC-B4A06D1EF218}"/>
                </a:ext>
              </a:extLst>
            </p:cNvPr>
            <p:cNvSpPr txBox="1"/>
            <p:nvPr/>
          </p:nvSpPr>
          <p:spPr>
            <a:xfrm>
              <a:off x="5774364" y="2140030"/>
              <a:ext cx="2639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Воронцов Роман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i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Разработчик, дизайнер</a:t>
              </a: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AD7BF17-F29F-07CA-5B97-E81C598EC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23507"/>
            <a:stretch/>
          </p:blipFill>
          <p:spPr bwMode="auto">
            <a:xfrm>
              <a:off x="4664870" y="2140030"/>
              <a:ext cx="923330" cy="923330"/>
            </a:xfrm>
            <a:prstGeom prst="roundRect">
              <a:avLst>
                <a:gd name="adj" fmla="val 9635"/>
              </a:avLst>
            </a:prstGeom>
            <a:ln w="19050">
              <a:solidFill>
                <a:srgbClr val="7030A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C0F3892-C36F-1CCB-D133-4567C15FF27F}"/>
              </a:ext>
            </a:extLst>
          </p:cNvPr>
          <p:cNvGrpSpPr/>
          <p:nvPr/>
        </p:nvGrpSpPr>
        <p:grpSpPr>
          <a:xfrm>
            <a:off x="1515092" y="1934181"/>
            <a:ext cx="3418958" cy="925200"/>
            <a:chOff x="714806" y="2138160"/>
            <a:chExt cx="3418958" cy="9252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60C1F2-6C74-66ED-A67F-54B1C2BE018D}"/>
                </a:ext>
              </a:extLst>
            </p:cNvPr>
            <p:cNvSpPr txBox="1"/>
            <p:nvPr/>
          </p:nvSpPr>
          <p:spPr>
            <a:xfrm>
              <a:off x="1826170" y="2140030"/>
              <a:ext cx="230759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Васендина</a:t>
              </a:r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Ирина</a:t>
              </a:r>
              <a:r>
                <a:rPr lang="en-US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  <a:p>
              <a:endParaRPr lang="en-US" sz="500" i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 Scientist</a:t>
              </a:r>
              <a:endParaRPr lang="ru-RU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4FB27A2-6306-5316-BA03-15C2568C6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" b="24277"/>
            <a:stretch/>
          </p:blipFill>
          <p:spPr bwMode="auto">
            <a:xfrm>
              <a:off x="714806" y="2138160"/>
              <a:ext cx="925200" cy="925200"/>
            </a:xfrm>
            <a:prstGeom prst="roundRect">
              <a:avLst>
                <a:gd name="adj" fmla="val 9922"/>
              </a:avLst>
            </a:prstGeom>
            <a:noFill/>
            <a:ln>
              <a:solidFill>
                <a:srgbClr val="88218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6D3FCFA-63B0-4600-20A4-F146E0456411}"/>
              </a:ext>
            </a:extLst>
          </p:cNvPr>
          <p:cNvGrpSpPr/>
          <p:nvPr/>
        </p:nvGrpSpPr>
        <p:grpSpPr>
          <a:xfrm>
            <a:off x="7091647" y="1889199"/>
            <a:ext cx="3418959" cy="940945"/>
            <a:chOff x="257792" y="3976810"/>
            <a:chExt cx="3418959" cy="9409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C1183B-949C-3F07-CB0E-C2937DE54A7C}"/>
                </a:ext>
              </a:extLst>
            </p:cNvPr>
            <p:cNvSpPr txBox="1"/>
            <p:nvPr/>
          </p:nvSpPr>
          <p:spPr>
            <a:xfrm>
              <a:off x="1367287" y="3976810"/>
              <a:ext cx="2309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Петров Дмитрий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 Scientist</a:t>
              </a:r>
              <a:endParaRPr lang="ru-RU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8134485-D8FF-22F4-947D-6FDF16C189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42" t="31182" r="11285" b="31708"/>
            <a:stretch/>
          </p:blipFill>
          <p:spPr bwMode="auto">
            <a:xfrm>
              <a:off x="257792" y="3992555"/>
              <a:ext cx="925200" cy="925200"/>
            </a:xfrm>
            <a:prstGeom prst="roundRect">
              <a:avLst>
                <a:gd name="adj" fmla="val 7659"/>
              </a:avLst>
            </a:prstGeom>
            <a:noFill/>
            <a:ln w="1905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092EBD1-A7FE-5846-E575-D3A03CF7FD7C}"/>
              </a:ext>
            </a:extLst>
          </p:cNvPr>
          <p:cNvGrpSpPr/>
          <p:nvPr/>
        </p:nvGrpSpPr>
        <p:grpSpPr>
          <a:xfrm>
            <a:off x="7091647" y="3566192"/>
            <a:ext cx="3252453" cy="925200"/>
            <a:chOff x="7091647" y="3566192"/>
            <a:chExt cx="3252453" cy="9252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ADBB62-30E4-F463-5F10-508380DAD8F3}"/>
                </a:ext>
              </a:extLst>
            </p:cNvPr>
            <p:cNvSpPr txBox="1"/>
            <p:nvPr/>
          </p:nvSpPr>
          <p:spPr>
            <a:xfrm>
              <a:off x="8206186" y="3582339"/>
              <a:ext cx="21379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Новинский Илья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Разработчик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707B457-67CA-C763-D1BC-B9391817C1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8" t="6614" r="408" b="15584"/>
            <a:stretch/>
          </p:blipFill>
          <p:spPr bwMode="auto">
            <a:xfrm>
              <a:off x="7091647" y="3566192"/>
              <a:ext cx="925200" cy="925200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0AEA3C4-71BE-7A85-0FDB-7D26BAD6A5F3}"/>
              </a:ext>
            </a:extLst>
          </p:cNvPr>
          <p:cNvGrpSpPr/>
          <p:nvPr/>
        </p:nvGrpSpPr>
        <p:grpSpPr>
          <a:xfrm>
            <a:off x="1515092" y="5196333"/>
            <a:ext cx="3582654" cy="862948"/>
            <a:chOff x="1515092" y="5196333"/>
            <a:chExt cx="3582654" cy="8629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B3F4AC-8C26-1925-55C5-CEB4DCFF3CAA}"/>
                </a:ext>
              </a:extLst>
            </p:cNvPr>
            <p:cNvSpPr txBox="1"/>
            <p:nvPr/>
          </p:nvSpPr>
          <p:spPr>
            <a:xfrm>
              <a:off x="2629632" y="5196986"/>
              <a:ext cx="246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Синников Артемий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Разработчик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34C44E9-5AF6-3A49-B98E-54B5F0088F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48" t="8547" r="34673" b="66106"/>
            <a:stretch/>
          </p:blipFill>
          <p:spPr bwMode="auto">
            <a:xfrm>
              <a:off x="1515092" y="5196333"/>
              <a:ext cx="925200" cy="862948"/>
            </a:xfrm>
            <a:prstGeom prst="roundRect">
              <a:avLst>
                <a:gd name="adj" fmla="val 12252"/>
              </a:avLst>
            </a:prstGeom>
            <a:noFill/>
            <a:ln w="1905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6F8F2E-DA6E-3CBA-3607-66AED47AB990}"/>
              </a:ext>
            </a:extLst>
          </p:cNvPr>
          <p:cNvSpPr txBox="1"/>
          <p:nvPr/>
        </p:nvSpPr>
        <p:spPr>
          <a:xfrm>
            <a:off x="8016847" y="5949035"/>
            <a:ext cx="3778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i="1" dirty="0">
                <a:solidFill>
                  <a:srgbClr val="0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Контактная информация</a:t>
            </a:r>
          </a:p>
          <a:p>
            <a:pPr algn="r"/>
            <a:r>
              <a:rPr lang="en-US" sz="1400" b="1" i="1" dirty="0">
                <a:solidFill>
                  <a:srgbClr val="0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8 952 250 65 56</a:t>
            </a:r>
          </a:p>
          <a:p>
            <a:pPr algn="r"/>
            <a:r>
              <a:rPr lang="en-US" sz="1400" b="1" i="1" dirty="0">
                <a:solidFill>
                  <a:srgbClr val="0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@voroncovr</a:t>
            </a:r>
          </a:p>
        </p:txBody>
      </p:sp>
    </p:spTree>
    <p:extLst>
      <p:ext uri="{BB962C8B-B14F-4D97-AF65-F5344CB8AC3E}">
        <p14:creationId xmlns:p14="http://schemas.microsoft.com/office/powerpoint/2010/main" val="2652240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318</Words>
  <Application>Microsoft Office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Consolas</vt:lpstr>
      <vt:lpstr>JetBrains Mono</vt:lpstr>
      <vt:lpstr>Тема Office</vt:lpstr>
      <vt:lpstr>Минприроды России</vt:lpstr>
      <vt:lpstr>Проблема</vt:lpstr>
      <vt:lpstr>Решение</vt:lpstr>
      <vt:lpstr>Решение</vt:lpstr>
      <vt:lpstr>Эффективность решения</vt:lpstr>
      <vt:lpstr>Решение</vt:lpstr>
      <vt:lpstr>Таким образом</vt:lpstr>
      <vt:lpstr>Почему наше решение лучшее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360 vor</dc:creator>
  <cp:lastModifiedBy>360 vor</cp:lastModifiedBy>
  <cp:revision>20</cp:revision>
  <dcterms:created xsi:type="dcterms:W3CDTF">2023-05-20T05:27:10Z</dcterms:created>
  <dcterms:modified xsi:type="dcterms:W3CDTF">2023-05-21T07:45:52Z</dcterms:modified>
</cp:coreProperties>
</file>