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73" r:id="rId3"/>
    <p:sldId id="257" r:id="rId4"/>
    <p:sldId id="266" r:id="rId5"/>
    <p:sldId id="261" r:id="rId6"/>
    <p:sldId id="270" r:id="rId7"/>
    <p:sldId id="272" r:id="rId8"/>
    <p:sldId id="275" r:id="rId9"/>
    <p:sldId id="276" r:id="rId10"/>
    <p:sldId id="277" r:id="rId11"/>
    <p:sldId id="278" r:id="rId12"/>
    <p:sldId id="281" r:id="rId13"/>
    <p:sldId id="280" r:id="rId14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Hind Vadodara Light" panose="020B0604020202020204" charset="0"/>
      <p:regular r:id="rId21"/>
      <p:bold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Raleway" panose="020B0604020202020204" charset="-52"/>
      <p:regular r:id="rId27"/>
      <p:bold r:id="rId28"/>
      <p:italic r:id="rId29"/>
      <p:boldItalic r:id="rId30"/>
    </p:embeddedFont>
    <p:embeddedFont>
      <p:font typeface="Teko Light" panose="020B0604020202020204" charset="0"/>
      <p:regular r:id="rId31"/>
      <p:bold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Tiger Expert" panose="020B0604020202020204" charset="0"/>
      <p:regular r:id="rId37"/>
    </p:embeddedFont>
    <p:embeddedFont>
      <p:font typeface="Yu Gothic UI Light" panose="020B0300000000000000" pitchFamily="34" charset="-128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5" userDrawn="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Жопчики" initials="Ж" lastIdx="1" clrIdx="0">
    <p:extLst>
      <p:ext uri="{19B8F6BF-5375-455C-9EA6-DF929625EA0E}">
        <p15:presenceInfo xmlns:p15="http://schemas.microsoft.com/office/powerpoint/2012/main" userId="Жопчик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67E8C8-034D-4C7A-81F8-1DDFAFFB4A6E}">
  <a:tblStyle styleId="{0167E8C8-034D-4C7A-81F8-1DDFAFFB4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pos="2880"/>
        <p:guide orient="horz"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commentAuthors" Target="commentAuthor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2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7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83536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8353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29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1" r:id="rId4"/>
    <p:sldLayoutId id="2147483669" r:id="rId5"/>
    <p:sldLayoutId id="2147483670" r:id="rId6"/>
    <p:sldLayoutId id="2147483673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.A@N-18.A" TargetMode="External"/><Relationship Id="rId4" Type="http://schemas.openxmlformats.org/officeDocument/2006/relationships/hyperlink" Target="mailto:5.A@N-150.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1540042" y="3519271"/>
            <a:ext cx="5919686" cy="1624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800" dirty="0"/>
              <a:t>Построение модели времени дожития пациентов с боковым амиотрофическим склерозом на основе графов водородных связей.</a:t>
            </a:r>
            <a:r>
              <a:rPr lang="ru-RU" sz="5400" b="1" cap="all" dirty="0"/>
              <a:t/>
            </a:r>
            <a:br>
              <a:rPr lang="ru-RU" sz="5400" b="1" cap="all" dirty="0"/>
            </a:br>
            <a:r>
              <a:rPr lang="ru-RU" sz="5400" dirty="0">
                <a:latin typeface="Tiger Expert" panose="02070300020205020404" pitchFamily="18" charset="0"/>
              </a:rPr>
              <a:t/>
            </a:r>
            <a:br>
              <a:rPr lang="ru-RU" sz="5400" dirty="0">
                <a:latin typeface="Tiger Expert" panose="02070300020205020404" pitchFamily="18" charset="0"/>
              </a:rPr>
            </a:br>
            <a:endParaRPr sz="5400" dirty="0">
              <a:latin typeface="Tiger Expert" panose="020703000202050204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1855F-0405-4DCD-934C-7B4BF09A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3122" y="3459800"/>
            <a:ext cx="3273526" cy="479682"/>
          </a:xfrm>
        </p:spPr>
        <p:txBody>
          <a:bodyPr/>
          <a:lstStyle/>
          <a:p>
            <a:r>
              <a:rPr lang="ru-RU" sz="1100" dirty="0" smtClean="0"/>
              <a:t>Выполнила: </a:t>
            </a:r>
            <a:r>
              <a:rPr lang="ru-RU" sz="1100" dirty="0" err="1" smtClean="0"/>
              <a:t>Воронкина</a:t>
            </a:r>
            <a:r>
              <a:rPr lang="ru-RU" sz="1100" dirty="0" smtClean="0"/>
              <a:t> Д.К</a:t>
            </a:r>
          </a:p>
          <a:p>
            <a:r>
              <a:rPr lang="ru-RU" sz="1100" dirty="0" smtClean="0"/>
              <a:t>Научный руководитель: Тимофеев В.С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6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9495"/>
            <a:ext cx="7900670" cy="695325"/>
          </a:xfrm>
          <a:custGeom>
            <a:avLst/>
            <a:gdLst/>
            <a:ahLst/>
            <a:cxnLst/>
            <a:rect l="l" t="t" r="r" b="b"/>
            <a:pathLst>
              <a:path w="7900670" h="695325">
                <a:moveTo>
                  <a:pt x="7552944" y="0"/>
                </a:moveTo>
                <a:lnTo>
                  <a:pt x="0" y="0"/>
                </a:lnTo>
                <a:lnTo>
                  <a:pt x="0" y="694943"/>
                </a:lnTo>
                <a:lnTo>
                  <a:pt x="7552944" y="694943"/>
                </a:lnTo>
                <a:lnTo>
                  <a:pt x="7600092" y="691771"/>
                </a:lnTo>
                <a:lnTo>
                  <a:pt x="7645313" y="682531"/>
                </a:lnTo>
                <a:lnTo>
                  <a:pt x="7688193" y="667637"/>
                </a:lnTo>
                <a:lnTo>
                  <a:pt x="7728316" y="647502"/>
                </a:lnTo>
                <a:lnTo>
                  <a:pt x="7765271" y="622541"/>
                </a:lnTo>
                <a:lnTo>
                  <a:pt x="7798641" y="593169"/>
                </a:lnTo>
                <a:lnTo>
                  <a:pt x="7828013" y="559799"/>
                </a:lnTo>
                <a:lnTo>
                  <a:pt x="7852974" y="522844"/>
                </a:lnTo>
                <a:lnTo>
                  <a:pt x="7873109" y="482721"/>
                </a:lnTo>
                <a:lnTo>
                  <a:pt x="7888003" y="439841"/>
                </a:lnTo>
                <a:lnTo>
                  <a:pt x="7897243" y="394620"/>
                </a:lnTo>
                <a:lnTo>
                  <a:pt x="7900416" y="347471"/>
                </a:lnTo>
                <a:lnTo>
                  <a:pt x="7897243" y="300323"/>
                </a:lnTo>
                <a:lnTo>
                  <a:pt x="7888003" y="255102"/>
                </a:lnTo>
                <a:lnTo>
                  <a:pt x="7873109" y="212222"/>
                </a:lnTo>
                <a:lnTo>
                  <a:pt x="7852974" y="172099"/>
                </a:lnTo>
                <a:lnTo>
                  <a:pt x="7828013" y="135144"/>
                </a:lnTo>
                <a:lnTo>
                  <a:pt x="7798641" y="101774"/>
                </a:lnTo>
                <a:lnTo>
                  <a:pt x="7765271" y="72402"/>
                </a:lnTo>
                <a:lnTo>
                  <a:pt x="7728316" y="47441"/>
                </a:lnTo>
                <a:lnTo>
                  <a:pt x="7688193" y="27306"/>
                </a:lnTo>
                <a:lnTo>
                  <a:pt x="7645313" y="12412"/>
                </a:lnTo>
                <a:lnTo>
                  <a:pt x="7600092" y="3172"/>
                </a:lnTo>
                <a:lnTo>
                  <a:pt x="7552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59" y="310895"/>
            <a:ext cx="91440" cy="868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904" y="310895"/>
            <a:ext cx="91440" cy="868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3647" y="310895"/>
            <a:ext cx="91440" cy="868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59" y="493776"/>
            <a:ext cx="91440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904" y="493776"/>
            <a:ext cx="91440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3647" y="493776"/>
            <a:ext cx="91440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159" y="681227"/>
            <a:ext cx="91440" cy="868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04" y="681227"/>
            <a:ext cx="91440" cy="868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3647" y="681227"/>
            <a:ext cx="91440" cy="8686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92276" y="595960"/>
            <a:ext cx="229298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5" dirty="0">
                <a:latin typeface="Palatino Linotype"/>
                <a:cs typeface="Palatino Linotype"/>
              </a:rPr>
              <a:t>Модель</a:t>
            </a:r>
            <a:r>
              <a:rPr sz="3000" b="1" spc="-60" dirty="0">
                <a:latin typeface="Palatino Linotype"/>
                <a:cs typeface="Palatino Linotype"/>
              </a:rPr>
              <a:t> </a:t>
            </a:r>
            <a:r>
              <a:rPr sz="3000" b="1" spc="-10" dirty="0">
                <a:latin typeface="Palatino Linotype"/>
                <a:cs typeface="Palatino Linotype"/>
              </a:rPr>
              <a:t>PLS</a:t>
            </a:r>
            <a:endParaRPr sz="3000">
              <a:latin typeface="Palatino Linotype"/>
              <a:cs typeface="Palatino Linotyp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35370" y="1737105"/>
            <a:ext cx="613410" cy="581660"/>
            <a:chOff x="6135370" y="1737105"/>
            <a:chExt cx="613410" cy="581660"/>
          </a:xfrm>
        </p:grpSpPr>
        <p:sp>
          <p:nvSpPr>
            <p:cNvPr id="15" name="object 15"/>
            <p:cNvSpPr/>
            <p:nvPr/>
          </p:nvSpPr>
          <p:spPr>
            <a:xfrm>
              <a:off x="6149340" y="1751075"/>
              <a:ext cx="585470" cy="553720"/>
            </a:xfrm>
            <a:custGeom>
              <a:avLst/>
              <a:gdLst/>
              <a:ahLst/>
              <a:cxnLst/>
              <a:rect l="l" t="t" r="r" b="b"/>
              <a:pathLst>
                <a:path w="585470" h="553719">
                  <a:moveTo>
                    <a:pt x="292608" y="0"/>
                  </a:moveTo>
                  <a:lnTo>
                    <a:pt x="245159" y="3619"/>
                  </a:lnTo>
                  <a:lnTo>
                    <a:pt x="200143" y="14100"/>
                  </a:lnTo>
                  <a:lnTo>
                    <a:pt x="158163" y="30871"/>
                  </a:lnTo>
                  <a:lnTo>
                    <a:pt x="119822" y="53364"/>
                  </a:lnTo>
                  <a:lnTo>
                    <a:pt x="85724" y="81010"/>
                  </a:lnTo>
                  <a:lnTo>
                    <a:pt x="56473" y="113239"/>
                  </a:lnTo>
                  <a:lnTo>
                    <a:pt x="32671" y="149482"/>
                  </a:lnTo>
                  <a:lnTo>
                    <a:pt x="14923" y="189171"/>
                  </a:lnTo>
                  <a:lnTo>
                    <a:pt x="3831" y="231735"/>
                  </a:lnTo>
                  <a:lnTo>
                    <a:pt x="0" y="276606"/>
                  </a:lnTo>
                  <a:lnTo>
                    <a:pt x="3831" y="321476"/>
                  </a:lnTo>
                  <a:lnTo>
                    <a:pt x="14923" y="364040"/>
                  </a:lnTo>
                  <a:lnTo>
                    <a:pt x="32671" y="403729"/>
                  </a:lnTo>
                  <a:lnTo>
                    <a:pt x="56473" y="439972"/>
                  </a:lnTo>
                  <a:lnTo>
                    <a:pt x="85725" y="472201"/>
                  </a:lnTo>
                  <a:lnTo>
                    <a:pt x="119822" y="499847"/>
                  </a:lnTo>
                  <a:lnTo>
                    <a:pt x="158163" y="522340"/>
                  </a:lnTo>
                  <a:lnTo>
                    <a:pt x="200143" y="539111"/>
                  </a:lnTo>
                  <a:lnTo>
                    <a:pt x="245159" y="549592"/>
                  </a:lnTo>
                  <a:lnTo>
                    <a:pt x="292608" y="553212"/>
                  </a:lnTo>
                  <a:lnTo>
                    <a:pt x="340056" y="549592"/>
                  </a:lnTo>
                  <a:lnTo>
                    <a:pt x="385072" y="539111"/>
                  </a:lnTo>
                  <a:lnTo>
                    <a:pt x="427052" y="522340"/>
                  </a:lnTo>
                  <a:lnTo>
                    <a:pt x="465393" y="499847"/>
                  </a:lnTo>
                  <a:lnTo>
                    <a:pt x="499490" y="472201"/>
                  </a:lnTo>
                  <a:lnTo>
                    <a:pt x="528742" y="439972"/>
                  </a:lnTo>
                  <a:lnTo>
                    <a:pt x="552544" y="403729"/>
                  </a:lnTo>
                  <a:lnTo>
                    <a:pt x="570292" y="364040"/>
                  </a:lnTo>
                  <a:lnTo>
                    <a:pt x="581384" y="321476"/>
                  </a:lnTo>
                  <a:lnTo>
                    <a:pt x="585215" y="276606"/>
                  </a:lnTo>
                  <a:lnTo>
                    <a:pt x="581384" y="231735"/>
                  </a:lnTo>
                  <a:lnTo>
                    <a:pt x="570292" y="189171"/>
                  </a:lnTo>
                  <a:lnTo>
                    <a:pt x="552544" y="149482"/>
                  </a:lnTo>
                  <a:lnTo>
                    <a:pt x="528742" y="113239"/>
                  </a:lnTo>
                  <a:lnTo>
                    <a:pt x="499491" y="81010"/>
                  </a:lnTo>
                  <a:lnTo>
                    <a:pt x="465393" y="53364"/>
                  </a:lnTo>
                  <a:lnTo>
                    <a:pt x="427052" y="30871"/>
                  </a:lnTo>
                  <a:lnTo>
                    <a:pt x="385072" y="14100"/>
                  </a:lnTo>
                  <a:lnTo>
                    <a:pt x="340056" y="3619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617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49340" y="1751075"/>
              <a:ext cx="585470" cy="553720"/>
            </a:xfrm>
            <a:custGeom>
              <a:avLst/>
              <a:gdLst/>
              <a:ahLst/>
              <a:cxnLst/>
              <a:rect l="l" t="t" r="r" b="b"/>
              <a:pathLst>
                <a:path w="585470" h="553719">
                  <a:moveTo>
                    <a:pt x="0" y="276606"/>
                  </a:moveTo>
                  <a:lnTo>
                    <a:pt x="3831" y="231735"/>
                  </a:lnTo>
                  <a:lnTo>
                    <a:pt x="14923" y="189171"/>
                  </a:lnTo>
                  <a:lnTo>
                    <a:pt x="32671" y="149482"/>
                  </a:lnTo>
                  <a:lnTo>
                    <a:pt x="56473" y="113239"/>
                  </a:lnTo>
                  <a:lnTo>
                    <a:pt x="85724" y="81010"/>
                  </a:lnTo>
                  <a:lnTo>
                    <a:pt x="119822" y="53364"/>
                  </a:lnTo>
                  <a:lnTo>
                    <a:pt x="158163" y="30871"/>
                  </a:lnTo>
                  <a:lnTo>
                    <a:pt x="200143" y="14100"/>
                  </a:lnTo>
                  <a:lnTo>
                    <a:pt x="245159" y="3619"/>
                  </a:lnTo>
                  <a:lnTo>
                    <a:pt x="292608" y="0"/>
                  </a:lnTo>
                  <a:lnTo>
                    <a:pt x="340056" y="3619"/>
                  </a:lnTo>
                  <a:lnTo>
                    <a:pt x="385072" y="14100"/>
                  </a:lnTo>
                  <a:lnTo>
                    <a:pt x="427052" y="30871"/>
                  </a:lnTo>
                  <a:lnTo>
                    <a:pt x="465393" y="53364"/>
                  </a:lnTo>
                  <a:lnTo>
                    <a:pt x="499491" y="81010"/>
                  </a:lnTo>
                  <a:lnTo>
                    <a:pt x="528742" y="113239"/>
                  </a:lnTo>
                  <a:lnTo>
                    <a:pt x="552544" y="149482"/>
                  </a:lnTo>
                  <a:lnTo>
                    <a:pt x="570292" y="189171"/>
                  </a:lnTo>
                  <a:lnTo>
                    <a:pt x="581384" y="231735"/>
                  </a:lnTo>
                  <a:lnTo>
                    <a:pt x="585215" y="276606"/>
                  </a:lnTo>
                  <a:lnTo>
                    <a:pt x="581384" y="321476"/>
                  </a:lnTo>
                  <a:lnTo>
                    <a:pt x="570292" y="364040"/>
                  </a:lnTo>
                  <a:lnTo>
                    <a:pt x="552544" y="403729"/>
                  </a:lnTo>
                  <a:lnTo>
                    <a:pt x="528742" y="439972"/>
                  </a:lnTo>
                  <a:lnTo>
                    <a:pt x="499490" y="472201"/>
                  </a:lnTo>
                  <a:lnTo>
                    <a:pt x="465393" y="499847"/>
                  </a:lnTo>
                  <a:lnTo>
                    <a:pt x="427052" y="522340"/>
                  </a:lnTo>
                  <a:lnTo>
                    <a:pt x="385072" y="539111"/>
                  </a:lnTo>
                  <a:lnTo>
                    <a:pt x="340056" y="549592"/>
                  </a:lnTo>
                  <a:lnTo>
                    <a:pt x="292608" y="553212"/>
                  </a:lnTo>
                  <a:lnTo>
                    <a:pt x="245159" y="549592"/>
                  </a:lnTo>
                  <a:lnTo>
                    <a:pt x="200143" y="539111"/>
                  </a:lnTo>
                  <a:lnTo>
                    <a:pt x="158163" y="522340"/>
                  </a:lnTo>
                  <a:lnTo>
                    <a:pt x="119822" y="499847"/>
                  </a:lnTo>
                  <a:lnTo>
                    <a:pt x="85725" y="472201"/>
                  </a:lnTo>
                  <a:lnTo>
                    <a:pt x="56473" y="439972"/>
                  </a:lnTo>
                  <a:lnTo>
                    <a:pt x="32671" y="403729"/>
                  </a:lnTo>
                  <a:lnTo>
                    <a:pt x="14923" y="364040"/>
                  </a:lnTo>
                  <a:lnTo>
                    <a:pt x="3831" y="321476"/>
                  </a:lnTo>
                  <a:lnTo>
                    <a:pt x="0" y="276606"/>
                  </a:lnTo>
                  <a:close/>
                </a:path>
              </a:pathLst>
            </a:custGeom>
            <a:ln w="27432">
              <a:solidFill>
                <a:srgbClr val="3835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15000" y="3310128"/>
            <a:ext cx="525780" cy="439420"/>
          </a:xfrm>
          <a:prstGeom prst="rect">
            <a:avLst/>
          </a:prstGeom>
          <a:solidFill>
            <a:srgbClr val="617D8D"/>
          </a:solidFill>
          <a:ln w="27431">
            <a:solidFill>
              <a:srgbClr val="383536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820"/>
              </a:spcBef>
            </a:pPr>
            <a:r>
              <a:rPr sz="1400" spc="5" dirty="0">
                <a:solidFill>
                  <a:srgbClr val="FFFFFF"/>
                </a:solidFill>
                <a:latin typeface="Palatino Linotype"/>
                <a:cs typeface="Palatino Linotype"/>
              </a:rPr>
              <a:t>X.</a:t>
            </a:r>
            <a:r>
              <a:rPr sz="1000" spc="5" dirty="0">
                <a:solidFill>
                  <a:srgbClr val="FFFFFF"/>
                </a:solidFill>
                <a:latin typeface="Palatino Linotype"/>
                <a:cs typeface="Palatino Linotype"/>
              </a:rPr>
              <a:t>2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4011" y="3310128"/>
            <a:ext cx="525780" cy="439420"/>
          </a:xfrm>
          <a:prstGeom prst="rect">
            <a:avLst/>
          </a:prstGeom>
          <a:solidFill>
            <a:srgbClr val="617D8D"/>
          </a:solidFill>
          <a:ln w="27432">
            <a:solidFill>
              <a:srgbClr val="383536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FFFFFF"/>
                </a:solidFill>
                <a:latin typeface="Palatino Linotype"/>
                <a:cs typeface="Palatino Linotype"/>
              </a:rPr>
              <a:t>X.</a:t>
            </a:r>
            <a:r>
              <a:rPr sz="800" dirty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4648" y="2217546"/>
            <a:ext cx="2033270" cy="1095375"/>
          </a:xfrm>
          <a:custGeom>
            <a:avLst/>
            <a:gdLst/>
            <a:ahLst/>
            <a:cxnLst/>
            <a:rect l="l" t="t" r="r" b="b"/>
            <a:pathLst>
              <a:path w="2033270" h="1095375">
                <a:moveTo>
                  <a:pt x="1058545" y="8890"/>
                </a:moveTo>
                <a:lnTo>
                  <a:pt x="1049401" y="0"/>
                </a:lnTo>
                <a:lnTo>
                  <a:pt x="48412" y="1034605"/>
                </a:lnTo>
                <a:lnTo>
                  <a:pt x="25654" y="1012571"/>
                </a:lnTo>
                <a:lnTo>
                  <a:pt x="0" y="1093851"/>
                </a:lnTo>
                <a:lnTo>
                  <a:pt x="80391" y="1065530"/>
                </a:lnTo>
                <a:lnTo>
                  <a:pt x="66992" y="1052576"/>
                </a:lnTo>
                <a:lnTo>
                  <a:pt x="57581" y="1043470"/>
                </a:lnTo>
                <a:lnTo>
                  <a:pt x="1058545" y="8890"/>
                </a:lnTo>
                <a:close/>
              </a:path>
              <a:path w="2033270" h="1095375">
                <a:moveTo>
                  <a:pt x="1263396" y="89408"/>
                </a:moveTo>
                <a:lnTo>
                  <a:pt x="1251966" y="84074"/>
                </a:lnTo>
                <a:lnTo>
                  <a:pt x="817245" y="1023391"/>
                </a:lnTo>
                <a:lnTo>
                  <a:pt x="788416" y="1010031"/>
                </a:lnTo>
                <a:lnTo>
                  <a:pt x="790956" y="1095248"/>
                </a:lnTo>
                <a:lnTo>
                  <a:pt x="857504" y="1042035"/>
                </a:lnTo>
                <a:lnTo>
                  <a:pt x="853655" y="1040257"/>
                </a:lnTo>
                <a:lnTo>
                  <a:pt x="828687" y="1028700"/>
                </a:lnTo>
                <a:lnTo>
                  <a:pt x="1263396" y="89408"/>
                </a:lnTo>
                <a:close/>
              </a:path>
              <a:path w="2033270" h="1095375">
                <a:moveTo>
                  <a:pt x="2032889" y="1093851"/>
                </a:moveTo>
                <a:lnTo>
                  <a:pt x="2032088" y="1040384"/>
                </a:lnTo>
                <a:lnTo>
                  <a:pt x="2031619" y="1008634"/>
                </a:lnTo>
                <a:lnTo>
                  <a:pt x="2003399" y="1023251"/>
                </a:lnTo>
                <a:lnTo>
                  <a:pt x="1473200" y="1524"/>
                </a:lnTo>
                <a:lnTo>
                  <a:pt x="1462024" y="7366"/>
                </a:lnTo>
                <a:lnTo>
                  <a:pt x="1992096" y="1029106"/>
                </a:lnTo>
                <a:lnTo>
                  <a:pt x="1963928" y="1043686"/>
                </a:lnTo>
                <a:lnTo>
                  <a:pt x="2032889" y="1093851"/>
                </a:lnTo>
                <a:close/>
              </a:path>
            </a:pathLst>
          </a:custGeom>
          <a:solidFill>
            <a:srgbClr val="38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54676" y="3744467"/>
            <a:ext cx="2101215" cy="1060450"/>
          </a:xfrm>
          <a:custGeom>
            <a:avLst/>
            <a:gdLst/>
            <a:ahLst/>
            <a:cxnLst/>
            <a:rect l="l" t="t" r="r" b="b"/>
            <a:pathLst>
              <a:path w="2101215" h="1060450">
                <a:moveTo>
                  <a:pt x="2100961" y="90551"/>
                </a:moveTo>
                <a:lnTo>
                  <a:pt x="2094306" y="75565"/>
                </a:lnTo>
                <a:lnTo>
                  <a:pt x="2081885" y="47586"/>
                </a:lnTo>
                <a:lnTo>
                  <a:pt x="2068703" y="12827"/>
                </a:lnTo>
                <a:lnTo>
                  <a:pt x="2067382" y="14897"/>
                </a:lnTo>
                <a:lnTo>
                  <a:pt x="2066417" y="12700"/>
                </a:lnTo>
                <a:lnTo>
                  <a:pt x="2048383" y="44869"/>
                </a:lnTo>
                <a:lnTo>
                  <a:pt x="2023110" y="84709"/>
                </a:lnTo>
                <a:lnTo>
                  <a:pt x="2025878" y="85001"/>
                </a:lnTo>
                <a:lnTo>
                  <a:pt x="2024761" y="86995"/>
                </a:lnTo>
                <a:lnTo>
                  <a:pt x="2054631" y="88404"/>
                </a:lnTo>
                <a:lnTo>
                  <a:pt x="2054606" y="88773"/>
                </a:lnTo>
                <a:lnTo>
                  <a:pt x="2048764" y="114046"/>
                </a:lnTo>
                <a:lnTo>
                  <a:pt x="2046643" y="121107"/>
                </a:lnTo>
                <a:lnTo>
                  <a:pt x="2046643" y="161239"/>
                </a:lnTo>
                <a:lnTo>
                  <a:pt x="2037588" y="205371"/>
                </a:lnTo>
                <a:lnTo>
                  <a:pt x="2025269" y="252958"/>
                </a:lnTo>
                <a:lnTo>
                  <a:pt x="2010410" y="299999"/>
                </a:lnTo>
                <a:lnTo>
                  <a:pt x="1993265" y="346481"/>
                </a:lnTo>
                <a:lnTo>
                  <a:pt x="1973580" y="392328"/>
                </a:lnTo>
                <a:lnTo>
                  <a:pt x="1951863" y="437426"/>
                </a:lnTo>
                <a:lnTo>
                  <a:pt x="1927987" y="481647"/>
                </a:lnTo>
                <a:lnTo>
                  <a:pt x="1901952" y="525043"/>
                </a:lnTo>
                <a:lnTo>
                  <a:pt x="1874139" y="567296"/>
                </a:lnTo>
                <a:lnTo>
                  <a:pt x="1844294" y="608431"/>
                </a:lnTo>
                <a:lnTo>
                  <a:pt x="1812798" y="648411"/>
                </a:lnTo>
                <a:lnTo>
                  <a:pt x="1779651" y="686981"/>
                </a:lnTo>
                <a:lnTo>
                  <a:pt x="1744853" y="724128"/>
                </a:lnTo>
                <a:lnTo>
                  <a:pt x="1708531" y="759777"/>
                </a:lnTo>
                <a:lnTo>
                  <a:pt x="1670939" y="793877"/>
                </a:lnTo>
                <a:lnTo>
                  <a:pt x="1632077" y="826185"/>
                </a:lnTo>
                <a:lnTo>
                  <a:pt x="1591818" y="856703"/>
                </a:lnTo>
                <a:lnTo>
                  <a:pt x="1550670" y="885304"/>
                </a:lnTo>
                <a:lnTo>
                  <a:pt x="1508506" y="911923"/>
                </a:lnTo>
                <a:lnTo>
                  <a:pt x="1465199" y="936485"/>
                </a:lnTo>
                <a:lnTo>
                  <a:pt x="1421130" y="958837"/>
                </a:lnTo>
                <a:lnTo>
                  <a:pt x="1376553" y="978903"/>
                </a:lnTo>
                <a:lnTo>
                  <a:pt x="1331087" y="996607"/>
                </a:lnTo>
                <a:lnTo>
                  <a:pt x="1285240" y="1011834"/>
                </a:lnTo>
                <a:lnTo>
                  <a:pt x="1238885" y="1024509"/>
                </a:lnTo>
                <a:lnTo>
                  <a:pt x="1192149" y="1034542"/>
                </a:lnTo>
                <a:lnTo>
                  <a:pt x="1145159" y="1041819"/>
                </a:lnTo>
                <a:lnTo>
                  <a:pt x="1098042" y="1046264"/>
                </a:lnTo>
                <a:lnTo>
                  <a:pt x="1074547" y="1047407"/>
                </a:lnTo>
                <a:lnTo>
                  <a:pt x="1050544" y="1047407"/>
                </a:lnTo>
                <a:lnTo>
                  <a:pt x="1003427" y="1045895"/>
                </a:lnTo>
                <a:lnTo>
                  <a:pt x="956310" y="1041463"/>
                </a:lnTo>
                <a:lnTo>
                  <a:pt x="909320" y="1034186"/>
                </a:lnTo>
                <a:lnTo>
                  <a:pt x="862584" y="1024077"/>
                </a:lnTo>
                <a:lnTo>
                  <a:pt x="816356" y="1011224"/>
                </a:lnTo>
                <a:lnTo>
                  <a:pt x="770382" y="995908"/>
                </a:lnTo>
                <a:lnTo>
                  <a:pt x="725043" y="978027"/>
                </a:lnTo>
                <a:lnTo>
                  <a:pt x="680339" y="957668"/>
                </a:lnTo>
                <a:lnTo>
                  <a:pt x="636397" y="935177"/>
                </a:lnTo>
                <a:lnTo>
                  <a:pt x="593217" y="910386"/>
                </a:lnTo>
                <a:lnTo>
                  <a:pt x="551053" y="883386"/>
                </a:lnTo>
                <a:lnTo>
                  <a:pt x="509778" y="854506"/>
                </a:lnTo>
                <a:lnTo>
                  <a:pt x="469646" y="823620"/>
                </a:lnTo>
                <a:lnTo>
                  <a:pt x="430657" y="790841"/>
                </a:lnTo>
                <a:lnTo>
                  <a:pt x="393065" y="756450"/>
                </a:lnTo>
                <a:lnTo>
                  <a:pt x="356743" y="720356"/>
                </a:lnTo>
                <a:lnTo>
                  <a:pt x="321945" y="682726"/>
                </a:lnTo>
                <a:lnTo>
                  <a:pt x="288671" y="643699"/>
                </a:lnTo>
                <a:lnTo>
                  <a:pt x="257175" y="603338"/>
                </a:lnTo>
                <a:lnTo>
                  <a:pt x="227457" y="561644"/>
                </a:lnTo>
                <a:lnTo>
                  <a:pt x="199517" y="518922"/>
                </a:lnTo>
                <a:lnTo>
                  <a:pt x="173482" y="475068"/>
                </a:lnTo>
                <a:lnTo>
                  <a:pt x="149479" y="430276"/>
                </a:lnTo>
                <a:lnTo>
                  <a:pt x="127762" y="384543"/>
                </a:lnTo>
                <a:lnTo>
                  <a:pt x="108077" y="338175"/>
                </a:lnTo>
                <a:lnTo>
                  <a:pt x="90805" y="291033"/>
                </a:lnTo>
                <a:lnTo>
                  <a:pt x="75946" y="243433"/>
                </a:lnTo>
                <a:lnTo>
                  <a:pt x="63627" y="195237"/>
                </a:lnTo>
                <a:lnTo>
                  <a:pt x="53721" y="146837"/>
                </a:lnTo>
                <a:lnTo>
                  <a:pt x="47929" y="107365"/>
                </a:lnTo>
                <a:lnTo>
                  <a:pt x="48133" y="107950"/>
                </a:lnTo>
                <a:lnTo>
                  <a:pt x="54991" y="125349"/>
                </a:lnTo>
                <a:lnTo>
                  <a:pt x="81153" y="175971"/>
                </a:lnTo>
                <a:lnTo>
                  <a:pt x="102616" y="207962"/>
                </a:lnTo>
                <a:lnTo>
                  <a:pt x="127000" y="238201"/>
                </a:lnTo>
                <a:lnTo>
                  <a:pt x="154051" y="266407"/>
                </a:lnTo>
                <a:lnTo>
                  <a:pt x="183515" y="292404"/>
                </a:lnTo>
                <a:lnTo>
                  <a:pt x="215011" y="315874"/>
                </a:lnTo>
                <a:lnTo>
                  <a:pt x="248158" y="336461"/>
                </a:lnTo>
                <a:lnTo>
                  <a:pt x="282956" y="353974"/>
                </a:lnTo>
                <a:lnTo>
                  <a:pt x="319024" y="368109"/>
                </a:lnTo>
                <a:lnTo>
                  <a:pt x="355854" y="378574"/>
                </a:lnTo>
                <a:lnTo>
                  <a:pt x="393446" y="385089"/>
                </a:lnTo>
                <a:lnTo>
                  <a:pt x="431292" y="387350"/>
                </a:lnTo>
                <a:lnTo>
                  <a:pt x="450215" y="386778"/>
                </a:lnTo>
                <a:lnTo>
                  <a:pt x="469138" y="385229"/>
                </a:lnTo>
                <a:lnTo>
                  <a:pt x="487934" y="382625"/>
                </a:lnTo>
                <a:lnTo>
                  <a:pt x="506730" y="378942"/>
                </a:lnTo>
                <a:lnTo>
                  <a:pt x="524281" y="374650"/>
                </a:lnTo>
                <a:lnTo>
                  <a:pt x="525272" y="374408"/>
                </a:lnTo>
                <a:lnTo>
                  <a:pt x="561721" y="362508"/>
                </a:lnTo>
                <a:lnTo>
                  <a:pt x="597154" y="347141"/>
                </a:lnTo>
                <a:lnTo>
                  <a:pt x="631190" y="328701"/>
                </a:lnTo>
                <a:lnTo>
                  <a:pt x="663575" y="307467"/>
                </a:lnTo>
                <a:lnTo>
                  <a:pt x="694055" y="283514"/>
                </a:lnTo>
                <a:lnTo>
                  <a:pt x="722376" y="257251"/>
                </a:lnTo>
                <a:lnTo>
                  <a:pt x="748157" y="228968"/>
                </a:lnTo>
                <a:lnTo>
                  <a:pt x="781558" y="183235"/>
                </a:lnTo>
                <a:lnTo>
                  <a:pt x="807720" y="134353"/>
                </a:lnTo>
                <a:lnTo>
                  <a:pt x="822972" y="88938"/>
                </a:lnTo>
                <a:lnTo>
                  <a:pt x="834110" y="90551"/>
                </a:lnTo>
                <a:lnTo>
                  <a:pt x="845566" y="133146"/>
                </a:lnTo>
                <a:lnTo>
                  <a:pt x="865505" y="184950"/>
                </a:lnTo>
                <a:lnTo>
                  <a:pt x="891032" y="235153"/>
                </a:lnTo>
                <a:lnTo>
                  <a:pt x="922020" y="283489"/>
                </a:lnTo>
                <a:lnTo>
                  <a:pt x="957707" y="329476"/>
                </a:lnTo>
                <a:lnTo>
                  <a:pt x="997712" y="372732"/>
                </a:lnTo>
                <a:lnTo>
                  <a:pt x="1041654" y="412826"/>
                </a:lnTo>
                <a:lnTo>
                  <a:pt x="1089025" y="449364"/>
                </a:lnTo>
                <a:lnTo>
                  <a:pt x="1139190" y="481939"/>
                </a:lnTo>
                <a:lnTo>
                  <a:pt x="1192149" y="510108"/>
                </a:lnTo>
                <a:lnTo>
                  <a:pt x="1247013" y="533488"/>
                </a:lnTo>
                <a:lnTo>
                  <a:pt x="1303528" y="551675"/>
                </a:lnTo>
                <a:lnTo>
                  <a:pt x="1361313" y="564210"/>
                </a:lnTo>
                <a:lnTo>
                  <a:pt x="1419847" y="570687"/>
                </a:lnTo>
                <a:lnTo>
                  <a:pt x="1449197" y="571563"/>
                </a:lnTo>
                <a:lnTo>
                  <a:pt x="1478648" y="570801"/>
                </a:lnTo>
                <a:lnTo>
                  <a:pt x="1507871" y="568401"/>
                </a:lnTo>
                <a:lnTo>
                  <a:pt x="1537081" y="564451"/>
                </a:lnTo>
                <a:lnTo>
                  <a:pt x="1566037" y="559079"/>
                </a:lnTo>
                <a:lnTo>
                  <a:pt x="1566938" y="558863"/>
                </a:lnTo>
                <a:lnTo>
                  <a:pt x="1594866" y="552246"/>
                </a:lnTo>
                <a:lnTo>
                  <a:pt x="1651381" y="534466"/>
                </a:lnTo>
                <a:lnTo>
                  <a:pt x="1706372" y="511581"/>
                </a:lnTo>
                <a:lnTo>
                  <a:pt x="1759204" y="484111"/>
                </a:lnTo>
                <a:lnTo>
                  <a:pt x="1809496" y="452310"/>
                </a:lnTo>
                <a:lnTo>
                  <a:pt x="1856867" y="416560"/>
                </a:lnTo>
                <a:lnTo>
                  <a:pt x="1900809" y="377355"/>
                </a:lnTo>
                <a:lnTo>
                  <a:pt x="1940814" y="335178"/>
                </a:lnTo>
                <a:lnTo>
                  <a:pt x="1976501" y="290245"/>
                </a:lnTo>
                <a:lnTo>
                  <a:pt x="2007489" y="243001"/>
                </a:lnTo>
                <a:lnTo>
                  <a:pt x="2033143" y="193967"/>
                </a:lnTo>
                <a:lnTo>
                  <a:pt x="2046643" y="161239"/>
                </a:lnTo>
                <a:lnTo>
                  <a:pt x="2046643" y="121107"/>
                </a:lnTo>
                <a:lnTo>
                  <a:pt x="2041271" y="138988"/>
                </a:lnTo>
                <a:lnTo>
                  <a:pt x="2032127" y="163817"/>
                </a:lnTo>
                <a:lnTo>
                  <a:pt x="2009902" y="212559"/>
                </a:lnTo>
                <a:lnTo>
                  <a:pt x="1982216" y="259664"/>
                </a:lnTo>
                <a:lnTo>
                  <a:pt x="1949577" y="304927"/>
                </a:lnTo>
                <a:lnTo>
                  <a:pt x="1912239" y="347675"/>
                </a:lnTo>
                <a:lnTo>
                  <a:pt x="1871091" y="387794"/>
                </a:lnTo>
                <a:lnTo>
                  <a:pt x="1826260" y="424611"/>
                </a:lnTo>
                <a:lnTo>
                  <a:pt x="1778127" y="457771"/>
                </a:lnTo>
                <a:lnTo>
                  <a:pt x="1727454" y="487032"/>
                </a:lnTo>
                <a:lnTo>
                  <a:pt x="1674495" y="511860"/>
                </a:lnTo>
                <a:lnTo>
                  <a:pt x="1619758" y="531774"/>
                </a:lnTo>
                <a:lnTo>
                  <a:pt x="1563751" y="546582"/>
                </a:lnTo>
                <a:lnTo>
                  <a:pt x="1506855" y="555739"/>
                </a:lnTo>
                <a:lnTo>
                  <a:pt x="1449578" y="558863"/>
                </a:lnTo>
                <a:lnTo>
                  <a:pt x="1420876" y="558025"/>
                </a:lnTo>
                <a:lnTo>
                  <a:pt x="1363726" y="551738"/>
                </a:lnTo>
                <a:lnTo>
                  <a:pt x="1307211" y="539508"/>
                </a:lnTo>
                <a:lnTo>
                  <a:pt x="1251712" y="521690"/>
                </a:lnTo>
                <a:lnTo>
                  <a:pt x="1197864" y="498779"/>
                </a:lnTo>
                <a:lnTo>
                  <a:pt x="1145921" y="471131"/>
                </a:lnTo>
                <a:lnTo>
                  <a:pt x="1096518" y="439140"/>
                </a:lnTo>
                <a:lnTo>
                  <a:pt x="1050036" y="403275"/>
                </a:lnTo>
                <a:lnTo>
                  <a:pt x="1006856" y="363931"/>
                </a:lnTo>
                <a:lnTo>
                  <a:pt x="967613" y="321462"/>
                </a:lnTo>
                <a:lnTo>
                  <a:pt x="932434" y="276390"/>
                </a:lnTo>
                <a:lnTo>
                  <a:pt x="902208" y="229095"/>
                </a:lnTo>
                <a:lnTo>
                  <a:pt x="877189" y="180047"/>
                </a:lnTo>
                <a:lnTo>
                  <a:pt x="857631" y="129552"/>
                </a:lnTo>
                <a:lnTo>
                  <a:pt x="847496" y="92494"/>
                </a:lnTo>
                <a:lnTo>
                  <a:pt x="855218" y="93599"/>
                </a:lnTo>
                <a:lnTo>
                  <a:pt x="848931" y="74701"/>
                </a:lnTo>
                <a:lnTo>
                  <a:pt x="875284" y="72136"/>
                </a:lnTo>
                <a:lnTo>
                  <a:pt x="869226" y="62484"/>
                </a:lnTo>
                <a:lnTo>
                  <a:pt x="830072" y="0"/>
                </a:lnTo>
                <a:lnTo>
                  <a:pt x="821067" y="23393"/>
                </a:lnTo>
                <a:lnTo>
                  <a:pt x="779780" y="82677"/>
                </a:lnTo>
                <a:lnTo>
                  <a:pt x="810450" y="87122"/>
                </a:lnTo>
                <a:lnTo>
                  <a:pt x="796290" y="128905"/>
                </a:lnTo>
                <a:lnTo>
                  <a:pt x="771017" y="176237"/>
                </a:lnTo>
                <a:lnTo>
                  <a:pt x="738632" y="220611"/>
                </a:lnTo>
                <a:lnTo>
                  <a:pt x="700151" y="261188"/>
                </a:lnTo>
                <a:lnTo>
                  <a:pt x="656336" y="296989"/>
                </a:lnTo>
                <a:lnTo>
                  <a:pt x="608457" y="327050"/>
                </a:lnTo>
                <a:lnTo>
                  <a:pt x="557403" y="350532"/>
                </a:lnTo>
                <a:lnTo>
                  <a:pt x="504190" y="366483"/>
                </a:lnTo>
                <a:lnTo>
                  <a:pt x="449834" y="374078"/>
                </a:lnTo>
                <a:lnTo>
                  <a:pt x="431673" y="374650"/>
                </a:lnTo>
                <a:lnTo>
                  <a:pt x="413385" y="374103"/>
                </a:lnTo>
                <a:lnTo>
                  <a:pt x="359029" y="366280"/>
                </a:lnTo>
                <a:lnTo>
                  <a:pt x="305816" y="349808"/>
                </a:lnTo>
                <a:lnTo>
                  <a:pt x="254635" y="325526"/>
                </a:lnTo>
                <a:lnTo>
                  <a:pt x="206883" y="294449"/>
                </a:lnTo>
                <a:lnTo>
                  <a:pt x="177165" y="270408"/>
                </a:lnTo>
                <a:lnTo>
                  <a:pt x="149606" y="243903"/>
                </a:lnTo>
                <a:lnTo>
                  <a:pt x="113030" y="200660"/>
                </a:lnTo>
                <a:lnTo>
                  <a:pt x="82804" y="153581"/>
                </a:lnTo>
                <a:lnTo>
                  <a:pt x="60198" y="103886"/>
                </a:lnTo>
                <a:lnTo>
                  <a:pt x="52133" y="75438"/>
                </a:lnTo>
                <a:lnTo>
                  <a:pt x="76200" y="74295"/>
                </a:lnTo>
                <a:lnTo>
                  <a:pt x="74587" y="71450"/>
                </a:lnTo>
                <a:lnTo>
                  <a:pt x="82550" y="70358"/>
                </a:lnTo>
                <a:lnTo>
                  <a:pt x="76568" y="61595"/>
                </a:lnTo>
                <a:lnTo>
                  <a:pt x="34544" y="0"/>
                </a:lnTo>
                <a:lnTo>
                  <a:pt x="0" y="77851"/>
                </a:lnTo>
                <a:lnTo>
                  <a:pt x="8064" y="77482"/>
                </a:lnTo>
                <a:lnTo>
                  <a:pt x="6985" y="80645"/>
                </a:lnTo>
                <a:lnTo>
                  <a:pt x="32194" y="77228"/>
                </a:lnTo>
                <a:lnTo>
                  <a:pt x="34036" y="99187"/>
                </a:lnTo>
                <a:lnTo>
                  <a:pt x="37338" y="124079"/>
                </a:lnTo>
                <a:lnTo>
                  <a:pt x="45847" y="173469"/>
                </a:lnTo>
                <a:lnTo>
                  <a:pt x="57150" y="222389"/>
                </a:lnTo>
                <a:lnTo>
                  <a:pt x="70993" y="270916"/>
                </a:lnTo>
                <a:lnTo>
                  <a:pt x="87249" y="318935"/>
                </a:lnTo>
                <a:lnTo>
                  <a:pt x="105791" y="366242"/>
                </a:lnTo>
                <a:lnTo>
                  <a:pt x="138049" y="435737"/>
                </a:lnTo>
                <a:lnTo>
                  <a:pt x="162306" y="481050"/>
                </a:lnTo>
                <a:lnTo>
                  <a:pt x="188468" y="525399"/>
                </a:lnTo>
                <a:lnTo>
                  <a:pt x="216789" y="568604"/>
                </a:lnTo>
                <a:lnTo>
                  <a:pt x="246888" y="610717"/>
                </a:lnTo>
                <a:lnTo>
                  <a:pt x="278765" y="651510"/>
                </a:lnTo>
                <a:lnTo>
                  <a:pt x="312293" y="690968"/>
                </a:lnTo>
                <a:lnTo>
                  <a:pt x="347472" y="728967"/>
                </a:lnTo>
                <a:lnTo>
                  <a:pt x="384048" y="765454"/>
                </a:lnTo>
                <a:lnTo>
                  <a:pt x="422148" y="800214"/>
                </a:lnTo>
                <a:lnTo>
                  <a:pt x="461518" y="833335"/>
                </a:lnTo>
                <a:lnTo>
                  <a:pt x="502031" y="864565"/>
                </a:lnTo>
                <a:lnTo>
                  <a:pt x="543687" y="893787"/>
                </a:lnTo>
                <a:lnTo>
                  <a:pt x="586486" y="921080"/>
                </a:lnTo>
                <a:lnTo>
                  <a:pt x="630174" y="946200"/>
                </a:lnTo>
                <a:lnTo>
                  <a:pt x="674751" y="969048"/>
                </a:lnTo>
                <a:lnTo>
                  <a:pt x="719963" y="989647"/>
                </a:lnTo>
                <a:lnTo>
                  <a:pt x="765937" y="1007770"/>
                </a:lnTo>
                <a:lnTo>
                  <a:pt x="812419" y="1023315"/>
                </a:lnTo>
                <a:lnTo>
                  <a:pt x="859409" y="1036370"/>
                </a:lnTo>
                <a:lnTo>
                  <a:pt x="906780" y="1046645"/>
                </a:lnTo>
                <a:lnTo>
                  <a:pt x="954532" y="1054036"/>
                </a:lnTo>
                <a:lnTo>
                  <a:pt x="1002411" y="1058557"/>
                </a:lnTo>
                <a:lnTo>
                  <a:pt x="1050417" y="1060094"/>
                </a:lnTo>
                <a:lnTo>
                  <a:pt x="1074547" y="1060107"/>
                </a:lnTo>
                <a:lnTo>
                  <a:pt x="1098677" y="1058951"/>
                </a:lnTo>
                <a:lnTo>
                  <a:pt x="1122680" y="1057135"/>
                </a:lnTo>
                <a:lnTo>
                  <a:pt x="1146683" y="1054442"/>
                </a:lnTo>
                <a:lnTo>
                  <a:pt x="1170559" y="1051179"/>
                </a:lnTo>
                <a:lnTo>
                  <a:pt x="1192250" y="1047407"/>
                </a:lnTo>
                <a:lnTo>
                  <a:pt x="1194308" y="1047051"/>
                </a:lnTo>
                <a:lnTo>
                  <a:pt x="1241679" y="1036891"/>
                </a:lnTo>
                <a:lnTo>
                  <a:pt x="1288796" y="1024039"/>
                </a:lnTo>
                <a:lnTo>
                  <a:pt x="1335278" y="1008595"/>
                </a:lnTo>
                <a:lnTo>
                  <a:pt x="1381252" y="990676"/>
                </a:lnTo>
                <a:lnTo>
                  <a:pt x="1426591" y="970356"/>
                </a:lnTo>
                <a:lnTo>
                  <a:pt x="1471041" y="947750"/>
                </a:lnTo>
                <a:lnTo>
                  <a:pt x="1514729" y="922972"/>
                </a:lnTo>
                <a:lnTo>
                  <a:pt x="1557401" y="896061"/>
                </a:lnTo>
                <a:lnTo>
                  <a:pt x="1599184" y="867130"/>
                </a:lnTo>
                <a:lnTo>
                  <a:pt x="1639697" y="836307"/>
                </a:lnTo>
                <a:lnTo>
                  <a:pt x="1679067" y="803656"/>
                </a:lnTo>
                <a:lnTo>
                  <a:pt x="1717167" y="769175"/>
                </a:lnTo>
                <a:lnTo>
                  <a:pt x="1753743" y="733196"/>
                </a:lnTo>
                <a:lnTo>
                  <a:pt x="1788922" y="695667"/>
                </a:lnTo>
                <a:lnTo>
                  <a:pt x="1822450" y="656691"/>
                </a:lnTo>
                <a:lnTo>
                  <a:pt x="1854327" y="616292"/>
                </a:lnTo>
                <a:lnTo>
                  <a:pt x="1884426" y="574751"/>
                </a:lnTo>
                <a:lnTo>
                  <a:pt x="1912493" y="532041"/>
                </a:lnTo>
                <a:lnTo>
                  <a:pt x="1938909" y="488188"/>
                </a:lnTo>
                <a:lnTo>
                  <a:pt x="1963039" y="443445"/>
                </a:lnTo>
                <a:lnTo>
                  <a:pt x="1985137" y="397865"/>
                </a:lnTo>
                <a:lnTo>
                  <a:pt x="2004949" y="351320"/>
                </a:lnTo>
                <a:lnTo>
                  <a:pt x="2022348" y="304266"/>
                </a:lnTo>
                <a:lnTo>
                  <a:pt x="2037461" y="256628"/>
                </a:lnTo>
                <a:lnTo>
                  <a:pt x="2049907" y="208394"/>
                </a:lnTo>
                <a:lnTo>
                  <a:pt x="2059813" y="159867"/>
                </a:lnTo>
                <a:lnTo>
                  <a:pt x="2067052" y="110998"/>
                </a:lnTo>
                <a:lnTo>
                  <a:pt x="2068791" y="89382"/>
                </a:lnTo>
                <a:lnTo>
                  <a:pt x="2098929" y="92456"/>
                </a:lnTo>
                <a:lnTo>
                  <a:pt x="2098154" y="90424"/>
                </a:lnTo>
                <a:lnTo>
                  <a:pt x="2100961" y="90551"/>
                </a:lnTo>
                <a:close/>
              </a:path>
            </a:pathLst>
          </a:custGeom>
          <a:solidFill>
            <a:srgbClr val="38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59891" y="1430553"/>
            <a:ext cx="5469890" cy="167576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2825">
              <a:lnSpc>
                <a:spcPct val="100000"/>
              </a:lnSpc>
              <a:spcBef>
                <a:spcPts val="355"/>
              </a:spcBef>
            </a:pPr>
            <a:r>
              <a:rPr sz="2000" b="1" spc="5" dirty="0">
                <a:solidFill>
                  <a:srgbClr val="383536"/>
                </a:solidFill>
                <a:latin typeface="Palatino Linotype"/>
                <a:cs typeface="Palatino Linotype"/>
              </a:rPr>
              <a:t>Базовая</a:t>
            </a:r>
            <a:r>
              <a:rPr sz="2000" b="1" spc="-6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2000" b="1" spc="5" dirty="0">
                <a:solidFill>
                  <a:srgbClr val="383536"/>
                </a:solidFill>
                <a:latin typeface="Palatino Linotype"/>
                <a:cs typeface="Palatino Linotype"/>
              </a:rPr>
              <a:t>модель</a:t>
            </a:r>
            <a:r>
              <a:rPr sz="2000" b="1" spc="-10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383536"/>
                </a:solidFill>
                <a:latin typeface="Palatino Linotype"/>
                <a:cs typeface="Palatino Linotype"/>
              </a:rPr>
              <a:t>PLS:</a:t>
            </a:r>
            <a:endParaRPr sz="2000">
              <a:latin typeface="Palatino Linotype"/>
              <a:cs typeface="Palatino Linotype"/>
            </a:endParaRPr>
          </a:p>
          <a:p>
            <a:pPr marL="5320665">
              <a:lnSpc>
                <a:spcPts val="2220"/>
              </a:lnSpc>
              <a:spcBef>
                <a:spcPts val="259"/>
              </a:spcBef>
            </a:pPr>
            <a:r>
              <a:rPr sz="2000" spc="5" dirty="0">
                <a:solidFill>
                  <a:srgbClr val="FFFFFF"/>
                </a:solidFill>
                <a:latin typeface="Cambria Math"/>
                <a:cs typeface="Cambria Math"/>
              </a:rPr>
              <a:t>𝜉</a:t>
            </a:r>
            <a:endParaRPr sz="2000">
              <a:latin typeface="Cambria Math"/>
              <a:cs typeface="Cambria Math"/>
            </a:endParaRPr>
          </a:p>
          <a:p>
            <a:pPr marL="283210">
              <a:lnSpc>
                <a:spcPts val="2220"/>
              </a:lnSpc>
            </a:pP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𝑋</a:t>
            </a:r>
            <a:r>
              <a:rPr sz="2000" spc="150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=</a:t>
            </a:r>
            <a:r>
              <a:rPr sz="2000" spc="95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40" dirty="0">
                <a:solidFill>
                  <a:srgbClr val="383536"/>
                </a:solidFill>
                <a:latin typeface="Cambria Math"/>
                <a:cs typeface="Cambria Math"/>
              </a:rPr>
              <a:t>𝑇𝑃</a:t>
            </a:r>
            <a:r>
              <a:rPr sz="2175" spc="60" baseline="28735" dirty="0">
                <a:solidFill>
                  <a:srgbClr val="383536"/>
                </a:solidFill>
                <a:latin typeface="Cambria Math"/>
                <a:cs typeface="Cambria Math"/>
              </a:rPr>
              <a:t>𝑇</a:t>
            </a:r>
            <a:r>
              <a:rPr sz="2175" spc="359" baseline="28735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+</a:t>
            </a:r>
            <a:r>
              <a:rPr sz="2000" spc="-15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𝐸</a:t>
            </a:r>
            <a:r>
              <a:rPr sz="2000" spc="60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100" baseline="3968" dirty="0">
                <a:solidFill>
                  <a:srgbClr val="383536"/>
                </a:solidFill>
                <a:latin typeface="Palatino Linotype"/>
                <a:cs typeface="Palatino Linotype"/>
              </a:rPr>
              <a:t>,</a:t>
            </a:r>
            <a:r>
              <a:rPr sz="2100" spc="-44" baseline="3968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2700" baseline="3086" dirty="0">
                <a:solidFill>
                  <a:srgbClr val="383536"/>
                </a:solidFill>
                <a:latin typeface="Palatino Linotype"/>
                <a:cs typeface="Palatino Linotype"/>
              </a:rPr>
              <a:t>где</a:t>
            </a:r>
            <a:endParaRPr sz="2700" baseline="3086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  <a:spcBef>
                <a:spcPts val="1315"/>
              </a:spcBef>
            </a:pP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T</a:t>
            </a:r>
            <a:r>
              <a:rPr sz="1800" spc="-2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– 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матрица,</a:t>
            </a:r>
            <a:r>
              <a:rPr sz="1800" spc="-6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проекции</a:t>
            </a:r>
            <a:r>
              <a:rPr sz="1800" spc="-2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X;</a:t>
            </a:r>
            <a:endParaRPr sz="1800">
              <a:latin typeface="Palatino Linotype"/>
              <a:cs typeface="Palatino Linotype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P</a:t>
            </a:r>
            <a:r>
              <a:rPr sz="1800" spc="-1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–</a:t>
            </a:r>
            <a:r>
              <a:rPr sz="1800" spc="-3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матрица</a:t>
            </a:r>
            <a:r>
              <a:rPr sz="1800" spc="-3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нагрузки;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4044" y="3310128"/>
            <a:ext cx="530860" cy="439420"/>
          </a:xfrm>
          <a:prstGeom prst="rect">
            <a:avLst/>
          </a:prstGeom>
          <a:solidFill>
            <a:srgbClr val="617D8D"/>
          </a:solidFill>
          <a:ln w="27431">
            <a:solidFill>
              <a:srgbClr val="383536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FFFFFF"/>
                </a:solidFill>
                <a:latin typeface="Palatino Linotype"/>
                <a:cs typeface="Palatino Linotype"/>
              </a:rPr>
              <a:t>X.</a:t>
            </a:r>
            <a:r>
              <a:rPr sz="800" dirty="0">
                <a:solidFill>
                  <a:srgbClr val="FFFFFF"/>
                </a:solidFill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9073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6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9495"/>
            <a:ext cx="7900670" cy="695325"/>
          </a:xfrm>
          <a:custGeom>
            <a:avLst/>
            <a:gdLst/>
            <a:ahLst/>
            <a:cxnLst/>
            <a:rect l="l" t="t" r="r" b="b"/>
            <a:pathLst>
              <a:path w="7900670" h="695325">
                <a:moveTo>
                  <a:pt x="7552944" y="0"/>
                </a:moveTo>
                <a:lnTo>
                  <a:pt x="0" y="0"/>
                </a:lnTo>
                <a:lnTo>
                  <a:pt x="0" y="694943"/>
                </a:lnTo>
                <a:lnTo>
                  <a:pt x="7552944" y="694943"/>
                </a:lnTo>
                <a:lnTo>
                  <a:pt x="7600092" y="691771"/>
                </a:lnTo>
                <a:lnTo>
                  <a:pt x="7645313" y="682531"/>
                </a:lnTo>
                <a:lnTo>
                  <a:pt x="7688193" y="667637"/>
                </a:lnTo>
                <a:lnTo>
                  <a:pt x="7728316" y="647502"/>
                </a:lnTo>
                <a:lnTo>
                  <a:pt x="7765271" y="622541"/>
                </a:lnTo>
                <a:lnTo>
                  <a:pt x="7798641" y="593169"/>
                </a:lnTo>
                <a:lnTo>
                  <a:pt x="7828013" y="559799"/>
                </a:lnTo>
                <a:lnTo>
                  <a:pt x="7852974" y="522844"/>
                </a:lnTo>
                <a:lnTo>
                  <a:pt x="7873109" y="482721"/>
                </a:lnTo>
                <a:lnTo>
                  <a:pt x="7888003" y="439841"/>
                </a:lnTo>
                <a:lnTo>
                  <a:pt x="7897243" y="394620"/>
                </a:lnTo>
                <a:lnTo>
                  <a:pt x="7900416" y="347471"/>
                </a:lnTo>
                <a:lnTo>
                  <a:pt x="7897243" y="300323"/>
                </a:lnTo>
                <a:lnTo>
                  <a:pt x="7888003" y="255102"/>
                </a:lnTo>
                <a:lnTo>
                  <a:pt x="7873109" y="212222"/>
                </a:lnTo>
                <a:lnTo>
                  <a:pt x="7852974" y="172099"/>
                </a:lnTo>
                <a:lnTo>
                  <a:pt x="7828013" y="135144"/>
                </a:lnTo>
                <a:lnTo>
                  <a:pt x="7798641" y="101774"/>
                </a:lnTo>
                <a:lnTo>
                  <a:pt x="7765271" y="72402"/>
                </a:lnTo>
                <a:lnTo>
                  <a:pt x="7728316" y="47441"/>
                </a:lnTo>
                <a:lnTo>
                  <a:pt x="7688193" y="27306"/>
                </a:lnTo>
                <a:lnTo>
                  <a:pt x="7645313" y="12412"/>
                </a:lnTo>
                <a:lnTo>
                  <a:pt x="7600092" y="3172"/>
                </a:lnTo>
                <a:lnTo>
                  <a:pt x="7552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59" y="310895"/>
            <a:ext cx="91440" cy="868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904" y="310895"/>
            <a:ext cx="91440" cy="868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3647" y="310895"/>
            <a:ext cx="91440" cy="868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59" y="493776"/>
            <a:ext cx="91440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904" y="493776"/>
            <a:ext cx="91440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3647" y="493776"/>
            <a:ext cx="91440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159" y="681227"/>
            <a:ext cx="91440" cy="868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04" y="681227"/>
            <a:ext cx="91440" cy="868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3647" y="681227"/>
            <a:ext cx="91440" cy="8686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92276" y="609676"/>
            <a:ext cx="18529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120" dirty="0">
                <a:latin typeface="Arial"/>
                <a:cs typeface="Arial"/>
              </a:rPr>
              <a:t>А</a:t>
            </a:r>
            <a:r>
              <a:rPr sz="3000" b="1" spc="-5" dirty="0">
                <a:latin typeface="Arial"/>
                <a:cs typeface="Arial"/>
              </a:rPr>
              <a:t>л</a:t>
            </a:r>
            <a:r>
              <a:rPr sz="3000" b="1" spc="5" dirty="0">
                <a:latin typeface="Arial"/>
                <a:cs typeface="Arial"/>
              </a:rPr>
              <a:t>г</a:t>
            </a:r>
            <a:r>
              <a:rPr sz="3000" b="1" spc="-5" dirty="0">
                <a:latin typeface="Arial"/>
                <a:cs typeface="Arial"/>
              </a:rPr>
              <a:t>ор</a:t>
            </a:r>
            <a:r>
              <a:rPr sz="3000" b="1" spc="-10" dirty="0">
                <a:latin typeface="Arial"/>
                <a:cs typeface="Arial"/>
              </a:rPr>
              <a:t>и</a:t>
            </a:r>
            <a:r>
              <a:rPr sz="3000" b="1" spc="-30" dirty="0">
                <a:latin typeface="Arial"/>
                <a:cs typeface="Arial"/>
              </a:rPr>
              <a:t>т</a:t>
            </a:r>
            <a:r>
              <a:rPr sz="3000" b="1" spc="-10" dirty="0">
                <a:latin typeface="Arial"/>
                <a:cs typeface="Arial"/>
              </a:rPr>
              <a:t>м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276" y="3141345"/>
            <a:ext cx="1974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8.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81000" algn="l"/>
                <a:tab pos="381635" algn="l"/>
              </a:tabLst>
            </a:pPr>
            <a:r>
              <a:rPr spc="10" dirty="0"/>
              <a:t>X</a:t>
            </a:r>
            <a:r>
              <a:rPr sz="1725" spc="15" baseline="26570" dirty="0"/>
              <a:t>(0)</a:t>
            </a:r>
            <a:r>
              <a:rPr sz="1725" spc="209" baseline="26570" dirty="0"/>
              <a:t> </a:t>
            </a:r>
            <a:r>
              <a:rPr sz="1800" dirty="0"/>
              <a:t>= X</a:t>
            </a:r>
            <a:r>
              <a:rPr sz="1800" spc="10" dirty="0"/>
              <a:t> </a:t>
            </a:r>
            <a:r>
              <a:rPr sz="1800" dirty="0"/>
              <a:t>–</a:t>
            </a:r>
            <a:r>
              <a:rPr sz="1800" spc="-20" dirty="0"/>
              <a:t> </a:t>
            </a:r>
            <a:r>
              <a:rPr sz="1800" dirty="0"/>
              <a:t>инициализация</a:t>
            </a:r>
            <a:r>
              <a:rPr sz="1800" spc="-65" dirty="0"/>
              <a:t> </a:t>
            </a:r>
            <a:r>
              <a:rPr sz="1800" dirty="0"/>
              <a:t>Х</a:t>
            </a:r>
            <a:r>
              <a:rPr sz="1800" spc="-25" dirty="0"/>
              <a:t> </a:t>
            </a:r>
            <a:r>
              <a:rPr sz="1800" dirty="0"/>
              <a:t>на </a:t>
            </a:r>
            <a:r>
              <a:rPr sz="1800" spc="-5" dirty="0"/>
              <a:t>нулевой</a:t>
            </a:r>
            <a:r>
              <a:rPr sz="1800" spc="20" dirty="0"/>
              <a:t> </a:t>
            </a:r>
            <a:r>
              <a:rPr sz="1800" dirty="0"/>
              <a:t>итерации;</a:t>
            </a:r>
            <a:endParaRPr sz="1800"/>
          </a:p>
          <a:p>
            <a:pPr marL="3810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381000" algn="l"/>
                <a:tab pos="381635" algn="l"/>
              </a:tabLst>
            </a:pPr>
            <a:r>
              <a:rPr spc="-5" dirty="0"/>
              <a:t>w</a:t>
            </a:r>
            <a:r>
              <a:rPr sz="1800" spc="-7" baseline="25462" dirty="0"/>
              <a:t>(0)</a:t>
            </a:r>
            <a:r>
              <a:rPr sz="1800" spc="195" baseline="25462" dirty="0"/>
              <a:t> </a:t>
            </a:r>
            <a:r>
              <a:rPr sz="1800" dirty="0"/>
              <a:t>=</a:t>
            </a:r>
            <a:r>
              <a:rPr sz="1800" spc="10" dirty="0"/>
              <a:t> </a:t>
            </a:r>
            <a:r>
              <a:rPr sz="1800" dirty="0"/>
              <a:t>X</a:t>
            </a:r>
            <a:r>
              <a:rPr sz="1800" baseline="25462" dirty="0"/>
              <a:t>T</a:t>
            </a:r>
            <a:r>
              <a:rPr sz="1800" dirty="0"/>
              <a:t>Y/||X</a:t>
            </a:r>
            <a:r>
              <a:rPr sz="1800" baseline="25462" dirty="0"/>
              <a:t>T</a:t>
            </a:r>
            <a:r>
              <a:rPr sz="1800" dirty="0"/>
              <a:t>Y||</a:t>
            </a:r>
            <a:r>
              <a:rPr sz="1800" spc="-20" dirty="0"/>
              <a:t> </a:t>
            </a:r>
            <a:r>
              <a:rPr sz="1800" dirty="0"/>
              <a:t>-</a:t>
            </a:r>
            <a:r>
              <a:rPr sz="1800" spc="-5" dirty="0"/>
              <a:t> </a:t>
            </a:r>
            <a:r>
              <a:rPr sz="1800" spc="5" dirty="0"/>
              <a:t>поиск</a:t>
            </a:r>
            <a:r>
              <a:rPr sz="1800" spc="-30" dirty="0"/>
              <a:t> </a:t>
            </a:r>
            <a:r>
              <a:rPr sz="1800" dirty="0"/>
              <a:t>вектора</a:t>
            </a:r>
            <a:r>
              <a:rPr sz="1800" spc="-25" dirty="0"/>
              <a:t> </a:t>
            </a:r>
            <a:r>
              <a:rPr sz="1800" dirty="0"/>
              <a:t>весов</a:t>
            </a:r>
            <a:r>
              <a:rPr sz="1800" spc="-45" dirty="0"/>
              <a:t> </a:t>
            </a:r>
            <a:r>
              <a:rPr sz="1800" dirty="0"/>
              <a:t>на</a:t>
            </a:r>
            <a:r>
              <a:rPr sz="1800" spc="-20" dirty="0"/>
              <a:t> </a:t>
            </a:r>
            <a:r>
              <a:rPr sz="1800" spc="-10" dirty="0"/>
              <a:t>нулевой</a:t>
            </a:r>
            <a:r>
              <a:rPr sz="1800" spc="25" dirty="0"/>
              <a:t> </a:t>
            </a:r>
            <a:r>
              <a:rPr sz="1800" dirty="0"/>
              <a:t>итерации;</a:t>
            </a:r>
            <a:endParaRPr sz="1800"/>
          </a:p>
          <a:p>
            <a:pPr marL="381000" indent="-34353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81000" algn="l"/>
                <a:tab pos="381635" algn="l"/>
              </a:tabLst>
            </a:pPr>
            <a:r>
              <a:rPr spc="-5" dirty="0"/>
              <a:t>Для</a:t>
            </a:r>
            <a:r>
              <a:rPr spc="-25" dirty="0"/>
              <a:t> </a:t>
            </a:r>
            <a:r>
              <a:rPr spc="-5" dirty="0"/>
              <a:t>k=0</a:t>
            </a:r>
            <a:r>
              <a:rPr spc="15" dirty="0"/>
              <a:t> </a:t>
            </a:r>
            <a:r>
              <a:rPr spc="-10" dirty="0"/>
              <a:t>до</a:t>
            </a:r>
            <a:r>
              <a:rPr spc="15" dirty="0"/>
              <a:t> </a:t>
            </a:r>
            <a:r>
              <a:rPr dirty="0"/>
              <a:t>N</a:t>
            </a:r>
            <a:r>
              <a:rPr spc="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цикл,</a:t>
            </a:r>
            <a:r>
              <a:rPr spc="5" dirty="0"/>
              <a:t> </a:t>
            </a:r>
            <a:r>
              <a:rPr dirty="0"/>
              <a:t>где</a:t>
            </a:r>
            <a:r>
              <a:rPr spc="-25" dirty="0"/>
              <a:t> 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количество</a:t>
            </a:r>
            <a:r>
              <a:rPr spc="-25" dirty="0"/>
              <a:t> </a:t>
            </a:r>
            <a:r>
              <a:rPr dirty="0"/>
              <a:t>латентных</a:t>
            </a:r>
            <a:r>
              <a:rPr spc="-25" dirty="0"/>
              <a:t> </a:t>
            </a:r>
            <a:r>
              <a:rPr spc="-5" dirty="0"/>
              <a:t>переменных;</a:t>
            </a:r>
          </a:p>
          <a:p>
            <a:pPr marL="952500" indent="-91503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952500" algn="l"/>
                <a:tab pos="953135" algn="l"/>
              </a:tabLst>
            </a:pPr>
            <a:r>
              <a:rPr spc="5" dirty="0"/>
              <a:t>t</a:t>
            </a:r>
            <a:r>
              <a:rPr sz="1800" spc="7" baseline="25462" dirty="0"/>
              <a:t>(k)</a:t>
            </a:r>
            <a:r>
              <a:rPr sz="1800" spc="142" baseline="25462" dirty="0"/>
              <a:t> </a:t>
            </a:r>
            <a:r>
              <a:rPr sz="1800" dirty="0"/>
              <a:t>=</a:t>
            </a:r>
            <a:r>
              <a:rPr sz="1800" spc="10" dirty="0"/>
              <a:t> </a:t>
            </a:r>
            <a:r>
              <a:rPr sz="1800" spc="-5" dirty="0"/>
              <a:t>X</a:t>
            </a:r>
            <a:r>
              <a:rPr sz="1800" spc="-7" baseline="25462" dirty="0"/>
              <a:t>(k)</a:t>
            </a:r>
            <a:r>
              <a:rPr sz="1800" spc="195" baseline="25462" dirty="0"/>
              <a:t> </a:t>
            </a:r>
            <a:r>
              <a:rPr sz="1800" spc="-5" dirty="0"/>
              <a:t>w</a:t>
            </a:r>
            <a:r>
              <a:rPr sz="1800" spc="-7" baseline="25462" dirty="0"/>
              <a:t>(k)</a:t>
            </a:r>
            <a:r>
              <a:rPr sz="1800" spc="247" baseline="25462" dirty="0"/>
              <a:t> </a:t>
            </a:r>
            <a:r>
              <a:rPr sz="1800" dirty="0"/>
              <a:t>–</a:t>
            </a:r>
            <a:r>
              <a:rPr sz="1800" spc="-20" dirty="0"/>
              <a:t> </a:t>
            </a:r>
            <a:r>
              <a:rPr sz="1800" spc="5" dirty="0"/>
              <a:t>поиск</a:t>
            </a:r>
            <a:r>
              <a:rPr sz="1800" spc="-30" dirty="0"/>
              <a:t> </a:t>
            </a:r>
            <a:r>
              <a:rPr sz="1800" spc="5" dirty="0"/>
              <a:t>вектора</a:t>
            </a:r>
            <a:r>
              <a:rPr sz="1800" spc="-25" dirty="0"/>
              <a:t> </a:t>
            </a:r>
            <a:r>
              <a:rPr sz="1800" spc="5" dirty="0"/>
              <a:t>проекции</a:t>
            </a:r>
            <a:r>
              <a:rPr sz="1800" spc="-45" dirty="0"/>
              <a:t> </a:t>
            </a:r>
            <a:r>
              <a:rPr sz="1800" dirty="0"/>
              <a:t>на</a:t>
            </a:r>
            <a:r>
              <a:rPr sz="1800" spc="-20" dirty="0"/>
              <a:t> </a:t>
            </a:r>
            <a:r>
              <a:rPr sz="1800" spc="-10" dirty="0"/>
              <a:t>k-й</a:t>
            </a:r>
            <a:r>
              <a:rPr sz="1800" spc="-15" dirty="0"/>
              <a:t> </a:t>
            </a:r>
            <a:r>
              <a:rPr sz="1800" dirty="0"/>
              <a:t>итерации;</a:t>
            </a:r>
            <a:endParaRPr sz="1800"/>
          </a:p>
          <a:p>
            <a:pPr marL="952500" indent="-9150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952500" algn="l"/>
                <a:tab pos="953135" algn="l"/>
              </a:tabLst>
            </a:pPr>
            <a:r>
              <a:rPr spc="10" dirty="0"/>
              <a:t>p</a:t>
            </a:r>
            <a:r>
              <a:rPr sz="1725" spc="15" baseline="26570" dirty="0"/>
              <a:t>(k)</a:t>
            </a:r>
            <a:r>
              <a:rPr sz="1725" spc="217" baseline="26570" dirty="0"/>
              <a:t> </a:t>
            </a:r>
            <a:r>
              <a:rPr sz="1800" dirty="0"/>
              <a:t>=</a:t>
            </a:r>
            <a:r>
              <a:rPr sz="1800" spc="15" dirty="0"/>
              <a:t> </a:t>
            </a:r>
            <a:r>
              <a:rPr sz="1800" spc="10" dirty="0"/>
              <a:t>X</a:t>
            </a:r>
            <a:r>
              <a:rPr sz="1725" spc="15" baseline="26570" dirty="0"/>
              <a:t>(k)T</a:t>
            </a:r>
            <a:r>
              <a:rPr sz="1725" spc="262" baseline="26570" dirty="0"/>
              <a:t> </a:t>
            </a:r>
            <a:r>
              <a:rPr sz="1800" spc="20" dirty="0"/>
              <a:t>t</a:t>
            </a:r>
            <a:r>
              <a:rPr sz="1725" spc="30" baseline="26570" dirty="0"/>
              <a:t>(k)</a:t>
            </a:r>
            <a:r>
              <a:rPr sz="1725" spc="165" baseline="26570" dirty="0"/>
              <a:t> </a:t>
            </a:r>
            <a:r>
              <a:rPr sz="1800" dirty="0"/>
              <a:t>/</a:t>
            </a:r>
            <a:r>
              <a:rPr sz="1800" spc="20" dirty="0"/>
              <a:t> </a:t>
            </a:r>
            <a:r>
              <a:rPr sz="1800" spc="25" dirty="0"/>
              <a:t>t</a:t>
            </a:r>
            <a:r>
              <a:rPr sz="1725" spc="37" baseline="26570" dirty="0"/>
              <a:t>(k)</a:t>
            </a:r>
            <a:r>
              <a:rPr sz="1725" spc="165" baseline="26570" dirty="0"/>
              <a:t> </a:t>
            </a:r>
            <a:r>
              <a:rPr sz="1725" spc="30" baseline="26570" dirty="0"/>
              <a:t>T</a:t>
            </a:r>
            <a:r>
              <a:rPr sz="1725" spc="262" baseline="26570" dirty="0"/>
              <a:t> </a:t>
            </a:r>
            <a:r>
              <a:rPr sz="1800" spc="20" dirty="0"/>
              <a:t>t</a:t>
            </a:r>
            <a:r>
              <a:rPr sz="1725" spc="30" baseline="26570" dirty="0"/>
              <a:t>(k)</a:t>
            </a:r>
            <a:r>
              <a:rPr sz="1725" spc="172" baseline="26570" dirty="0"/>
              <a:t> </a:t>
            </a:r>
            <a:r>
              <a:rPr sz="1800" dirty="0"/>
              <a:t>–</a:t>
            </a:r>
            <a:r>
              <a:rPr sz="1800" spc="20" dirty="0"/>
              <a:t> </a:t>
            </a:r>
            <a:r>
              <a:rPr sz="1800" spc="5" dirty="0"/>
              <a:t>поиск</a:t>
            </a:r>
            <a:r>
              <a:rPr sz="1800" spc="-65" dirty="0"/>
              <a:t> </a:t>
            </a:r>
            <a:r>
              <a:rPr sz="1800" dirty="0"/>
              <a:t>вектора</a:t>
            </a:r>
            <a:r>
              <a:rPr sz="1800" spc="-25" dirty="0"/>
              <a:t> </a:t>
            </a:r>
            <a:r>
              <a:rPr sz="1800" spc="-10" dirty="0"/>
              <a:t>нагрузки</a:t>
            </a:r>
            <a:r>
              <a:rPr sz="1800" spc="60" dirty="0"/>
              <a:t> </a:t>
            </a:r>
            <a:r>
              <a:rPr sz="1800" dirty="0"/>
              <a:t>на</a:t>
            </a:r>
            <a:r>
              <a:rPr sz="1800" spc="-25" dirty="0"/>
              <a:t> </a:t>
            </a:r>
            <a:r>
              <a:rPr sz="1800" spc="10" dirty="0"/>
              <a:t>k-й</a:t>
            </a:r>
            <a:r>
              <a:rPr sz="1800" spc="-10" dirty="0"/>
              <a:t> </a:t>
            </a:r>
            <a:r>
              <a:rPr sz="1800" dirty="0"/>
              <a:t>итерации;</a:t>
            </a:r>
            <a:endParaRPr sz="1800"/>
          </a:p>
          <a:p>
            <a:pPr marL="952500" indent="-91503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952500" algn="l"/>
                <a:tab pos="953135" algn="l"/>
              </a:tabLst>
            </a:pPr>
            <a:r>
              <a:rPr spc="10" dirty="0"/>
              <a:t>q</a:t>
            </a:r>
            <a:r>
              <a:rPr sz="1725" spc="15" baseline="26570" dirty="0"/>
              <a:t>(k)</a:t>
            </a:r>
            <a:r>
              <a:rPr sz="1725" spc="217" baseline="26570" dirty="0"/>
              <a:t> </a:t>
            </a:r>
            <a:r>
              <a:rPr sz="1800" dirty="0"/>
              <a:t>=</a:t>
            </a:r>
            <a:r>
              <a:rPr sz="1800" spc="15" dirty="0"/>
              <a:t> </a:t>
            </a:r>
            <a:r>
              <a:rPr sz="1800" spc="5" dirty="0"/>
              <a:t>Y</a:t>
            </a:r>
            <a:r>
              <a:rPr sz="1725" spc="7" baseline="26570" dirty="0"/>
              <a:t>T</a:t>
            </a:r>
            <a:r>
              <a:rPr sz="1725" spc="262" baseline="26570" dirty="0"/>
              <a:t> </a:t>
            </a:r>
            <a:r>
              <a:rPr sz="1800" spc="20" dirty="0"/>
              <a:t>t</a:t>
            </a:r>
            <a:r>
              <a:rPr sz="1725" spc="30" baseline="26570" dirty="0"/>
              <a:t>(k)</a:t>
            </a:r>
            <a:r>
              <a:rPr sz="1725" spc="165" baseline="26570" dirty="0"/>
              <a:t> </a:t>
            </a:r>
            <a:r>
              <a:rPr sz="1800" dirty="0"/>
              <a:t>/</a:t>
            </a:r>
            <a:r>
              <a:rPr sz="1800" spc="20" dirty="0"/>
              <a:t> </a:t>
            </a:r>
            <a:r>
              <a:rPr sz="1800" spc="25" dirty="0"/>
              <a:t>t</a:t>
            </a:r>
            <a:r>
              <a:rPr sz="1725" spc="37" baseline="26570" dirty="0"/>
              <a:t>(k)</a:t>
            </a:r>
            <a:r>
              <a:rPr sz="1725" spc="172" baseline="26570" dirty="0"/>
              <a:t> </a:t>
            </a:r>
            <a:r>
              <a:rPr sz="1725" spc="30" baseline="26570" dirty="0"/>
              <a:t>T</a:t>
            </a:r>
            <a:r>
              <a:rPr sz="1725" spc="262" baseline="26570" dirty="0"/>
              <a:t> </a:t>
            </a:r>
            <a:r>
              <a:rPr sz="1800" spc="20" dirty="0"/>
              <a:t>t</a:t>
            </a:r>
            <a:r>
              <a:rPr sz="1725" spc="30" baseline="26570" dirty="0"/>
              <a:t>(k)</a:t>
            </a:r>
            <a:r>
              <a:rPr sz="1725" spc="165" baseline="26570" dirty="0"/>
              <a:t> </a:t>
            </a:r>
            <a:r>
              <a:rPr sz="1800" dirty="0"/>
              <a:t>–</a:t>
            </a:r>
            <a:r>
              <a:rPr sz="1800" spc="20" dirty="0"/>
              <a:t> </a:t>
            </a:r>
            <a:r>
              <a:rPr sz="1800" spc="5" dirty="0"/>
              <a:t>поиск</a:t>
            </a:r>
            <a:r>
              <a:rPr sz="1800" spc="-70" dirty="0"/>
              <a:t> </a:t>
            </a:r>
            <a:r>
              <a:rPr sz="1800" spc="-5" dirty="0"/>
              <a:t>значения</a:t>
            </a:r>
            <a:r>
              <a:rPr sz="1800" spc="-15" dirty="0"/>
              <a:t> </a:t>
            </a:r>
            <a:r>
              <a:rPr sz="1800" spc="5" dirty="0"/>
              <a:t>оценочного</a:t>
            </a:r>
            <a:r>
              <a:rPr sz="1800" spc="-90" dirty="0"/>
              <a:t> </a:t>
            </a:r>
            <a:r>
              <a:rPr sz="1800" dirty="0"/>
              <a:t>вектора</a:t>
            </a:r>
            <a:r>
              <a:rPr sz="1800" spc="-5" dirty="0"/>
              <a:t> коэфф.</a:t>
            </a:r>
            <a:endParaRPr sz="1800"/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регрессии;</a:t>
            </a:r>
          </a:p>
          <a:p>
            <a:pPr marL="952500">
              <a:lnSpc>
                <a:spcPct val="100000"/>
              </a:lnSpc>
            </a:pPr>
            <a:r>
              <a:rPr dirty="0"/>
              <a:t>Если</a:t>
            </a:r>
            <a:r>
              <a:rPr spc="-10" dirty="0"/>
              <a:t> </a:t>
            </a:r>
            <a:r>
              <a:rPr spc="-5" dirty="0"/>
              <a:t>q=0, </a:t>
            </a:r>
            <a:r>
              <a:rPr dirty="0"/>
              <a:t>то</a:t>
            </a:r>
            <a:r>
              <a:rPr spc="10" dirty="0"/>
              <a:t> </a:t>
            </a:r>
            <a:r>
              <a:rPr dirty="0"/>
              <a:t>завершить</a:t>
            </a:r>
            <a:r>
              <a:rPr spc="-55" dirty="0"/>
              <a:t> </a:t>
            </a:r>
            <a:r>
              <a:rPr spc="-5" dirty="0"/>
              <a:t>цикл;</a:t>
            </a:r>
          </a:p>
          <a:p>
            <a:pPr marL="952500" marR="361315">
              <a:lnSpc>
                <a:spcPct val="100000"/>
              </a:lnSpc>
            </a:pPr>
            <a:r>
              <a:rPr spc="-5" dirty="0"/>
              <a:t>X</a:t>
            </a:r>
            <a:r>
              <a:rPr sz="1800" spc="-7" baseline="25462" dirty="0"/>
              <a:t>(k)</a:t>
            </a:r>
            <a:r>
              <a:rPr sz="1800" spc="195" baseline="25462" dirty="0"/>
              <a:t> </a:t>
            </a:r>
            <a:r>
              <a:rPr sz="1800" dirty="0"/>
              <a:t>=</a:t>
            </a:r>
            <a:r>
              <a:rPr sz="1800" spc="10" dirty="0"/>
              <a:t> </a:t>
            </a:r>
            <a:r>
              <a:rPr sz="1800" spc="-5" dirty="0"/>
              <a:t>X</a:t>
            </a:r>
            <a:r>
              <a:rPr sz="1800" spc="-7" baseline="25462" dirty="0"/>
              <a:t>(k)</a:t>
            </a:r>
            <a:r>
              <a:rPr sz="1800" spc="254" baseline="25462" dirty="0"/>
              <a:t> </a:t>
            </a:r>
            <a:r>
              <a:rPr sz="1800" dirty="0"/>
              <a:t>–</a:t>
            </a:r>
            <a:r>
              <a:rPr sz="1800" spc="-15" dirty="0"/>
              <a:t> </a:t>
            </a:r>
            <a:r>
              <a:rPr sz="1800" spc="5" dirty="0"/>
              <a:t>t</a:t>
            </a:r>
            <a:r>
              <a:rPr sz="1800" spc="7" baseline="25462" dirty="0"/>
              <a:t>(k)</a:t>
            </a:r>
            <a:r>
              <a:rPr sz="1800" spc="150" baseline="25462" dirty="0"/>
              <a:t> </a:t>
            </a:r>
            <a:r>
              <a:rPr sz="1800" dirty="0"/>
              <a:t>p</a:t>
            </a:r>
            <a:r>
              <a:rPr sz="1800" baseline="25462" dirty="0"/>
              <a:t>(k)</a:t>
            </a:r>
            <a:r>
              <a:rPr sz="1800" spc="254" baseline="25462" dirty="0"/>
              <a:t> </a:t>
            </a:r>
            <a:r>
              <a:rPr sz="1800" spc="-15" baseline="25462" dirty="0"/>
              <a:t>T</a:t>
            </a:r>
            <a:r>
              <a:rPr sz="1800" spc="247" baseline="25462" dirty="0"/>
              <a:t> </a:t>
            </a:r>
            <a:r>
              <a:rPr sz="1800" dirty="0"/>
              <a:t>–</a:t>
            </a:r>
            <a:r>
              <a:rPr sz="1800" spc="-20" dirty="0"/>
              <a:t> </a:t>
            </a:r>
            <a:r>
              <a:rPr sz="1800" dirty="0"/>
              <a:t>вычисление</a:t>
            </a:r>
            <a:r>
              <a:rPr sz="1800" spc="-20" dirty="0"/>
              <a:t> </a:t>
            </a:r>
            <a:r>
              <a:rPr sz="1800" dirty="0"/>
              <a:t>матрицы</a:t>
            </a:r>
            <a:r>
              <a:rPr sz="1800" spc="-35" dirty="0"/>
              <a:t> </a:t>
            </a:r>
            <a:r>
              <a:rPr sz="1800" dirty="0"/>
              <a:t>X</a:t>
            </a:r>
            <a:r>
              <a:rPr sz="1800" spc="15" dirty="0"/>
              <a:t> </a:t>
            </a:r>
            <a:r>
              <a:rPr sz="1800" dirty="0"/>
              <a:t>на</a:t>
            </a:r>
            <a:r>
              <a:rPr sz="1800" spc="-20" dirty="0"/>
              <a:t> </a:t>
            </a:r>
            <a:r>
              <a:rPr sz="1800" spc="-10" dirty="0"/>
              <a:t>k-й </a:t>
            </a:r>
            <a:r>
              <a:rPr sz="1800" dirty="0"/>
              <a:t>итерации; </a:t>
            </a:r>
            <a:r>
              <a:rPr sz="1800" spc="-434" dirty="0"/>
              <a:t> </a:t>
            </a:r>
            <a:r>
              <a:rPr sz="1800" spc="20" dirty="0"/>
              <a:t>w</a:t>
            </a:r>
            <a:r>
              <a:rPr sz="1725" spc="30" baseline="26570" dirty="0"/>
              <a:t>(k+1)</a:t>
            </a:r>
            <a:r>
              <a:rPr sz="1725" spc="209" baseline="26570" dirty="0"/>
              <a:t> </a:t>
            </a:r>
            <a:r>
              <a:rPr sz="1800" dirty="0"/>
              <a:t>=</a:t>
            </a:r>
            <a:r>
              <a:rPr sz="1800" spc="5" dirty="0"/>
              <a:t> </a:t>
            </a:r>
            <a:r>
              <a:rPr sz="1800" spc="20" dirty="0"/>
              <a:t>X</a:t>
            </a:r>
            <a:r>
              <a:rPr sz="1725" spc="30" baseline="26570" dirty="0"/>
              <a:t>(k+1)T</a:t>
            </a:r>
            <a:r>
              <a:rPr sz="1725" spc="195" baseline="26570" dirty="0"/>
              <a:t> </a:t>
            </a:r>
            <a:r>
              <a:rPr sz="1800" dirty="0"/>
              <a:t>Y</a:t>
            </a:r>
            <a:r>
              <a:rPr sz="1800" spc="10" dirty="0"/>
              <a:t> </a:t>
            </a:r>
            <a:r>
              <a:rPr sz="1800" dirty="0"/>
              <a:t>-</a:t>
            </a:r>
            <a:r>
              <a:rPr sz="1800" spc="-10" dirty="0"/>
              <a:t> </a:t>
            </a:r>
            <a:r>
              <a:rPr sz="1800" dirty="0"/>
              <a:t>вычисление</a:t>
            </a:r>
            <a:r>
              <a:rPr sz="1800" spc="-65" dirty="0"/>
              <a:t> </a:t>
            </a:r>
            <a:r>
              <a:rPr sz="1800" dirty="0"/>
              <a:t>вектора</a:t>
            </a:r>
            <a:r>
              <a:rPr sz="1800" spc="-30" dirty="0"/>
              <a:t> </a:t>
            </a:r>
            <a:r>
              <a:rPr sz="1800" spc="5" dirty="0"/>
              <a:t>весов;</a:t>
            </a:r>
            <a:endParaRPr sz="1800"/>
          </a:p>
        </p:txBody>
      </p:sp>
      <p:sp>
        <p:nvSpPr>
          <p:cNvPr id="16" name="object 16"/>
          <p:cNvSpPr txBox="1"/>
          <p:nvPr/>
        </p:nvSpPr>
        <p:spPr>
          <a:xfrm>
            <a:off x="766876" y="3964635"/>
            <a:ext cx="696087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 startAt="10"/>
              <a:tabLst>
                <a:tab pos="381635" algn="l"/>
              </a:tabLst>
            </a:pP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Составить</a:t>
            </a:r>
            <a:r>
              <a:rPr sz="1800" spc="-45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матрицу</a:t>
            </a:r>
            <a:r>
              <a:rPr sz="1800" spc="-2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W</a:t>
            </a:r>
            <a:r>
              <a:rPr sz="1800" spc="1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из</a:t>
            </a:r>
            <a:r>
              <a:rPr sz="1800" spc="-1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Times New Roman"/>
                <a:cs typeface="Times New Roman"/>
              </a:rPr>
              <a:t>векторов</a:t>
            </a:r>
            <a:r>
              <a:rPr sz="1800" spc="-8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383536"/>
                </a:solidFill>
                <a:latin typeface="Times New Roman"/>
                <a:cs typeface="Times New Roman"/>
              </a:rPr>
              <a:t>w</a:t>
            </a:r>
            <a:r>
              <a:rPr sz="1725" spc="22" baseline="26570" dirty="0">
                <a:solidFill>
                  <a:srgbClr val="383536"/>
                </a:solidFill>
                <a:latin typeface="Times New Roman"/>
                <a:cs typeface="Times New Roman"/>
              </a:rPr>
              <a:t>(k)</a:t>
            </a:r>
            <a:r>
              <a:rPr sz="1800" spc="15" dirty="0">
                <a:solidFill>
                  <a:srgbClr val="383536"/>
                </a:solidFill>
                <a:latin typeface="Times New Roman"/>
                <a:cs typeface="Times New Roman"/>
              </a:rPr>
              <a:t>,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 матрицу</a:t>
            </a:r>
            <a:r>
              <a:rPr sz="1800" spc="-2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из</a:t>
            </a:r>
            <a:r>
              <a:rPr sz="1800" spc="-1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Times New Roman"/>
                <a:cs typeface="Times New Roman"/>
              </a:rPr>
              <a:t>векторов</a:t>
            </a:r>
            <a:r>
              <a:rPr sz="1800" spc="-8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383536"/>
                </a:solidFill>
                <a:latin typeface="Times New Roman"/>
                <a:cs typeface="Times New Roman"/>
              </a:rPr>
              <a:t>p</a:t>
            </a:r>
            <a:r>
              <a:rPr sz="1725" spc="30" baseline="26570" dirty="0">
                <a:solidFill>
                  <a:srgbClr val="383536"/>
                </a:solidFill>
                <a:latin typeface="Times New Roman"/>
                <a:cs typeface="Times New Roman"/>
              </a:rPr>
              <a:t>(k)</a:t>
            </a:r>
            <a:r>
              <a:rPr sz="1725" spc="225" baseline="2657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eriod" startAt="10"/>
              <a:tabLst>
                <a:tab pos="381635" algn="l"/>
              </a:tabLst>
            </a:pP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=</a:t>
            </a:r>
            <a:r>
              <a:rPr sz="1800" spc="-3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W(P</a:t>
            </a:r>
            <a:r>
              <a:rPr sz="1725" baseline="26570" dirty="0">
                <a:solidFill>
                  <a:srgbClr val="383536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W)</a:t>
            </a:r>
            <a:r>
              <a:rPr sz="1725" baseline="26570" dirty="0">
                <a:solidFill>
                  <a:srgbClr val="383536"/>
                </a:solidFill>
                <a:latin typeface="Times New Roman"/>
                <a:cs typeface="Times New Roman"/>
              </a:rPr>
              <a:t>-1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q</a:t>
            </a:r>
            <a:r>
              <a:rPr sz="1800" spc="8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–</a:t>
            </a:r>
            <a:r>
              <a:rPr sz="1800" spc="-2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оценка</a:t>
            </a:r>
            <a:r>
              <a:rPr sz="1800" spc="-3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коэффициентов</a:t>
            </a:r>
            <a:r>
              <a:rPr sz="1800" spc="-5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регрессии;</a:t>
            </a:r>
            <a:endParaRPr sz="18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buClr>
                <a:srgbClr val="000000"/>
              </a:buClr>
              <a:buAutoNum type="arabicPeriod" startAt="10"/>
              <a:tabLst>
                <a:tab pos="381635" algn="l"/>
              </a:tabLst>
            </a:pP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= q</a:t>
            </a:r>
            <a:r>
              <a:rPr sz="1800" spc="-2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–</a:t>
            </a:r>
            <a:r>
              <a:rPr sz="1800" spc="1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Times New Roman"/>
                <a:cs typeface="Times New Roman"/>
              </a:rPr>
              <a:t>P</a:t>
            </a:r>
            <a:r>
              <a:rPr sz="1800" spc="7" baseline="25462" dirty="0">
                <a:solidFill>
                  <a:srgbClr val="383536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383536"/>
                </a:solidFill>
                <a:latin typeface="Times New Roman"/>
                <a:cs typeface="Times New Roman"/>
              </a:rPr>
              <a:t>B</a:t>
            </a:r>
            <a:r>
              <a:rPr sz="1800" spc="-35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-</a:t>
            </a:r>
            <a:r>
              <a:rPr sz="1800" spc="-15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83536"/>
                </a:solidFill>
                <a:latin typeface="Times New Roman"/>
                <a:cs typeface="Times New Roman"/>
              </a:rPr>
              <a:t>вычисление</a:t>
            </a:r>
            <a:r>
              <a:rPr sz="1800" spc="-30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Times New Roman"/>
                <a:cs typeface="Times New Roman"/>
              </a:rPr>
              <a:t>случайных</a:t>
            </a:r>
            <a:r>
              <a:rPr sz="1800" spc="45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Times New Roman"/>
                <a:cs typeface="Times New Roman"/>
              </a:rPr>
              <a:t>остатков</a:t>
            </a:r>
            <a:r>
              <a:rPr sz="1800" spc="-85" dirty="0">
                <a:solidFill>
                  <a:srgbClr val="38353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Times New Roman"/>
                <a:cs typeface="Times New Roman"/>
              </a:rPr>
              <a:t>регрессии.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67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12079"/>
              </p:ext>
            </p:extLst>
          </p:nvPr>
        </p:nvGraphicFramePr>
        <p:xfrm>
          <a:off x="1513402" y="2141670"/>
          <a:ext cx="611719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9299">
                  <a:extLst>
                    <a:ext uri="{9D8B030D-6E8A-4147-A177-3AD203B41FA5}">
                      <a16:colId xmlns:a16="http://schemas.microsoft.com/office/drawing/2014/main" val="2406561360"/>
                    </a:ext>
                  </a:extLst>
                </a:gridCol>
                <a:gridCol w="1529299">
                  <a:extLst>
                    <a:ext uri="{9D8B030D-6E8A-4147-A177-3AD203B41FA5}">
                      <a16:colId xmlns:a16="http://schemas.microsoft.com/office/drawing/2014/main" val="3368163674"/>
                    </a:ext>
                  </a:extLst>
                </a:gridCol>
                <a:gridCol w="1529299">
                  <a:extLst>
                    <a:ext uri="{9D8B030D-6E8A-4147-A177-3AD203B41FA5}">
                      <a16:colId xmlns:a16="http://schemas.microsoft.com/office/drawing/2014/main" val="2494581737"/>
                    </a:ext>
                  </a:extLst>
                </a:gridCol>
                <a:gridCol w="1529299">
                  <a:extLst>
                    <a:ext uri="{9D8B030D-6E8A-4147-A177-3AD203B41FA5}">
                      <a16:colId xmlns:a16="http://schemas.microsoft.com/office/drawing/2014/main" val="2293361368"/>
                    </a:ext>
                  </a:extLst>
                </a:gridCol>
              </a:tblGrid>
              <a:tr h="49670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cs typeface="Teko Light" panose="020B0604020202020204" charset="0"/>
                        </a:rPr>
                        <a:t>Используемая характеристика                     </a:t>
                      </a:r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 smtClean="0"/>
                        <a:t>Модульность</a:t>
                      </a:r>
                    </a:p>
                    <a:p>
                      <a:pPr algn="ctr"/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Кратчайший</a:t>
                      </a:r>
                      <a:r>
                        <a:rPr lang="ru-RU" sz="1400" baseline="0" dirty="0" smtClean="0"/>
                        <a:t> путь</a:t>
                      </a:r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Сумма всех путей</a:t>
                      </a:r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306"/>
                  </a:ext>
                </a:extLst>
              </a:tr>
              <a:tr h="49670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cs typeface="Teko Light" panose="020B0604020202020204" charset="0"/>
                        </a:rPr>
                        <a:t>Коэффициент</a:t>
                      </a:r>
                      <a:r>
                        <a:rPr lang="ru-RU" sz="1400" baseline="0" dirty="0" smtClean="0">
                          <a:cs typeface="Teko Light" panose="020B0604020202020204" charset="0"/>
                        </a:rPr>
                        <a:t> детерминации</a:t>
                      </a:r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cs typeface="Teko Light" panose="020B0604020202020204" charset="0"/>
                        </a:rPr>
                        <a:t>0,315</a:t>
                      </a:r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cs typeface="Teko Light" panose="020B0604020202020204" charset="0"/>
                        </a:rPr>
                        <a:t>0,487</a:t>
                      </a:r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cs typeface="Teko Light" panose="020B0604020202020204" charset="0"/>
                        </a:rPr>
                        <a:t>0,219</a:t>
                      </a:r>
                      <a:endParaRPr lang="ru-RU" sz="1400" dirty="0">
                        <a:cs typeface="Teko Ligh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3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6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8414" y="1660601"/>
            <a:ext cx="5567045" cy="18580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15"/>
              </a:spcBef>
            </a:pPr>
            <a:r>
              <a:rPr sz="2400" b="1" spc="20" dirty="0">
                <a:solidFill>
                  <a:srgbClr val="383536"/>
                </a:solidFill>
                <a:latin typeface="Cambria"/>
                <a:cs typeface="Cambria"/>
              </a:rPr>
              <a:t>О</a:t>
            </a:r>
            <a:r>
              <a:rPr sz="2400" b="1" spc="-5" dirty="0">
                <a:solidFill>
                  <a:srgbClr val="383536"/>
                </a:solidFill>
                <a:latin typeface="Cambria"/>
                <a:cs typeface="Cambria"/>
              </a:rPr>
              <a:t>Ц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Е</a:t>
            </a:r>
            <a:r>
              <a:rPr sz="2400" b="1" spc="-5" dirty="0">
                <a:solidFill>
                  <a:srgbClr val="383536"/>
                </a:solidFill>
                <a:latin typeface="Cambria"/>
                <a:cs typeface="Cambria"/>
              </a:rPr>
              <a:t>НК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А</a:t>
            </a:r>
            <a:r>
              <a:rPr sz="2400" b="1" spc="-80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В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РЕ</a:t>
            </a:r>
            <a:r>
              <a:rPr sz="2400" b="1" spc="20" dirty="0">
                <a:solidFill>
                  <a:srgbClr val="383536"/>
                </a:solidFill>
                <a:latin typeface="Cambria"/>
                <a:cs typeface="Cambria"/>
              </a:rPr>
              <a:t>М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Е</a:t>
            </a:r>
            <a:r>
              <a:rPr sz="2400" b="1" spc="-5" dirty="0">
                <a:solidFill>
                  <a:srgbClr val="383536"/>
                </a:solidFill>
                <a:latin typeface="Cambria"/>
                <a:cs typeface="Cambria"/>
              </a:rPr>
              <a:t>Н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И</a:t>
            </a:r>
            <a:r>
              <a:rPr sz="2400" b="1" spc="-160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15" dirty="0">
                <a:solidFill>
                  <a:srgbClr val="383536"/>
                </a:solidFill>
                <a:latin typeface="Cambria"/>
                <a:cs typeface="Cambria"/>
              </a:rPr>
              <a:t>ДО</a:t>
            </a:r>
            <a:r>
              <a:rPr sz="2400" b="1" dirty="0">
                <a:solidFill>
                  <a:srgbClr val="383536"/>
                </a:solidFill>
                <a:latin typeface="Cambria"/>
                <a:cs typeface="Cambria"/>
              </a:rPr>
              <a:t>ЖИТИЯ  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ПАЦИЕНТОВ С БОКОВЫМ 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15" dirty="0">
                <a:solidFill>
                  <a:srgbClr val="383536"/>
                </a:solidFill>
                <a:latin typeface="Cambria"/>
                <a:cs typeface="Cambria"/>
              </a:rPr>
              <a:t>АМ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И</a:t>
            </a:r>
            <a:r>
              <a:rPr sz="2400" b="1" spc="15" dirty="0">
                <a:solidFill>
                  <a:srgbClr val="383536"/>
                </a:solidFill>
                <a:latin typeface="Cambria"/>
                <a:cs typeface="Cambria"/>
              </a:rPr>
              <a:t>О</a:t>
            </a:r>
            <a:r>
              <a:rPr sz="2400" b="1" dirty="0">
                <a:solidFill>
                  <a:srgbClr val="383536"/>
                </a:solidFill>
                <a:latin typeface="Cambria"/>
                <a:cs typeface="Cambria"/>
              </a:rPr>
              <a:t>ТР</a:t>
            </a:r>
            <a:r>
              <a:rPr sz="2400" b="1" spc="15" dirty="0">
                <a:solidFill>
                  <a:srgbClr val="383536"/>
                </a:solidFill>
                <a:latin typeface="Cambria"/>
                <a:cs typeface="Cambria"/>
              </a:rPr>
              <a:t>О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Ф</a:t>
            </a:r>
            <a:r>
              <a:rPr sz="2400" b="1" spc="-35" dirty="0">
                <a:solidFill>
                  <a:srgbClr val="383536"/>
                </a:solidFill>
                <a:latin typeface="Cambria"/>
                <a:cs typeface="Cambria"/>
              </a:rPr>
              <a:t>И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Ч</a:t>
            </a:r>
            <a:r>
              <a:rPr sz="2400" b="1" spc="-25" dirty="0">
                <a:solidFill>
                  <a:srgbClr val="383536"/>
                </a:solidFill>
                <a:latin typeface="Cambria"/>
                <a:cs typeface="Cambria"/>
              </a:rPr>
              <a:t>Е</a:t>
            </a:r>
            <a:r>
              <a:rPr sz="2400" b="1" spc="-15" dirty="0">
                <a:solidFill>
                  <a:srgbClr val="383536"/>
                </a:solidFill>
                <a:latin typeface="Cambria"/>
                <a:cs typeface="Cambria"/>
              </a:rPr>
              <a:t>С</a:t>
            </a:r>
            <a:r>
              <a:rPr sz="2400" b="1" spc="-5" dirty="0">
                <a:solidFill>
                  <a:srgbClr val="383536"/>
                </a:solidFill>
                <a:latin typeface="Cambria"/>
                <a:cs typeface="Cambria"/>
              </a:rPr>
              <a:t>К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И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М</a:t>
            </a:r>
            <a:r>
              <a:rPr sz="2400" b="1" spc="-175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383536"/>
                </a:solidFill>
                <a:latin typeface="Cambria"/>
                <a:cs typeface="Cambria"/>
              </a:rPr>
              <a:t>С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КЛ</a:t>
            </a:r>
            <a:r>
              <a:rPr sz="2400" b="1" spc="15" dirty="0">
                <a:solidFill>
                  <a:srgbClr val="383536"/>
                </a:solidFill>
                <a:latin typeface="Cambria"/>
                <a:cs typeface="Cambria"/>
              </a:rPr>
              <a:t>Е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Р</a:t>
            </a:r>
            <a:r>
              <a:rPr sz="2400" b="1" spc="20" dirty="0">
                <a:solidFill>
                  <a:srgbClr val="383536"/>
                </a:solidFill>
                <a:latin typeface="Cambria"/>
                <a:cs typeface="Cambria"/>
              </a:rPr>
              <a:t>О</a:t>
            </a:r>
            <a:r>
              <a:rPr sz="2400" b="1" dirty="0">
                <a:solidFill>
                  <a:srgbClr val="383536"/>
                </a:solidFill>
                <a:latin typeface="Cambria"/>
                <a:cs typeface="Cambria"/>
              </a:rPr>
              <a:t>З</a:t>
            </a:r>
            <a:r>
              <a:rPr sz="2400" b="1" spc="20" dirty="0">
                <a:solidFill>
                  <a:srgbClr val="383536"/>
                </a:solidFill>
                <a:latin typeface="Cambria"/>
                <a:cs typeface="Cambria"/>
              </a:rPr>
              <a:t>О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М</a:t>
            </a:r>
            <a:r>
              <a:rPr sz="2400" b="1" spc="-135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383536"/>
                </a:solidFill>
                <a:latin typeface="Cambria"/>
                <a:cs typeface="Cambria"/>
              </a:rPr>
              <a:t>НА  </a:t>
            </a:r>
            <a:r>
              <a:rPr sz="2400" b="1" spc="20" dirty="0">
                <a:solidFill>
                  <a:srgbClr val="383536"/>
                </a:solidFill>
                <a:latin typeface="Cambria"/>
                <a:cs typeface="Cambria"/>
              </a:rPr>
              <a:t>О</a:t>
            </a:r>
            <a:r>
              <a:rPr sz="2400" b="1" spc="-10" dirty="0">
                <a:solidFill>
                  <a:srgbClr val="383536"/>
                </a:solidFill>
                <a:latin typeface="Cambria"/>
                <a:cs typeface="Cambria"/>
              </a:rPr>
              <a:t>СН</a:t>
            </a:r>
            <a:r>
              <a:rPr sz="2400" b="1" spc="15" dirty="0">
                <a:solidFill>
                  <a:srgbClr val="383536"/>
                </a:solidFill>
                <a:latin typeface="Cambria"/>
                <a:cs typeface="Cambria"/>
              </a:rPr>
              <a:t>ОВ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Е</a:t>
            </a:r>
            <a:r>
              <a:rPr sz="2400" b="1" spc="-90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383536"/>
                </a:solidFill>
                <a:latin typeface="Cambria"/>
                <a:cs typeface="Cambria"/>
              </a:rPr>
              <a:t>Х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А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РАКТ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Е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Р</a:t>
            </a:r>
            <a:r>
              <a:rPr sz="2400" b="1" dirty="0">
                <a:solidFill>
                  <a:srgbClr val="383536"/>
                </a:solidFill>
                <a:latin typeface="Cambria"/>
                <a:cs typeface="Cambria"/>
              </a:rPr>
              <a:t>И</a:t>
            </a:r>
            <a:r>
              <a:rPr sz="2400" b="1" spc="-15" dirty="0">
                <a:solidFill>
                  <a:srgbClr val="383536"/>
                </a:solidFill>
                <a:latin typeface="Cambria"/>
                <a:cs typeface="Cambria"/>
              </a:rPr>
              <a:t>С</a:t>
            </a:r>
            <a:r>
              <a:rPr sz="2400" b="1" dirty="0">
                <a:solidFill>
                  <a:srgbClr val="383536"/>
                </a:solidFill>
                <a:latin typeface="Cambria"/>
                <a:cs typeface="Cambria"/>
              </a:rPr>
              <a:t>ТИ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К</a:t>
            </a:r>
            <a:r>
              <a:rPr sz="2400" b="1" spc="-165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15" dirty="0">
                <a:solidFill>
                  <a:srgbClr val="383536"/>
                </a:solidFill>
                <a:latin typeface="Cambria"/>
                <a:cs typeface="Cambria"/>
              </a:rPr>
              <a:t>Г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РАФА  </a:t>
            </a:r>
            <a:r>
              <a:rPr sz="2400" b="1" spc="10" dirty="0">
                <a:solidFill>
                  <a:srgbClr val="383536"/>
                </a:solidFill>
                <a:latin typeface="Cambria"/>
                <a:cs typeface="Cambria"/>
              </a:rPr>
              <a:t>ВОДОРОДНЫХ</a:t>
            </a:r>
            <a:r>
              <a:rPr sz="2400" b="1" spc="-135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2400" b="1" spc="5" dirty="0">
                <a:solidFill>
                  <a:srgbClr val="383536"/>
                </a:solidFill>
                <a:latin typeface="Cambria"/>
                <a:cs typeface="Cambria"/>
              </a:rPr>
              <a:t>СВЯЗЕЙ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410" y="3802176"/>
            <a:ext cx="4634865" cy="450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ts val="1670"/>
              </a:lnSpc>
              <a:spcBef>
                <a:spcPts val="105"/>
              </a:spcBef>
            </a:pPr>
            <a:r>
              <a:rPr sz="1400" dirty="0">
                <a:solidFill>
                  <a:srgbClr val="383536"/>
                </a:solidFill>
                <a:latin typeface="Cambria"/>
                <a:cs typeface="Cambria"/>
              </a:rPr>
              <a:t>Воронкина</a:t>
            </a:r>
            <a:r>
              <a:rPr sz="1400" spc="-55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383536"/>
                </a:solidFill>
                <a:latin typeface="Cambria"/>
                <a:cs typeface="Cambria"/>
              </a:rPr>
              <a:t>Дарья</a:t>
            </a:r>
            <a:r>
              <a:rPr sz="1400" spc="-5" dirty="0">
                <a:solidFill>
                  <a:srgbClr val="383536"/>
                </a:solidFill>
                <a:latin typeface="Cambria"/>
                <a:cs typeface="Cambria"/>
              </a:rPr>
              <a:t> Константиновна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ts val="1670"/>
              </a:lnSpc>
            </a:pPr>
            <a:r>
              <a:rPr sz="1400" dirty="0">
                <a:solidFill>
                  <a:srgbClr val="383536"/>
                </a:solidFill>
                <a:latin typeface="Cambria"/>
                <a:cs typeface="Cambria"/>
              </a:rPr>
              <a:t>Научный</a:t>
            </a:r>
            <a:r>
              <a:rPr sz="1400" spc="-15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383536"/>
                </a:solidFill>
                <a:latin typeface="Cambria"/>
                <a:cs typeface="Cambria"/>
              </a:rPr>
              <a:t>руководитель</a:t>
            </a:r>
            <a:r>
              <a:rPr sz="1400" dirty="0">
                <a:solidFill>
                  <a:srgbClr val="383536"/>
                </a:solidFill>
                <a:latin typeface="Yu Gothic UI Light"/>
                <a:cs typeface="Yu Gothic UI Light"/>
              </a:rPr>
              <a:t>:</a:t>
            </a:r>
            <a:r>
              <a:rPr sz="1400" spc="-120" dirty="0">
                <a:solidFill>
                  <a:srgbClr val="383536"/>
                </a:solidFill>
                <a:latin typeface="Yu Gothic UI Light"/>
                <a:cs typeface="Yu Gothic UI Light"/>
              </a:rPr>
              <a:t> </a:t>
            </a:r>
            <a:r>
              <a:rPr sz="1400" dirty="0">
                <a:solidFill>
                  <a:srgbClr val="383536"/>
                </a:solidFill>
                <a:latin typeface="Cambria"/>
                <a:cs typeface="Cambria"/>
              </a:rPr>
              <a:t>Тимофеев</a:t>
            </a:r>
            <a:r>
              <a:rPr sz="1400" spc="10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383536"/>
                </a:solidFill>
                <a:latin typeface="Cambria"/>
                <a:cs typeface="Cambria"/>
              </a:rPr>
              <a:t>Владимир</a:t>
            </a:r>
            <a:r>
              <a:rPr sz="1400" spc="20" dirty="0">
                <a:solidFill>
                  <a:srgbClr val="383536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383536"/>
                </a:solidFill>
                <a:latin typeface="Cambria"/>
                <a:cs typeface="Cambria"/>
              </a:rPr>
              <a:t>Семенович</a:t>
            </a:r>
            <a:endParaRPr sz="14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8407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299072" y="1563539"/>
            <a:ext cx="4294913" cy="2458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1600" b="1" dirty="0" smtClean="0"/>
              <a:t>Боковой амиотрофический склероз</a:t>
            </a:r>
          </a:p>
          <a:p>
            <a:r>
              <a:rPr lang="ru-RU" sz="1600" dirty="0" smtClean="0"/>
              <a:t>Примерно в 5% случаев встречаются семейные формы заболевания.</a:t>
            </a:r>
          </a:p>
          <a:p>
            <a:r>
              <a:rPr lang="ru-RU" sz="1600" dirty="0" smtClean="0"/>
              <a:t>В 20% случаев болезнь связана с мутациями гена </a:t>
            </a:r>
            <a:r>
              <a:rPr lang="ru-RU" sz="1600" dirty="0" err="1" smtClean="0"/>
              <a:t>супроксиддисмутазы</a:t>
            </a:r>
            <a:r>
              <a:rPr lang="ru-RU" sz="1600" dirty="0" smtClean="0"/>
              <a:t> - 1</a:t>
            </a:r>
          </a:p>
          <a:p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7" y="1344306"/>
            <a:ext cx="1627302" cy="16590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21" y="3003309"/>
            <a:ext cx="1520467" cy="15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2473200" y="475126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Palatino Linotype" panose="02040502050505030304" pitchFamily="18" charset="0"/>
                <a:cs typeface="Teko Light" panose="020B0604020202020204" charset="0"/>
              </a:rPr>
              <a:t>Структура и интерпретация </a:t>
            </a:r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данных</a:t>
            </a:r>
            <a:endParaRPr sz="28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725E80-3445-4C11-9195-F0337D7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19832"/>
              </p:ext>
            </p:extLst>
          </p:nvPr>
        </p:nvGraphicFramePr>
        <p:xfrm>
          <a:off x="2063575" y="1520765"/>
          <a:ext cx="5722449" cy="1171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7483">
                  <a:extLst>
                    <a:ext uri="{9D8B030D-6E8A-4147-A177-3AD203B41FA5}">
                      <a16:colId xmlns:a16="http://schemas.microsoft.com/office/drawing/2014/main" val="3476473032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3485094995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2054877633"/>
                    </a:ext>
                  </a:extLst>
                </a:gridCol>
              </a:tblGrid>
              <a:tr h="348154">
                <a:tc>
                  <a:txBody>
                    <a:bodyPr/>
                    <a:lstStyle/>
                    <a:p>
                      <a:pPr algn="ctr"/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A4T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A4V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768036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4.A@N-20.A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0.821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0.851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768033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>
                          <a:effectLst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5.A@N-150.A</a:t>
                      </a:r>
                      <a:r>
                        <a:rPr lang="en-CA" sz="1200" u="sng">
                          <a:effectLst/>
                        </a:rPr>
                        <a:t>@O</a:t>
                      </a:r>
                      <a:endParaRPr lang="en-CA" sz="1200" u="sng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0.906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0.974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51615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6.A@N-18.A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0.928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0.899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41436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3DDED61-251E-4783-96CE-D26AE759E2B3}"/>
              </a:ext>
            </a:extLst>
          </p:cNvPr>
          <p:cNvCxnSpPr>
            <a:cxnSpLocks/>
          </p:cNvCxnSpPr>
          <p:nvPr/>
        </p:nvCxnSpPr>
        <p:spPr>
          <a:xfrm flipH="1" flipV="1">
            <a:off x="4802400" y="2691879"/>
            <a:ext cx="8136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20E4D06-4D9C-49C5-A442-A9E89E5EC21B}"/>
              </a:ext>
            </a:extLst>
          </p:cNvPr>
          <p:cNvCxnSpPr>
            <a:cxnSpLocks/>
          </p:cNvCxnSpPr>
          <p:nvPr/>
        </p:nvCxnSpPr>
        <p:spPr>
          <a:xfrm flipV="1">
            <a:off x="5616000" y="2691879"/>
            <a:ext cx="6912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945CC3-3442-45C3-96C0-23ABE4BA0061}"/>
              </a:ext>
            </a:extLst>
          </p:cNvPr>
          <p:cNvSpPr txBox="1"/>
          <p:nvPr/>
        </p:nvSpPr>
        <p:spPr>
          <a:xfrm>
            <a:off x="5018400" y="3523157"/>
            <a:ext cx="351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Столбцы, содержащие веса соответствующих ребер. Каждый столбец представляет информацию по одному пациенту.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1A0D71-78DD-4DBD-9A6B-081E463A0E12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1721644" y="2106322"/>
            <a:ext cx="341931" cy="5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F78DEC-6223-40F4-B401-6B2A24B8A841}"/>
              </a:ext>
            </a:extLst>
          </p:cNvPr>
          <p:cNvSpPr txBox="1"/>
          <p:nvPr/>
        </p:nvSpPr>
        <p:spPr>
          <a:xfrm>
            <a:off x="252845" y="2276521"/>
            <a:ext cx="14687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Столбец с информацией о ребрах: донор-акцептор</a:t>
            </a: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DFEF58D-8E0C-473E-84E4-4298C77A82A8}"/>
              </a:ext>
            </a:extLst>
          </p:cNvPr>
          <p:cNvCxnSpPr>
            <a:cxnSpLocks/>
          </p:cNvCxnSpPr>
          <p:nvPr/>
        </p:nvCxnSpPr>
        <p:spPr>
          <a:xfrm rot="5400000">
            <a:off x="2273555" y="2837519"/>
            <a:ext cx="551328" cy="272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DAE42747-A817-4C16-B9AC-C3C9BE0EF7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4600" y="2864558"/>
            <a:ext cx="555544" cy="214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30B671-4087-460D-9667-89543242B0BD}"/>
              </a:ext>
            </a:extLst>
          </p:cNvPr>
          <p:cNvSpPr txBox="1"/>
          <p:nvPr/>
        </p:nvSpPr>
        <p:spPr>
          <a:xfrm>
            <a:off x="2093663" y="3238959"/>
            <a:ext cx="6528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Донор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F6CA5-3F89-4D4B-BFDF-986F6DB4C8E9}"/>
              </a:ext>
            </a:extLst>
          </p:cNvPr>
          <p:cNvSpPr txBox="1"/>
          <p:nvPr/>
        </p:nvSpPr>
        <p:spPr>
          <a:xfrm>
            <a:off x="3233700" y="3249558"/>
            <a:ext cx="9711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Акцептор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BCFEE6-CBFA-41B0-9E3A-D564B1EA5B80}"/>
              </a:ext>
            </a:extLst>
          </p:cNvPr>
          <p:cNvSpPr/>
          <p:nvPr/>
        </p:nvSpPr>
        <p:spPr>
          <a:xfrm>
            <a:off x="3641650" y="1518408"/>
            <a:ext cx="166475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Palatino Linotype" panose="02040502050505030304" pitchFamily="18" charset="0"/>
                <a:cs typeface="Teko Light" panose="020B0604020202020204" charset="0"/>
              </a:rPr>
              <a:t>6.</a:t>
            </a:r>
            <a:r>
              <a:rPr lang="en-CA" sz="3200" dirty="0">
                <a:latin typeface="Palatino Linotype" panose="02040502050505030304" pitchFamily="18" charset="0"/>
                <a:cs typeface="Teko Light" panose="020B0604020202020204" charset="0"/>
              </a:rPr>
              <a:t>A@N</a:t>
            </a:r>
            <a:endParaRPr lang="ru-RU" sz="32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57B8CEDE-8235-483A-9503-071356DCDE5A}"/>
              </a:ext>
            </a:extLst>
          </p:cNvPr>
          <p:cNvSpPr txBox="1">
            <a:spLocks/>
          </p:cNvSpPr>
          <p:nvPr/>
        </p:nvSpPr>
        <p:spPr>
          <a:xfrm>
            <a:off x="3794400" y="4286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60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Интерпретация данных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18E537A-0DFE-4904-942B-04C8EDD93519}"/>
              </a:ext>
            </a:extLst>
          </p:cNvPr>
          <p:cNvCxnSpPr>
            <a:cxnSpLocks/>
          </p:cNvCxnSpPr>
          <p:nvPr/>
        </p:nvCxnSpPr>
        <p:spPr>
          <a:xfrm flipH="1">
            <a:off x="2368925" y="1972800"/>
            <a:ext cx="1425475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299990B-1084-434D-A3A7-EC6865ABBA88}"/>
              </a:ext>
            </a:extLst>
          </p:cNvPr>
          <p:cNvCxnSpPr/>
          <p:nvPr/>
        </p:nvCxnSpPr>
        <p:spPr>
          <a:xfrm flipH="1">
            <a:off x="3794400" y="1980000"/>
            <a:ext cx="417600" cy="11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EA3BED1-684D-4AF5-A7E0-547134186A8A}"/>
              </a:ext>
            </a:extLst>
          </p:cNvPr>
          <p:cNvCxnSpPr>
            <a:cxnSpLocks/>
          </p:cNvCxnSpPr>
          <p:nvPr/>
        </p:nvCxnSpPr>
        <p:spPr>
          <a:xfrm>
            <a:off x="5011200" y="2030400"/>
            <a:ext cx="561600" cy="10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587B9-EA5A-4CC3-B330-73025182285E}"/>
              </a:ext>
            </a:extLst>
          </p:cNvPr>
          <p:cNvSpPr txBox="1"/>
          <p:nvPr/>
        </p:nvSpPr>
        <p:spPr>
          <a:xfrm>
            <a:off x="1314002" y="2705860"/>
            <a:ext cx="179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Позиция аминокислотного остатка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773BA-E630-41D9-B86E-482490A8FA44}"/>
              </a:ext>
            </a:extLst>
          </p:cNvPr>
          <p:cNvSpPr txBox="1"/>
          <p:nvPr/>
        </p:nvSpPr>
        <p:spPr>
          <a:xfrm>
            <a:off x="3041287" y="3097584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Имя субъединицы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2EAB1-48C4-49CD-BBE6-6D231F87FA5D}"/>
              </a:ext>
            </a:extLst>
          </p:cNvPr>
          <p:cNvSpPr txBox="1"/>
          <p:nvPr/>
        </p:nvSpPr>
        <p:spPr>
          <a:xfrm>
            <a:off x="5205600" y="302266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Название атома</a:t>
            </a:r>
          </a:p>
        </p:txBody>
      </p:sp>
    </p:spTree>
    <p:extLst>
      <p:ext uri="{BB962C8B-B14F-4D97-AF65-F5344CB8AC3E}">
        <p14:creationId xmlns:p14="http://schemas.microsoft.com/office/powerpoint/2010/main" val="12367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cs typeface="Teko Light" panose="020B0604020202020204" charset="0"/>
              </a:rPr>
              <a:t>Построение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492048" y="1356910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Palatino Linotype" panose="02040502050505030304" pitchFamily="18" charset="0"/>
              </a:rPr>
              <a:t>В </a:t>
            </a:r>
            <a:r>
              <a:rPr lang="ru-RU" sz="2000" dirty="0">
                <a:latin typeface="Palatino Linotype" panose="02040502050505030304" pitchFamily="18" charset="0"/>
              </a:rPr>
              <a:t>качестве вершины выступает водородная связь полностью.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4.A@N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20.A</a:t>
            </a:r>
            <a:r>
              <a:rPr lang="en-CA" u="sng" dirty="0">
                <a:solidFill>
                  <a:schemeClr val="bg1"/>
                </a:solidFill>
              </a:rPr>
              <a:t>@O</a:t>
            </a:r>
            <a:endParaRPr sz="30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092600" y="338326"/>
            <a:ext cx="7453800" cy="6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B33CC9-377A-4FDB-B234-DE81D133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44" y="1008000"/>
            <a:ext cx="5680912" cy="4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4A2E19-3BF2-1C4B-8DB3-3EE72C64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3" y="1111828"/>
            <a:ext cx="4299487" cy="3287097"/>
          </a:xfrm>
          <a:prstGeom prst="rect">
            <a:avLst/>
          </a:prstGeom>
        </p:spPr>
      </p:pic>
      <p:sp>
        <p:nvSpPr>
          <p:cNvPr id="5" name="Google Shape;135;p28"/>
          <p:cNvSpPr txBox="1">
            <a:spLocks/>
          </p:cNvSpPr>
          <p:nvPr/>
        </p:nvSpPr>
        <p:spPr>
          <a:xfrm>
            <a:off x="732906" y="442154"/>
            <a:ext cx="7453800" cy="6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400" smtClean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lang="ru-RU"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6914" y="278968"/>
            <a:ext cx="4055110" cy="8839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800" spc="-40" dirty="0">
                <a:latin typeface="Cambria"/>
                <a:cs typeface="Cambria"/>
              </a:rPr>
              <a:t>Характеристики</a:t>
            </a:r>
            <a:r>
              <a:rPr sz="2800" spc="-40" dirty="0">
                <a:latin typeface="Trebuchet MS"/>
                <a:cs typeface="Trebuchet MS"/>
              </a:rPr>
              <a:t>,</a:t>
            </a:r>
            <a:endParaRPr sz="2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800" spc="5" dirty="0">
                <a:latin typeface="Cambria"/>
                <a:cs typeface="Cambria"/>
              </a:rPr>
              <a:t>и</a:t>
            </a:r>
            <a:r>
              <a:rPr sz="2800" spc="-20" dirty="0">
                <a:latin typeface="Cambria"/>
                <a:cs typeface="Cambria"/>
              </a:rPr>
              <a:t>с</a:t>
            </a:r>
            <a:r>
              <a:rPr sz="2800" spc="-5" dirty="0">
                <a:latin typeface="Cambria"/>
                <a:cs typeface="Cambria"/>
              </a:rPr>
              <a:t>п</a:t>
            </a:r>
            <a:r>
              <a:rPr sz="2800" spc="-15" dirty="0">
                <a:latin typeface="Cambria"/>
                <a:cs typeface="Cambria"/>
              </a:rPr>
              <a:t>о</a:t>
            </a:r>
            <a:r>
              <a:rPr sz="2800" spc="15" dirty="0">
                <a:latin typeface="Cambria"/>
                <a:cs typeface="Cambria"/>
              </a:rPr>
              <a:t>л</a:t>
            </a:r>
            <a:r>
              <a:rPr sz="2800" dirty="0">
                <a:latin typeface="Cambria"/>
                <a:cs typeface="Cambria"/>
              </a:rPr>
              <a:t>ьзу</a:t>
            </a:r>
            <a:r>
              <a:rPr sz="2800" spc="-10" dirty="0">
                <a:latin typeface="Cambria"/>
                <a:cs typeface="Cambria"/>
              </a:rPr>
              <a:t>е</a:t>
            </a:r>
            <a:r>
              <a:rPr sz="2800" spc="-15" dirty="0">
                <a:latin typeface="Cambria"/>
                <a:cs typeface="Cambria"/>
              </a:rPr>
              <a:t>м</a:t>
            </a:r>
            <a:r>
              <a:rPr sz="2800" spc="-10" dirty="0">
                <a:latin typeface="Cambria"/>
                <a:cs typeface="Cambria"/>
              </a:rPr>
              <a:t>ы</a:t>
            </a:r>
            <a:r>
              <a:rPr sz="2800" spc="5" dirty="0">
                <a:latin typeface="Cambria"/>
                <a:cs typeface="Cambria"/>
              </a:rPr>
              <a:t>е</a:t>
            </a:r>
            <a:r>
              <a:rPr sz="2800" spc="-180" dirty="0">
                <a:latin typeface="Cambria"/>
                <a:cs typeface="Cambria"/>
              </a:rPr>
              <a:t> </a:t>
            </a:r>
            <a:r>
              <a:rPr sz="2800" spc="15" dirty="0">
                <a:latin typeface="Cambria"/>
                <a:cs typeface="Cambria"/>
              </a:rPr>
              <a:t>дл</a:t>
            </a:r>
            <a:r>
              <a:rPr sz="2800" spc="350" dirty="0">
                <a:latin typeface="Cambria"/>
                <a:cs typeface="Cambria"/>
              </a:rPr>
              <a:t>я</a:t>
            </a:r>
            <a:r>
              <a:rPr sz="2800" dirty="0">
                <a:latin typeface="Cambria"/>
                <a:cs typeface="Cambria"/>
              </a:rPr>
              <a:t>г</a:t>
            </a:r>
            <a:r>
              <a:rPr sz="2800" spc="-10" dirty="0">
                <a:latin typeface="Cambria"/>
                <a:cs typeface="Cambria"/>
              </a:rPr>
              <a:t>р</a:t>
            </a:r>
            <a:r>
              <a:rPr sz="2800" dirty="0">
                <a:latin typeface="Cambria"/>
                <a:cs typeface="Cambria"/>
              </a:rPr>
              <a:t>а</a:t>
            </a:r>
            <a:r>
              <a:rPr sz="2800" spc="-20" dirty="0">
                <a:latin typeface="Cambria"/>
                <a:cs typeface="Cambria"/>
              </a:rPr>
              <a:t>ф</a:t>
            </a:r>
            <a:r>
              <a:rPr sz="2800" dirty="0">
                <a:latin typeface="Cambria"/>
                <a:cs typeface="Cambria"/>
              </a:rPr>
              <a:t>а</a:t>
            </a:r>
            <a:r>
              <a:rPr sz="2800" spc="-565" dirty="0"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210" y="1681429"/>
            <a:ext cx="5791200" cy="17048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3535" algn="just">
              <a:spcBef>
                <a:spcPts val="114"/>
              </a:spcBef>
              <a:buAutoNum type="arabicPeriod"/>
              <a:tabLst>
                <a:tab pos="356235" algn="l"/>
              </a:tabLst>
            </a:pPr>
            <a:r>
              <a:rPr lang="ru-RU" sz="1800" dirty="0">
                <a:latin typeface="Palatino Linotype"/>
                <a:cs typeface="Palatino Linotype"/>
              </a:rPr>
              <a:t>Модульность - это мера разделения сети на подграфы (модули), которые характеризуются более плотными связями внутри подграфов, чем между ними</a:t>
            </a:r>
            <a:r>
              <a:rPr lang="ru-RU" sz="1800" dirty="0" smtClean="0">
                <a:latin typeface="Palatino Linotype"/>
                <a:cs typeface="Palatino Linotype"/>
              </a:rPr>
              <a:t>.</a:t>
            </a:r>
            <a:endParaRPr lang="en-CA" sz="1800" dirty="0" smtClean="0">
              <a:latin typeface="Palatino Linotype"/>
              <a:cs typeface="Palatino Linotype"/>
            </a:endParaRPr>
          </a:p>
          <a:p>
            <a:pPr marL="355600" indent="-343535" algn="just">
              <a:spcBef>
                <a:spcPts val="114"/>
              </a:spcBef>
              <a:buAutoNum type="arabicPeriod"/>
              <a:tabLst>
                <a:tab pos="356235" algn="l"/>
              </a:tabLst>
            </a:pPr>
            <a:r>
              <a:rPr lang="ru-RU" sz="1800" dirty="0" smtClean="0">
                <a:latin typeface="Palatino Linotype"/>
                <a:cs typeface="Palatino Linotype"/>
              </a:rPr>
              <a:t>Кратчайший простой путь графа </a:t>
            </a:r>
            <a:r>
              <a:rPr lang="en-CA" sz="1800" dirty="0" smtClean="0">
                <a:latin typeface="Palatino Linotype"/>
                <a:cs typeface="Palatino Linotype"/>
              </a:rPr>
              <a:t>;</a:t>
            </a:r>
            <a:endParaRPr sz="1800" dirty="0">
              <a:latin typeface="Palatino Linotype"/>
              <a:cs typeface="Palatino Linotype"/>
            </a:endParaRPr>
          </a:p>
          <a:p>
            <a:pPr marL="12065" algn="just">
              <a:lnSpc>
                <a:spcPts val="2390"/>
              </a:lnSpc>
              <a:tabLst>
                <a:tab pos="356235" algn="l"/>
              </a:tabLst>
            </a:pPr>
            <a:r>
              <a:rPr lang="en-CA" sz="1800" spc="-5" dirty="0" smtClean="0">
                <a:latin typeface="Palatino Linotype"/>
                <a:cs typeface="Palatino Linotype"/>
              </a:rPr>
              <a:t>3.  </a:t>
            </a:r>
            <a:r>
              <a:rPr lang="ru-RU" sz="1800" spc="-5" dirty="0" smtClean="0">
                <a:latin typeface="Palatino Linotype"/>
                <a:cs typeface="Palatino Linotype"/>
              </a:rPr>
              <a:t> </a:t>
            </a:r>
            <a:r>
              <a:rPr lang="en-CA" sz="1800" spc="-5" dirty="0" smtClean="0">
                <a:latin typeface="Palatino Linotype"/>
                <a:cs typeface="Palatino Linotype"/>
              </a:rPr>
              <a:t>C</a:t>
            </a:r>
            <a:r>
              <a:rPr lang="ru-RU" sz="1800" spc="-5" dirty="0" err="1" smtClean="0">
                <a:latin typeface="Palatino Linotype"/>
                <a:cs typeface="Palatino Linotype"/>
              </a:rPr>
              <a:t>умма</a:t>
            </a:r>
            <a:r>
              <a:rPr lang="ru-RU" sz="1800" spc="-5" dirty="0" smtClean="0">
                <a:latin typeface="Palatino Linotype"/>
                <a:cs typeface="Palatino Linotype"/>
              </a:rPr>
              <a:t> всех ребер графа</a:t>
            </a:r>
            <a:r>
              <a:rPr lang="en-CA" sz="1800" spc="-5" dirty="0">
                <a:latin typeface="Palatino Linotype"/>
                <a:cs typeface="Palatino Linotype"/>
              </a:rPr>
              <a:t>.</a:t>
            </a:r>
            <a:endParaRPr sz="18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9985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6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9495"/>
            <a:ext cx="7900670" cy="695325"/>
          </a:xfrm>
          <a:custGeom>
            <a:avLst/>
            <a:gdLst/>
            <a:ahLst/>
            <a:cxnLst/>
            <a:rect l="l" t="t" r="r" b="b"/>
            <a:pathLst>
              <a:path w="7900670" h="695325">
                <a:moveTo>
                  <a:pt x="7552944" y="0"/>
                </a:moveTo>
                <a:lnTo>
                  <a:pt x="0" y="0"/>
                </a:lnTo>
                <a:lnTo>
                  <a:pt x="0" y="694943"/>
                </a:lnTo>
                <a:lnTo>
                  <a:pt x="7552944" y="694943"/>
                </a:lnTo>
                <a:lnTo>
                  <a:pt x="7600092" y="691771"/>
                </a:lnTo>
                <a:lnTo>
                  <a:pt x="7645313" y="682531"/>
                </a:lnTo>
                <a:lnTo>
                  <a:pt x="7688193" y="667637"/>
                </a:lnTo>
                <a:lnTo>
                  <a:pt x="7728316" y="647502"/>
                </a:lnTo>
                <a:lnTo>
                  <a:pt x="7765271" y="622541"/>
                </a:lnTo>
                <a:lnTo>
                  <a:pt x="7798641" y="593169"/>
                </a:lnTo>
                <a:lnTo>
                  <a:pt x="7828013" y="559799"/>
                </a:lnTo>
                <a:lnTo>
                  <a:pt x="7852974" y="522844"/>
                </a:lnTo>
                <a:lnTo>
                  <a:pt x="7873109" y="482721"/>
                </a:lnTo>
                <a:lnTo>
                  <a:pt x="7888003" y="439841"/>
                </a:lnTo>
                <a:lnTo>
                  <a:pt x="7897243" y="394620"/>
                </a:lnTo>
                <a:lnTo>
                  <a:pt x="7900416" y="347471"/>
                </a:lnTo>
                <a:lnTo>
                  <a:pt x="7897243" y="300323"/>
                </a:lnTo>
                <a:lnTo>
                  <a:pt x="7888003" y="255102"/>
                </a:lnTo>
                <a:lnTo>
                  <a:pt x="7873109" y="212222"/>
                </a:lnTo>
                <a:lnTo>
                  <a:pt x="7852974" y="172099"/>
                </a:lnTo>
                <a:lnTo>
                  <a:pt x="7828013" y="135144"/>
                </a:lnTo>
                <a:lnTo>
                  <a:pt x="7798641" y="101774"/>
                </a:lnTo>
                <a:lnTo>
                  <a:pt x="7765271" y="72402"/>
                </a:lnTo>
                <a:lnTo>
                  <a:pt x="7728316" y="47441"/>
                </a:lnTo>
                <a:lnTo>
                  <a:pt x="7688193" y="27306"/>
                </a:lnTo>
                <a:lnTo>
                  <a:pt x="7645313" y="12412"/>
                </a:lnTo>
                <a:lnTo>
                  <a:pt x="7600092" y="3172"/>
                </a:lnTo>
                <a:lnTo>
                  <a:pt x="7552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59" y="310895"/>
            <a:ext cx="91440" cy="868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904" y="310895"/>
            <a:ext cx="91440" cy="868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3647" y="310895"/>
            <a:ext cx="91440" cy="868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59" y="493776"/>
            <a:ext cx="91440" cy="91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904" y="493776"/>
            <a:ext cx="91440" cy="91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3647" y="493776"/>
            <a:ext cx="91440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159" y="681227"/>
            <a:ext cx="91440" cy="868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04" y="681227"/>
            <a:ext cx="91440" cy="868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3647" y="681227"/>
            <a:ext cx="91440" cy="8686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92276" y="595960"/>
            <a:ext cx="352234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5" dirty="0">
                <a:latin typeface="Palatino Linotype"/>
                <a:cs typeface="Palatino Linotype"/>
              </a:rPr>
              <a:t>Модель</a:t>
            </a:r>
            <a:r>
              <a:rPr sz="3000" b="1" spc="-45" dirty="0">
                <a:latin typeface="Palatino Linotype"/>
                <a:cs typeface="Palatino Linotype"/>
              </a:rPr>
              <a:t> </a:t>
            </a:r>
            <a:r>
              <a:rPr sz="3000" b="1" spc="-15" dirty="0">
                <a:latin typeface="Palatino Linotype"/>
                <a:cs typeface="Palatino Linotype"/>
              </a:rPr>
              <a:t>регрессии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7991" y="1370202"/>
            <a:ext cx="6594475" cy="274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70534" algn="ctr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solidFill>
                  <a:srgbClr val="383536"/>
                </a:solidFill>
                <a:latin typeface="Palatino Linotype"/>
                <a:cs typeface="Palatino Linotype"/>
              </a:rPr>
              <a:t>Ра</a:t>
            </a:r>
            <a:r>
              <a:rPr sz="2000" b="1" spc="10" dirty="0">
                <a:solidFill>
                  <a:srgbClr val="383536"/>
                </a:solidFill>
                <a:latin typeface="Palatino Linotype"/>
                <a:cs typeface="Palatino Linotype"/>
              </a:rPr>
              <a:t>сс</a:t>
            </a:r>
            <a:r>
              <a:rPr sz="2000" b="1" dirty="0">
                <a:solidFill>
                  <a:srgbClr val="383536"/>
                </a:solidFill>
                <a:latin typeface="Palatino Linotype"/>
                <a:cs typeface="Palatino Linotype"/>
              </a:rPr>
              <a:t>ма</a:t>
            </a:r>
            <a:r>
              <a:rPr sz="2000" b="1" spc="10" dirty="0">
                <a:solidFill>
                  <a:srgbClr val="383536"/>
                </a:solidFill>
                <a:latin typeface="Palatino Linotype"/>
                <a:cs typeface="Palatino Linotype"/>
              </a:rPr>
              <a:t>тр</a:t>
            </a:r>
            <a:r>
              <a:rPr sz="2000" b="1" dirty="0">
                <a:solidFill>
                  <a:srgbClr val="383536"/>
                </a:solidFill>
                <a:latin typeface="Palatino Linotype"/>
                <a:cs typeface="Palatino Linotype"/>
              </a:rPr>
              <a:t>ива</a:t>
            </a:r>
            <a:r>
              <a:rPr sz="2000" b="1" spc="10" dirty="0">
                <a:solidFill>
                  <a:srgbClr val="383536"/>
                </a:solidFill>
                <a:latin typeface="Palatino Linotype"/>
                <a:cs typeface="Palatino Linotype"/>
              </a:rPr>
              <a:t>е</a:t>
            </a:r>
            <a:r>
              <a:rPr sz="2000" b="1" dirty="0">
                <a:solidFill>
                  <a:srgbClr val="383536"/>
                </a:solidFill>
                <a:latin typeface="Palatino Linotype"/>
                <a:cs typeface="Palatino Linotype"/>
              </a:rPr>
              <a:t>м</a:t>
            </a:r>
            <a:r>
              <a:rPr sz="2000" b="1" spc="-25" dirty="0">
                <a:solidFill>
                  <a:srgbClr val="383536"/>
                </a:solidFill>
                <a:latin typeface="Palatino Linotype"/>
                <a:cs typeface="Palatino Linotype"/>
              </a:rPr>
              <a:t>о</a:t>
            </a:r>
            <a:r>
              <a:rPr sz="2000" b="1" spc="5" dirty="0">
                <a:solidFill>
                  <a:srgbClr val="383536"/>
                </a:solidFill>
                <a:latin typeface="Palatino Linotype"/>
                <a:cs typeface="Palatino Linotype"/>
              </a:rPr>
              <a:t>е</a:t>
            </a:r>
            <a:r>
              <a:rPr sz="2000" b="1" spc="-9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2000" b="1" spc="5" dirty="0">
                <a:solidFill>
                  <a:srgbClr val="383536"/>
                </a:solidFill>
                <a:latin typeface="Palatino Linotype"/>
                <a:cs typeface="Palatino Linotype"/>
              </a:rPr>
              <a:t>урав</a:t>
            </a:r>
            <a:r>
              <a:rPr sz="2000" b="1" dirty="0">
                <a:solidFill>
                  <a:srgbClr val="383536"/>
                </a:solidFill>
                <a:latin typeface="Palatino Linotype"/>
                <a:cs typeface="Palatino Linotype"/>
              </a:rPr>
              <a:t>н</a:t>
            </a:r>
            <a:r>
              <a:rPr sz="2000" b="1" spc="5" dirty="0">
                <a:solidFill>
                  <a:srgbClr val="383536"/>
                </a:solidFill>
                <a:latin typeface="Palatino Linotype"/>
                <a:cs typeface="Palatino Linotype"/>
              </a:rPr>
              <a:t>е</a:t>
            </a:r>
            <a:r>
              <a:rPr sz="2000" b="1" dirty="0">
                <a:solidFill>
                  <a:srgbClr val="383536"/>
                </a:solidFill>
                <a:latin typeface="Palatino Linotype"/>
                <a:cs typeface="Palatino Linotype"/>
              </a:rPr>
              <a:t>ни</a:t>
            </a:r>
            <a:r>
              <a:rPr sz="2000" b="1" spc="5" dirty="0">
                <a:solidFill>
                  <a:srgbClr val="383536"/>
                </a:solidFill>
                <a:latin typeface="Palatino Linotype"/>
                <a:cs typeface="Palatino Linotype"/>
              </a:rPr>
              <a:t>е: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Palatino Linotype"/>
              <a:cs typeface="Palatino Linotype"/>
            </a:endParaRPr>
          </a:p>
          <a:p>
            <a:pPr marL="376555">
              <a:lnSpc>
                <a:spcPct val="100000"/>
              </a:lnSpc>
            </a:pP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𝑌</a:t>
            </a:r>
            <a:r>
              <a:rPr sz="2000" spc="125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=</a:t>
            </a:r>
            <a:r>
              <a:rPr sz="2000" spc="90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83536"/>
                </a:solidFill>
                <a:latin typeface="Cambria Math"/>
                <a:cs typeface="Cambria Math"/>
              </a:rPr>
              <a:t>𝑋𝐵</a:t>
            </a:r>
            <a:r>
              <a:rPr sz="2000" spc="25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+</a:t>
            </a:r>
            <a:r>
              <a:rPr sz="2000" spc="-15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2000" spc="10" dirty="0">
                <a:solidFill>
                  <a:srgbClr val="383536"/>
                </a:solidFill>
                <a:latin typeface="Cambria Math"/>
                <a:cs typeface="Cambria Math"/>
              </a:rPr>
              <a:t>𝐸</a:t>
            </a:r>
            <a:r>
              <a:rPr sz="2000" spc="30" dirty="0">
                <a:solidFill>
                  <a:srgbClr val="38353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383536"/>
                </a:solidFill>
                <a:latin typeface="Palatino Linotype"/>
                <a:cs typeface="Palatino Linotype"/>
              </a:rPr>
              <a:t>,</a:t>
            </a:r>
            <a:r>
              <a:rPr sz="1400" spc="-2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где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X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–</a:t>
            </a:r>
            <a:r>
              <a:rPr sz="1800" spc="-3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матрица</a:t>
            </a:r>
            <a:r>
              <a:rPr sz="1800" spc="-2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объясняющих</a:t>
            </a:r>
            <a:r>
              <a:rPr sz="1800" spc="2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переменных,</a:t>
            </a:r>
            <a:r>
              <a:rPr sz="1800" spc="9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составленная</a:t>
            </a:r>
            <a:r>
              <a:rPr sz="1800" spc="9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из</a:t>
            </a:r>
            <a:endParaRPr sz="18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вычисленных</a:t>
            </a:r>
            <a:r>
              <a:rPr sz="1800" spc="5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характеристик</a:t>
            </a:r>
            <a:r>
              <a:rPr sz="1800" spc="-4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вершин;</a:t>
            </a:r>
            <a:endParaRPr sz="1800">
              <a:latin typeface="Palatino Linotype"/>
              <a:cs typeface="Palatino Linotype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Y –</a:t>
            </a:r>
            <a:r>
              <a:rPr sz="1800" spc="-1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вектор</a:t>
            </a:r>
            <a:r>
              <a:rPr sz="1800" spc="-2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наблюдаемых</a:t>
            </a:r>
            <a:r>
              <a:rPr sz="1800" spc="4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значений,</a:t>
            </a:r>
            <a:r>
              <a:rPr sz="1800" spc="3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составленный</a:t>
            </a:r>
            <a:r>
              <a:rPr sz="1800" spc="7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из</a:t>
            </a:r>
            <a:r>
              <a:rPr sz="1800" spc="-2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времени </a:t>
            </a:r>
            <a:r>
              <a:rPr sz="1800" spc="-434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дожития</a:t>
            </a:r>
            <a:r>
              <a:rPr sz="1800" spc="-6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пациентов;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B –</a:t>
            </a:r>
            <a:r>
              <a:rPr sz="1800" spc="2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383536"/>
                </a:solidFill>
                <a:latin typeface="Palatino Linotype"/>
                <a:cs typeface="Palatino Linotype"/>
              </a:rPr>
              <a:t>неизвестные</a:t>
            </a:r>
            <a:r>
              <a:rPr sz="1800" spc="6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коэффициенты</a:t>
            </a:r>
            <a:r>
              <a:rPr sz="1800" spc="1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регрессии;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E</a:t>
            </a:r>
            <a:r>
              <a:rPr sz="1800" spc="-1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383536"/>
                </a:solidFill>
                <a:latin typeface="Palatino Linotype"/>
                <a:cs typeface="Palatino Linotype"/>
              </a:rPr>
              <a:t>–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случайная</a:t>
            </a:r>
            <a:r>
              <a:rPr sz="1800" spc="10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ошибка</a:t>
            </a:r>
            <a:r>
              <a:rPr sz="1800" spc="5" dirty="0">
                <a:solidFill>
                  <a:srgbClr val="383536"/>
                </a:solidFill>
                <a:latin typeface="Palatino Linotype"/>
                <a:cs typeface="Palatino Linotype"/>
              </a:rPr>
              <a:t> </a:t>
            </a:r>
            <a:r>
              <a:rPr sz="1800" spc="-5" dirty="0">
                <a:solidFill>
                  <a:srgbClr val="383536"/>
                </a:solidFill>
                <a:latin typeface="Palatino Linotype"/>
                <a:cs typeface="Palatino Linotype"/>
              </a:rPr>
              <a:t>регрессии.</a:t>
            </a:r>
            <a:endParaRPr sz="180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8526784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455</Words>
  <Application>Microsoft Office PowerPoint</Application>
  <PresentationFormat>Экран (16:9)</PresentationFormat>
  <Paragraphs>85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6" baseType="lpstr">
      <vt:lpstr>Times New Roman</vt:lpstr>
      <vt:lpstr>Palatino Linotype</vt:lpstr>
      <vt:lpstr>Cambria Math</vt:lpstr>
      <vt:lpstr>Hind Vadodara Light</vt:lpstr>
      <vt:lpstr>Trebuchet MS</vt:lpstr>
      <vt:lpstr>Raleway</vt:lpstr>
      <vt:lpstr>Teko Light</vt:lpstr>
      <vt:lpstr>Cambria</vt:lpstr>
      <vt:lpstr>Arial</vt:lpstr>
      <vt:lpstr>Tiger Expert</vt:lpstr>
      <vt:lpstr>Yu Gothic UI Light</vt:lpstr>
      <vt:lpstr>Roboto Condensed Light</vt:lpstr>
      <vt:lpstr>Science Fair Newsletter by Slidesgo</vt:lpstr>
      <vt:lpstr>Построение модели времени дожития пациентов с боковым амиотрофическим склерозом на основе графов водородных связей.  </vt:lpstr>
      <vt:lpstr>Введение</vt:lpstr>
      <vt:lpstr>Структура и интерпретация данных</vt:lpstr>
      <vt:lpstr>Презентация PowerPoint</vt:lpstr>
      <vt:lpstr>Построение графа</vt:lpstr>
      <vt:lpstr>Пример графа для одного из пациентов</vt:lpstr>
      <vt:lpstr>Презентация PowerPoint</vt:lpstr>
      <vt:lpstr>Характеристики, используемые дляграфа.</vt:lpstr>
      <vt:lpstr>Модель регрессии</vt:lpstr>
      <vt:lpstr>Модель PLS</vt:lpstr>
      <vt:lpstr>Алгоритм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графа для фермента SOD1.  </dc:title>
  <cp:lastModifiedBy>Jopchiki</cp:lastModifiedBy>
  <cp:revision>74</cp:revision>
  <dcterms:modified xsi:type="dcterms:W3CDTF">2022-03-24T16:47:16Z</dcterms:modified>
</cp:coreProperties>
</file>