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6" r:id="rId4"/>
    <p:sldId id="261" r:id="rId5"/>
    <p:sldId id="270" r:id="rId6"/>
    <p:sldId id="277" r:id="rId7"/>
    <p:sldId id="278" r:id="rId8"/>
    <p:sldId id="267" r:id="rId9"/>
    <p:sldId id="271" r:id="rId10"/>
    <p:sldId id="276" r:id="rId11"/>
    <p:sldId id="279" r:id="rId12"/>
    <p:sldId id="268" r:id="rId13"/>
    <p:sldId id="272" r:id="rId14"/>
    <p:sldId id="275" r:id="rId15"/>
    <p:sldId id="280" r:id="rId16"/>
    <p:sldId id="269" r:id="rId17"/>
    <p:sldId id="273" r:id="rId18"/>
    <p:sldId id="274" r:id="rId19"/>
    <p:sldId id="281" r:id="rId20"/>
  </p:sldIdLst>
  <p:sldSz cx="9144000" cy="5143500" type="screen16x9"/>
  <p:notesSz cx="6858000" cy="9144000"/>
  <p:embeddedFontLst>
    <p:embeddedFont>
      <p:font typeface="Hind Vadodara Light" panose="020B0604020202020204" charset="0"/>
      <p:regular r:id="rId22"/>
      <p:bold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Raleway" panose="020B0604020202020204" charset="-52"/>
      <p:regular r:id="rId28"/>
      <p:bold r:id="rId29"/>
      <p:italic r:id="rId30"/>
      <p:boldItalic r:id="rId31"/>
    </p:embeddedFont>
    <p:embeddedFont>
      <p:font typeface="Teko Light" panose="020B0604020202020204" charset="0"/>
      <p:regular r:id="rId32"/>
      <p:bold r:id="rId33"/>
    </p:embeddedFont>
    <p:embeddedFont>
      <p:font typeface="Tiger Expert" panose="02070300020205020404" pitchFamily="18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5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Жопчики" initials="Ж" lastIdx="1" clrIdx="0">
    <p:extLst>
      <p:ext uri="{19B8F6BF-5375-455C-9EA6-DF929625EA0E}">
        <p15:presenceInfo xmlns:p15="http://schemas.microsoft.com/office/powerpoint/2012/main" userId="Жопчик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67E8C8-034D-4C7A-81F8-1DDFAFFB4A6E}">
  <a:tblStyle styleId="{0167E8C8-034D-4C7A-81F8-1DDFAFFB4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pos="2880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06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2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04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36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5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1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.A@N-18.A" TargetMode="External"/><Relationship Id="rId4" Type="http://schemas.openxmlformats.org/officeDocument/2006/relationships/hyperlink" Target="mailto:5.A@N-150.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1601431" y="1951201"/>
            <a:ext cx="5941138" cy="20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Построение графа для фермента </a:t>
            </a:r>
            <a:r>
              <a:rPr lang="en-CA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SOD1</a:t>
            </a:r>
            <a:r>
              <a:rPr lang="ru-RU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. </a:t>
            </a:r>
            <a:br>
              <a:rPr lang="ru-RU" dirty="0">
                <a:latin typeface="Tiger Expert" panose="02070300020205020404" pitchFamily="18" charset="0"/>
              </a:rPr>
            </a:br>
            <a:endParaRPr dirty="0">
              <a:latin typeface="Tiger Expert" panose="020703000202050204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1855F-0405-4DCD-934C-7B4BF09AC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22567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9245434-47C1-4E05-B2D6-728EE13A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01896C1-4502-4812-8EC5-DBD685B8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700" y="243862"/>
            <a:ext cx="5448600" cy="1001425"/>
          </a:xfrm>
        </p:spPr>
        <p:txBody>
          <a:bodyPr/>
          <a:lstStyle/>
          <a:p>
            <a:r>
              <a:rPr lang="ru-RU" sz="2800" dirty="0"/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7BD13C-66EE-4348-9C6D-F491421E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1" y="1061452"/>
            <a:ext cx="8586558" cy="30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3. В качестве вершины выступает атом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0AD2E9-5184-45E5-B48A-1F29FEC6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00" y="1037326"/>
            <a:ext cx="5495414" cy="3802200"/>
          </a:xfrm>
          <a:prstGeom prst="rect">
            <a:avLst/>
          </a:prstGeom>
        </p:spPr>
      </p:pic>
      <p:sp>
        <p:nvSpPr>
          <p:cNvPr id="5" name="Google Shape;135;p28">
            <a:extLst>
              <a:ext uri="{FF2B5EF4-FFF2-40B4-BE49-F238E27FC236}">
                <a16:creationId xmlns:a16="http://schemas.microsoft.com/office/drawing/2014/main" id="{5566AF2B-3AD9-4D6D-808F-B96CB819D048}"/>
              </a:ext>
            </a:extLst>
          </p:cNvPr>
          <p:cNvSpPr txBox="1">
            <a:spLocks/>
          </p:cNvSpPr>
          <p:nvPr/>
        </p:nvSpPr>
        <p:spPr>
          <a:xfrm>
            <a:off x="912607" y="303974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16501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9245434-47C1-4E05-B2D6-728EE13A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01896C1-4502-4812-8EC5-DBD685B8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700" y="243862"/>
            <a:ext cx="5448600" cy="1001425"/>
          </a:xfrm>
        </p:spPr>
        <p:txBody>
          <a:bodyPr/>
          <a:lstStyle/>
          <a:p>
            <a:r>
              <a:rPr lang="ru-RU" sz="28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A9A9FA-FAC6-0A4D-9D54-442DC1D1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85425"/>
            <a:ext cx="8915400" cy="31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6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4. В качестве вершины выступает атом без субъединицы.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</a:rPr>
              <a:t>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AB8981-405E-4612-8318-432EF5E4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20" y="1008000"/>
            <a:ext cx="5189959" cy="385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C7A6ACE6-F390-4BCE-91BC-861C861D1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382118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9245434-47C1-4E05-B2D6-728EE13A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01896C1-4502-4812-8EC5-DBD685B8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700" y="243862"/>
            <a:ext cx="5448600" cy="1001425"/>
          </a:xfrm>
        </p:spPr>
        <p:txBody>
          <a:bodyPr/>
          <a:lstStyle/>
          <a:p>
            <a:r>
              <a:rPr lang="ru-RU" sz="28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C3A3E-A091-3144-B45F-100EFBBC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0" y="1175264"/>
            <a:ext cx="8161700" cy="30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0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73200" y="475126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  <a:endParaRPr sz="28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725E80-3445-4C11-9195-F0337D7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19832"/>
              </p:ext>
            </p:extLst>
          </p:nvPr>
        </p:nvGraphicFramePr>
        <p:xfrm>
          <a:off x="2063575" y="1520765"/>
          <a:ext cx="5722449" cy="1171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7483">
                  <a:extLst>
                    <a:ext uri="{9D8B030D-6E8A-4147-A177-3AD203B41FA5}">
                      <a16:colId xmlns:a16="http://schemas.microsoft.com/office/drawing/2014/main" val="3476473032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3485094995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2054877633"/>
                    </a:ext>
                  </a:extLst>
                </a:gridCol>
              </a:tblGrid>
              <a:tr h="348154">
                <a:tc>
                  <a:txBody>
                    <a:bodyPr/>
                    <a:lstStyle/>
                    <a:p>
                      <a:pPr algn="ctr"/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A4T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A4V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768036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4.A@N-20.A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0.821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0.851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768033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5.A@N-150.A</a:t>
                      </a:r>
                      <a:r>
                        <a:rPr lang="en-CA" sz="1200" u="sng">
                          <a:effectLst/>
                        </a:rPr>
                        <a:t>@O</a:t>
                      </a:r>
                      <a:endParaRPr lang="en-CA" sz="1200" u="sng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0.906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0.974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1615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6.A@N-18.A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0.928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0.899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41436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3DDED61-251E-4783-96CE-D26AE759E2B3}"/>
              </a:ext>
            </a:extLst>
          </p:cNvPr>
          <p:cNvCxnSpPr>
            <a:cxnSpLocks/>
          </p:cNvCxnSpPr>
          <p:nvPr/>
        </p:nvCxnSpPr>
        <p:spPr>
          <a:xfrm flipH="1" flipV="1">
            <a:off x="4802400" y="2691879"/>
            <a:ext cx="8136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20E4D06-4D9C-49C5-A442-A9E89E5EC21B}"/>
              </a:ext>
            </a:extLst>
          </p:cNvPr>
          <p:cNvCxnSpPr>
            <a:cxnSpLocks/>
          </p:cNvCxnSpPr>
          <p:nvPr/>
        </p:nvCxnSpPr>
        <p:spPr>
          <a:xfrm flipV="1">
            <a:off x="5616000" y="2691879"/>
            <a:ext cx="6912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945CC3-3442-45C3-96C0-23ABE4BA0061}"/>
              </a:ext>
            </a:extLst>
          </p:cNvPr>
          <p:cNvSpPr txBox="1"/>
          <p:nvPr/>
        </p:nvSpPr>
        <p:spPr>
          <a:xfrm>
            <a:off x="5018400" y="3523157"/>
            <a:ext cx="351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Столбцы, содержащие веса соответствующих ребер. Каждый столбец представляет информацию по одному пациенту.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A0D71-78DD-4DBD-9A6B-081E463A0E12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1721644" y="2106322"/>
            <a:ext cx="341931" cy="5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F78DEC-6223-40F4-B401-6B2A24B8A841}"/>
              </a:ext>
            </a:extLst>
          </p:cNvPr>
          <p:cNvSpPr txBox="1"/>
          <p:nvPr/>
        </p:nvSpPr>
        <p:spPr>
          <a:xfrm>
            <a:off x="252845" y="2276521"/>
            <a:ext cx="14687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Столбец с информацией о ребрах: донор-акцептор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DFEF58D-8E0C-473E-84E4-4298C77A82A8}"/>
              </a:ext>
            </a:extLst>
          </p:cNvPr>
          <p:cNvCxnSpPr>
            <a:cxnSpLocks/>
          </p:cNvCxnSpPr>
          <p:nvPr/>
        </p:nvCxnSpPr>
        <p:spPr>
          <a:xfrm rot="5400000">
            <a:off x="2273555" y="2837519"/>
            <a:ext cx="551328" cy="272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AE42747-A817-4C16-B9AC-C3C9BE0EF7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600" y="2864558"/>
            <a:ext cx="555544" cy="21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30B671-4087-460D-9667-89543242B0BD}"/>
              </a:ext>
            </a:extLst>
          </p:cNvPr>
          <p:cNvSpPr txBox="1"/>
          <p:nvPr/>
        </p:nvSpPr>
        <p:spPr>
          <a:xfrm>
            <a:off x="2093663" y="3238959"/>
            <a:ext cx="6528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Донор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F6CA5-3F89-4D4B-BFDF-986F6DB4C8E9}"/>
              </a:ext>
            </a:extLst>
          </p:cNvPr>
          <p:cNvSpPr txBox="1"/>
          <p:nvPr/>
        </p:nvSpPr>
        <p:spPr>
          <a:xfrm>
            <a:off x="3233700" y="3249558"/>
            <a:ext cx="9711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Акцептор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BCFEE6-CBFA-41B0-9E3A-D564B1EA5B80}"/>
              </a:ext>
            </a:extLst>
          </p:cNvPr>
          <p:cNvSpPr/>
          <p:nvPr/>
        </p:nvSpPr>
        <p:spPr>
          <a:xfrm>
            <a:off x="3641650" y="1518408"/>
            <a:ext cx="16647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Palatino Linotype" panose="02040502050505030304" pitchFamily="18" charset="0"/>
                <a:cs typeface="Teko Light" panose="020B0604020202020204" charset="0"/>
              </a:rPr>
              <a:t>6.</a:t>
            </a:r>
            <a:r>
              <a:rPr lang="en-CA" sz="3200" dirty="0">
                <a:latin typeface="Palatino Linotype" panose="02040502050505030304" pitchFamily="18" charset="0"/>
                <a:cs typeface="Teko Light" panose="020B0604020202020204" charset="0"/>
              </a:rPr>
              <a:t>A@N</a:t>
            </a:r>
            <a:endParaRPr lang="ru-RU" sz="32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57B8CEDE-8235-483A-9503-071356DCDE5A}"/>
              </a:ext>
            </a:extLst>
          </p:cNvPr>
          <p:cNvSpPr txBox="1">
            <a:spLocks/>
          </p:cNvSpPr>
          <p:nvPr/>
        </p:nvSpPr>
        <p:spPr>
          <a:xfrm>
            <a:off x="3794400" y="4286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60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18E537A-0DFE-4904-942B-04C8EDD93519}"/>
              </a:ext>
            </a:extLst>
          </p:cNvPr>
          <p:cNvCxnSpPr>
            <a:cxnSpLocks/>
          </p:cNvCxnSpPr>
          <p:nvPr/>
        </p:nvCxnSpPr>
        <p:spPr>
          <a:xfrm flipH="1">
            <a:off x="2368925" y="1972800"/>
            <a:ext cx="1425475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299990B-1084-434D-A3A7-EC6865ABBA88}"/>
              </a:ext>
            </a:extLst>
          </p:cNvPr>
          <p:cNvCxnSpPr/>
          <p:nvPr/>
        </p:nvCxnSpPr>
        <p:spPr>
          <a:xfrm flipH="1">
            <a:off x="3794400" y="1980000"/>
            <a:ext cx="417600" cy="11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EA3BED1-684D-4AF5-A7E0-547134186A8A}"/>
              </a:ext>
            </a:extLst>
          </p:cNvPr>
          <p:cNvCxnSpPr>
            <a:cxnSpLocks/>
          </p:cNvCxnSpPr>
          <p:nvPr/>
        </p:nvCxnSpPr>
        <p:spPr>
          <a:xfrm>
            <a:off x="5011200" y="2030400"/>
            <a:ext cx="561600" cy="10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587B9-EA5A-4CC3-B330-73025182285E}"/>
              </a:ext>
            </a:extLst>
          </p:cNvPr>
          <p:cNvSpPr txBox="1"/>
          <p:nvPr/>
        </p:nvSpPr>
        <p:spPr>
          <a:xfrm>
            <a:off x="1314002" y="2705860"/>
            <a:ext cx="179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Позиция аминокислотного остатка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773BA-E630-41D9-B86E-482490A8FA44}"/>
              </a:ext>
            </a:extLst>
          </p:cNvPr>
          <p:cNvSpPr txBox="1"/>
          <p:nvPr/>
        </p:nvSpPr>
        <p:spPr>
          <a:xfrm>
            <a:off x="3041287" y="309758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Имя субъединицы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2EAB1-48C4-49CD-BBE6-6D231F87FA5D}"/>
              </a:ext>
            </a:extLst>
          </p:cNvPr>
          <p:cNvSpPr txBox="1"/>
          <p:nvPr/>
        </p:nvSpPr>
        <p:spPr>
          <a:xfrm>
            <a:off x="5205600" y="302266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Название атома</a:t>
            </a:r>
          </a:p>
        </p:txBody>
      </p:sp>
    </p:spTree>
    <p:extLst>
      <p:ext uri="{BB962C8B-B14F-4D97-AF65-F5344CB8AC3E}">
        <p14:creationId xmlns:p14="http://schemas.microsoft.com/office/powerpoint/2010/main" val="123672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492048" y="1356910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1. В качестве вершины выступает водородная связь полностью.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B33CC9-377A-4FDB-B234-DE81D133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44" y="1008000"/>
            <a:ext cx="5680912" cy="4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119187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9245434-47C1-4E05-B2D6-728EE13A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01896C1-4502-4812-8EC5-DBD685B8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700" y="243862"/>
            <a:ext cx="5448600" cy="1001425"/>
          </a:xfrm>
        </p:spPr>
        <p:txBody>
          <a:bodyPr/>
          <a:lstStyle/>
          <a:p>
            <a:r>
              <a:rPr lang="ru-RU" sz="2800" dirty="0"/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A140E-4A6D-9047-AF21-72D02C54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0" y="1042402"/>
            <a:ext cx="8750559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206322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2. В качестве вершины выступает позиция аминокислотного остатка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9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88DBE5-C54D-4D72-8B25-0D704A3A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6" y="1209600"/>
            <a:ext cx="6157588" cy="367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0D5D6448-4B87-459D-9672-55CE356644DC}"/>
              </a:ext>
            </a:extLst>
          </p:cNvPr>
          <p:cNvSpPr txBox="1">
            <a:spLocks/>
          </p:cNvSpPr>
          <p:nvPr/>
        </p:nvSpPr>
        <p:spPr>
          <a:xfrm>
            <a:off x="1092600" y="338326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45491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271</Words>
  <Application>Microsoft Office PowerPoint</Application>
  <PresentationFormat>Экран (16:9)</PresentationFormat>
  <Paragraphs>86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Palatino Linotype</vt:lpstr>
      <vt:lpstr>Roboto Condensed Light</vt:lpstr>
      <vt:lpstr>Hind Vadodara Light</vt:lpstr>
      <vt:lpstr>Arial</vt:lpstr>
      <vt:lpstr>Tiger Expert</vt:lpstr>
      <vt:lpstr>Teko Light</vt:lpstr>
      <vt:lpstr>Raleway</vt:lpstr>
      <vt:lpstr>Science Fair Newsletter by Slidesgo</vt:lpstr>
      <vt:lpstr>Построение графа для фермента SOD1.  </vt:lpstr>
      <vt:lpstr>Интерпретация данных</vt:lpstr>
      <vt:lpstr>Презентация PowerPoint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  <vt:lpstr>Результат</vt:lpstr>
      <vt:lpstr>Варианты построения графа</vt:lpstr>
      <vt:lpstr>Презентация PowerPoint</vt:lpstr>
      <vt:lpstr>Характеристики, используемые для графа.</vt:lpstr>
      <vt:lpstr>Результат</vt:lpstr>
      <vt:lpstr>Варианты построения графа</vt:lpstr>
      <vt:lpstr>Презентация PowerPoint</vt:lpstr>
      <vt:lpstr>Характеристики, используемые для графа.</vt:lpstr>
      <vt:lpstr>Результат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графа для фермента SOD1.  </dc:title>
  <cp:lastModifiedBy>Жопчики</cp:lastModifiedBy>
  <cp:revision>60</cp:revision>
  <dcterms:modified xsi:type="dcterms:W3CDTF">2021-11-07T09:31:08Z</dcterms:modified>
</cp:coreProperties>
</file>