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 ContentType="image/tif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3" r:id="rId5"/>
    <p:sldId id="261"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86" r:id="rId19"/>
    <p:sldId id="276" r:id="rId20"/>
    <p:sldId id="277" r:id="rId21"/>
    <p:sldId id="278" r:id="rId22"/>
    <p:sldId id="279" r:id="rId23"/>
    <p:sldId id="280" r:id="rId24"/>
    <p:sldId id="281" r:id="rId25"/>
    <p:sldId id="282" r:id="rId26"/>
    <p:sldId id="283" r:id="rId27"/>
    <p:sldId id="287" r:id="rId28"/>
    <p:sldId id="288" r:id="rId29"/>
    <p:sldId id="289" r:id="rId30"/>
    <p:sldId id="290" r:id="rId31"/>
    <p:sldId id="284" r:id="rId32"/>
    <p:sldId id="28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3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1/11/2018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1/11/2018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1/11/2018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jp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t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t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972EC-FC9F-43E0-8226-14DBAC319A5D}"/>
              </a:ext>
            </a:extLst>
          </p:cNvPr>
          <p:cNvSpPr>
            <a:spLocks noGrp="1"/>
          </p:cNvSpPr>
          <p:nvPr>
            <p:ph type="ctrTitle"/>
          </p:nvPr>
        </p:nvSpPr>
        <p:spPr>
          <a:xfrm>
            <a:off x="1260463" y="2277207"/>
            <a:ext cx="8825658" cy="1295627"/>
          </a:xfrm>
        </p:spPr>
        <p:txBody>
          <a:bodyPr/>
          <a:lstStyle/>
          <a:p>
            <a:pPr algn="ctr"/>
            <a:r>
              <a:rPr lang="en-US" sz="4000" dirty="0">
                <a:solidFill>
                  <a:srgbClr val="FFFF00"/>
                </a:solidFill>
              </a:rPr>
              <a:t>Hybrid</a:t>
            </a:r>
            <a:r>
              <a:rPr lang="ru-RU" sz="4000" dirty="0">
                <a:solidFill>
                  <a:srgbClr val="FFFF00"/>
                </a:solidFill>
              </a:rPr>
              <a:t> </a:t>
            </a:r>
            <a:r>
              <a:rPr lang="en-US" sz="4000" dirty="0">
                <a:solidFill>
                  <a:srgbClr val="FFFF00"/>
                </a:solidFill>
              </a:rPr>
              <a:t>imperative-logical</a:t>
            </a:r>
            <a:r>
              <a:rPr lang="ru-RU" sz="4000" dirty="0">
                <a:solidFill>
                  <a:srgbClr val="FFFF00"/>
                </a:solidFill>
              </a:rPr>
              <a:t> </a:t>
            </a:r>
            <a:r>
              <a:rPr lang="en-US" sz="4000" dirty="0">
                <a:solidFill>
                  <a:srgbClr val="FFFF00"/>
                </a:solidFill>
              </a:rPr>
              <a:t>programming in RPA tasks</a:t>
            </a:r>
          </a:p>
        </p:txBody>
      </p:sp>
    </p:spTree>
    <p:extLst>
      <p:ext uri="{BB962C8B-B14F-4D97-AF65-F5344CB8AC3E}">
        <p14:creationId xmlns:p14="http://schemas.microsoft.com/office/powerpoint/2010/main" val="1574119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E6FD3-0DB4-4236-8C51-AA1410601462}"/>
              </a:ext>
            </a:extLst>
          </p:cNvPr>
          <p:cNvSpPr>
            <a:spLocks noGrp="1"/>
          </p:cNvSpPr>
          <p:nvPr>
            <p:ph type="title"/>
          </p:nvPr>
        </p:nvSpPr>
        <p:spPr>
          <a:xfrm>
            <a:off x="646111" y="452718"/>
            <a:ext cx="10006649" cy="1400530"/>
          </a:xfrm>
        </p:spPr>
        <p:txBody>
          <a:bodyPr/>
          <a:lstStyle/>
          <a:p>
            <a:r>
              <a:rPr lang="en-US" sz="2800" dirty="0">
                <a:solidFill>
                  <a:srgbClr val="FFFF00"/>
                </a:solidFill>
              </a:rPr>
              <a:t>Declarative component: subset concepts</a:t>
            </a:r>
          </a:p>
        </p:txBody>
      </p:sp>
      <p:sp>
        <p:nvSpPr>
          <p:cNvPr id="5" name="Content Placeholder 2">
            <a:extLst>
              <a:ext uri="{FF2B5EF4-FFF2-40B4-BE49-F238E27FC236}">
                <a16:creationId xmlns:a16="http://schemas.microsoft.com/office/drawing/2014/main" id="{216E96F4-DF0D-4D81-8022-6832445659AC}"/>
              </a:ext>
            </a:extLst>
          </p:cNvPr>
          <p:cNvSpPr txBox="1">
            <a:spLocks/>
          </p:cNvSpPr>
          <p:nvPr/>
        </p:nvSpPr>
        <p:spPr>
          <a:xfrm>
            <a:off x="441959" y="1097281"/>
            <a:ext cx="5196842" cy="12801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CONCEPT </a:t>
            </a:r>
            <a:r>
              <a:rPr lang="en-US" sz="1800" dirty="0" err="1">
                <a:solidFill>
                  <a:srgbClr val="CCFF99"/>
                </a:solidFill>
              </a:rPr>
              <a:t>productLink</a:t>
            </a:r>
            <a:r>
              <a:rPr lang="en-US" sz="1800" dirty="0">
                <a:solidFill>
                  <a:srgbClr val="CCFF99"/>
                </a:solidFill>
              </a:rPr>
              <a:t> IS</a:t>
            </a:r>
          </a:p>
          <a:p>
            <a:pPr marL="0" indent="0">
              <a:buNone/>
            </a:pPr>
            <a:r>
              <a:rPr lang="en-US" sz="1800" dirty="0">
                <a:solidFill>
                  <a:srgbClr val="CCFF99"/>
                </a:solidFill>
              </a:rPr>
              <a:t>    </a:t>
            </a:r>
            <a:r>
              <a:rPr lang="en-US" sz="1800" dirty="0" err="1">
                <a:solidFill>
                  <a:srgbClr val="CCFF99"/>
                </a:solidFill>
              </a:rPr>
              <a:t>pageLink</a:t>
            </a:r>
            <a:r>
              <a:rPr lang="en-US" sz="1800" dirty="0">
                <a:solidFill>
                  <a:srgbClr val="CCFF99"/>
                </a:solidFill>
              </a:rPr>
              <a:t> e</a:t>
            </a:r>
          </a:p>
          <a:p>
            <a:pPr marL="0" indent="0">
              <a:buNone/>
            </a:pPr>
            <a:r>
              <a:rPr lang="en-US" sz="1800" dirty="0">
                <a:solidFill>
                  <a:srgbClr val="CCFF99"/>
                </a:solidFill>
              </a:rPr>
              <a:t>WHERE e. text == "PRODUCTS“;</a:t>
            </a:r>
          </a:p>
        </p:txBody>
      </p:sp>
      <p:sp>
        <p:nvSpPr>
          <p:cNvPr id="7" name="Content Placeholder 2">
            <a:extLst>
              <a:ext uri="{FF2B5EF4-FFF2-40B4-BE49-F238E27FC236}">
                <a16:creationId xmlns:a16="http://schemas.microsoft.com/office/drawing/2014/main" id="{143AAB57-109D-4EAA-B8FF-438D60F603C2}"/>
              </a:ext>
            </a:extLst>
          </p:cNvPr>
          <p:cNvSpPr txBox="1">
            <a:spLocks/>
          </p:cNvSpPr>
          <p:nvPr/>
        </p:nvSpPr>
        <p:spPr>
          <a:xfrm>
            <a:off x="441959" y="3831313"/>
            <a:ext cx="5882642" cy="28803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CONCEPT </a:t>
            </a:r>
            <a:r>
              <a:rPr lang="en-US" sz="1800" dirty="0" err="1">
                <a:solidFill>
                  <a:srgbClr val="CCFF99"/>
                </a:solidFill>
              </a:rPr>
              <a:t>atTheTopOfThePage</a:t>
            </a:r>
            <a:r>
              <a:rPr lang="en-US" sz="1800" dirty="0">
                <a:solidFill>
                  <a:srgbClr val="CCFF99"/>
                </a:solidFill>
              </a:rPr>
              <a:t> IS</a:t>
            </a:r>
          </a:p>
          <a:p>
            <a:pPr marL="0" indent="0">
              <a:buNone/>
            </a:pPr>
            <a:r>
              <a:rPr lang="en-US" sz="1800" dirty="0" err="1">
                <a:solidFill>
                  <a:srgbClr val="CCFF99"/>
                </a:solidFill>
              </a:rPr>
              <a:t>webPageElement</a:t>
            </a:r>
            <a:r>
              <a:rPr lang="en-US" sz="1800" dirty="0">
                <a:solidFill>
                  <a:srgbClr val="CCFF99"/>
                </a:solidFill>
              </a:rPr>
              <a:t> e WHERE</a:t>
            </a:r>
          </a:p>
          <a:p>
            <a:pPr marL="0" indent="0">
              <a:buNone/>
            </a:pPr>
            <a:r>
              <a:rPr lang="en-US" sz="1800" dirty="0">
                <a:solidFill>
                  <a:srgbClr val="CCFF99"/>
                </a:solidFill>
              </a:rPr>
              <a:t>EXIST (</a:t>
            </a:r>
            <a:r>
              <a:rPr lang="en-US" sz="1800" dirty="0" err="1">
                <a:solidFill>
                  <a:srgbClr val="CCFF99"/>
                </a:solidFill>
              </a:rPr>
              <a:t>pageTitle</a:t>
            </a:r>
            <a:r>
              <a:rPr lang="en-US" sz="1800" dirty="0">
                <a:solidFill>
                  <a:srgbClr val="CCFF99"/>
                </a:solidFill>
              </a:rPr>
              <a:t> t WHERE </a:t>
            </a:r>
          </a:p>
          <a:p>
            <a:pPr marL="0" indent="0">
              <a:buNone/>
            </a:pPr>
            <a:r>
              <a:rPr lang="en-US" sz="1800" dirty="0">
                <a:solidFill>
                  <a:srgbClr val="CCFF99"/>
                </a:solidFill>
              </a:rPr>
              <a:t>      </a:t>
            </a:r>
            <a:r>
              <a:rPr lang="en-US" sz="1800" dirty="0" err="1">
                <a:solidFill>
                  <a:srgbClr val="CCFF99"/>
                </a:solidFill>
              </a:rPr>
              <a:t>t.page</a:t>
            </a:r>
            <a:r>
              <a:rPr lang="en-US" sz="1800" dirty="0">
                <a:solidFill>
                  <a:srgbClr val="CCFF99"/>
                </a:solidFill>
              </a:rPr>
              <a:t> == </a:t>
            </a:r>
            <a:r>
              <a:rPr lang="en-US" sz="1800" dirty="0" err="1">
                <a:solidFill>
                  <a:srgbClr val="CCFF99"/>
                </a:solidFill>
              </a:rPr>
              <a:t>e.page</a:t>
            </a:r>
            <a:r>
              <a:rPr lang="en-US" sz="1800" dirty="0">
                <a:solidFill>
                  <a:srgbClr val="CCFF99"/>
                </a:solidFill>
              </a:rPr>
              <a:t> AND</a:t>
            </a:r>
          </a:p>
          <a:p>
            <a:pPr marL="0" indent="0">
              <a:buNone/>
            </a:pPr>
            <a:r>
              <a:rPr lang="en-US" sz="1800" dirty="0">
                <a:solidFill>
                  <a:srgbClr val="CCFF99"/>
                </a:solidFill>
              </a:rPr>
              <a:t>      </a:t>
            </a:r>
            <a:r>
              <a:rPr lang="en-US" sz="1800" dirty="0" err="1">
                <a:solidFill>
                  <a:srgbClr val="CCFF99"/>
                </a:solidFill>
              </a:rPr>
              <a:t>e.positionY</a:t>
            </a:r>
            <a:r>
              <a:rPr lang="en-US" sz="1800" dirty="0">
                <a:solidFill>
                  <a:srgbClr val="CCFF99"/>
                </a:solidFill>
              </a:rPr>
              <a:t> &gt; 0 AND	  </a:t>
            </a:r>
          </a:p>
          <a:p>
            <a:pPr marL="0" indent="0">
              <a:buNone/>
            </a:pPr>
            <a:r>
              <a:rPr lang="en-US" sz="1800" dirty="0">
                <a:solidFill>
                  <a:srgbClr val="CCFF99"/>
                </a:solidFill>
              </a:rPr>
              <a:t>      </a:t>
            </a:r>
            <a:r>
              <a:rPr lang="en-US" sz="1800" dirty="0" err="1">
                <a:solidFill>
                  <a:srgbClr val="CCFF99"/>
                </a:solidFill>
              </a:rPr>
              <a:t>e.positionY</a:t>
            </a:r>
            <a:r>
              <a:rPr lang="en-US" sz="1800" dirty="0">
                <a:solidFill>
                  <a:srgbClr val="CCFF99"/>
                </a:solidFill>
              </a:rPr>
              <a:t> + </a:t>
            </a:r>
            <a:r>
              <a:rPr lang="en-US" sz="1800" dirty="0" err="1">
                <a:solidFill>
                  <a:srgbClr val="CCFF99"/>
                </a:solidFill>
              </a:rPr>
              <a:t>e.height</a:t>
            </a:r>
            <a:r>
              <a:rPr lang="en-US" sz="1800" dirty="0">
                <a:solidFill>
                  <a:srgbClr val="CCFF99"/>
                </a:solidFill>
              </a:rPr>
              <a:t> &lt; </a:t>
            </a:r>
            <a:r>
              <a:rPr lang="en-US" sz="1800" dirty="0" err="1">
                <a:solidFill>
                  <a:srgbClr val="CCFF99"/>
                </a:solidFill>
              </a:rPr>
              <a:t>t.pageHeight</a:t>
            </a:r>
            <a:r>
              <a:rPr lang="en-US" sz="1800" dirty="0">
                <a:solidFill>
                  <a:srgbClr val="CCFF99"/>
                </a:solidFill>
              </a:rPr>
              <a:t> / 2.0</a:t>
            </a:r>
          </a:p>
          <a:p>
            <a:pPr marL="0" indent="0">
              <a:buNone/>
            </a:pPr>
            <a:r>
              <a:rPr lang="en-US" sz="1800" dirty="0">
                <a:solidFill>
                  <a:srgbClr val="CCFF99"/>
                </a:solidFill>
              </a:rPr>
              <a:t>);</a:t>
            </a:r>
          </a:p>
        </p:txBody>
      </p:sp>
      <p:sp>
        <p:nvSpPr>
          <p:cNvPr id="13" name="Content Placeholder 2">
            <a:extLst>
              <a:ext uri="{FF2B5EF4-FFF2-40B4-BE49-F238E27FC236}">
                <a16:creationId xmlns:a16="http://schemas.microsoft.com/office/drawing/2014/main" id="{F53D3427-4E85-4327-A01D-89A88E90DB5E}"/>
              </a:ext>
            </a:extLst>
          </p:cNvPr>
          <p:cNvSpPr txBox="1">
            <a:spLocks/>
          </p:cNvSpPr>
          <p:nvPr/>
        </p:nvSpPr>
        <p:spPr>
          <a:xfrm>
            <a:off x="441959" y="2665451"/>
            <a:ext cx="5663247" cy="96321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CONCEPT </a:t>
            </a:r>
            <a:r>
              <a:rPr lang="en-US" sz="1800" dirty="0" err="1">
                <a:solidFill>
                  <a:srgbClr val="CCFF99"/>
                </a:solidFill>
              </a:rPr>
              <a:t>webPageElement</a:t>
            </a:r>
            <a:r>
              <a:rPr lang="en-US" sz="1800" dirty="0">
                <a:solidFill>
                  <a:srgbClr val="CCFF99"/>
                </a:solidFill>
              </a:rPr>
              <a:t> IS </a:t>
            </a:r>
            <a:r>
              <a:rPr lang="en-US" sz="1800" dirty="0" err="1">
                <a:solidFill>
                  <a:srgbClr val="CCFF99"/>
                </a:solidFill>
              </a:rPr>
              <a:t>PageLink</a:t>
            </a:r>
            <a:r>
              <a:rPr lang="en-US" sz="1800" dirty="0">
                <a:solidFill>
                  <a:srgbClr val="CCFF99"/>
                </a:solidFill>
              </a:rPr>
              <a:t>;</a:t>
            </a:r>
          </a:p>
          <a:p>
            <a:pPr marL="0" indent="0">
              <a:buNone/>
            </a:pPr>
            <a:r>
              <a:rPr lang="en-US" sz="1800" dirty="0">
                <a:solidFill>
                  <a:srgbClr val="CCFF99"/>
                </a:solidFill>
              </a:rPr>
              <a:t>CONCEPT </a:t>
            </a:r>
            <a:r>
              <a:rPr lang="en-US" sz="1800" dirty="0" err="1">
                <a:solidFill>
                  <a:srgbClr val="CCFF99"/>
                </a:solidFill>
              </a:rPr>
              <a:t>WebPageElement</a:t>
            </a:r>
            <a:r>
              <a:rPr lang="en-US" sz="1800" dirty="0">
                <a:solidFill>
                  <a:srgbClr val="CCFF99"/>
                </a:solidFill>
              </a:rPr>
              <a:t> IS </a:t>
            </a:r>
            <a:r>
              <a:rPr lang="en-US" sz="1800" dirty="0" err="1">
                <a:solidFill>
                  <a:srgbClr val="CCFF99"/>
                </a:solidFill>
              </a:rPr>
              <a:t>PageInput</a:t>
            </a:r>
            <a:r>
              <a:rPr lang="en-US" sz="1800" dirty="0">
                <a:solidFill>
                  <a:srgbClr val="CCFF99"/>
                </a:solidFill>
              </a:rPr>
              <a:t>;</a:t>
            </a:r>
          </a:p>
          <a:p>
            <a:pPr marL="0" indent="0">
              <a:buNone/>
            </a:pPr>
            <a:endParaRPr lang="en-US" sz="1800" dirty="0">
              <a:solidFill>
                <a:srgbClr val="CCFF99"/>
              </a:solidFill>
            </a:endParaRPr>
          </a:p>
        </p:txBody>
      </p:sp>
      <p:sp>
        <p:nvSpPr>
          <p:cNvPr id="16" name="Rectangle 15">
            <a:extLst>
              <a:ext uri="{FF2B5EF4-FFF2-40B4-BE49-F238E27FC236}">
                <a16:creationId xmlns:a16="http://schemas.microsoft.com/office/drawing/2014/main" id="{DA8B93A3-978E-4A8B-98EE-DBE4A0020C9A}"/>
              </a:ext>
            </a:extLst>
          </p:cNvPr>
          <p:cNvSpPr/>
          <p:nvPr/>
        </p:nvSpPr>
        <p:spPr>
          <a:xfrm>
            <a:off x="335281" y="1081922"/>
            <a:ext cx="11445239" cy="128027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D266276-AF51-4ADB-BF36-B295EBD08E33}"/>
              </a:ext>
            </a:extLst>
          </p:cNvPr>
          <p:cNvSpPr/>
          <p:nvPr/>
        </p:nvSpPr>
        <p:spPr>
          <a:xfrm>
            <a:off x="335280" y="2446836"/>
            <a:ext cx="11445239" cy="135387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1868538-8079-4CDB-804F-0025CA11F521}"/>
              </a:ext>
            </a:extLst>
          </p:cNvPr>
          <p:cNvSpPr/>
          <p:nvPr/>
        </p:nvSpPr>
        <p:spPr>
          <a:xfrm>
            <a:off x="335279" y="3876915"/>
            <a:ext cx="11445239" cy="272200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0302D6C9-5501-4DA4-8015-94835DF446E9}"/>
              </a:ext>
            </a:extLst>
          </p:cNvPr>
          <p:cNvSpPr txBox="1">
            <a:spLocks/>
          </p:cNvSpPr>
          <p:nvPr/>
        </p:nvSpPr>
        <p:spPr>
          <a:xfrm>
            <a:off x="7203915" y="1223009"/>
            <a:ext cx="3525045" cy="5143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err="1">
                <a:solidFill>
                  <a:srgbClr val="CCFF99"/>
                </a:solidFill>
              </a:rPr>
              <a:t>pageLink</a:t>
            </a:r>
            <a:r>
              <a:rPr lang="en-US" sz="1800" dirty="0">
                <a:solidFill>
                  <a:srgbClr val="CCFF99"/>
                </a:solidFill>
              </a:rPr>
              <a:t>(text: ‘PRODUCTS’)</a:t>
            </a:r>
          </a:p>
        </p:txBody>
      </p:sp>
      <p:sp>
        <p:nvSpPr>
          <p:cNvPr id="20" name="Content Placeholder 2">
            <a:extLst>
              <a:ext uri="{FF2B5EF4-FFF2-40B4-BE49-F238E27FC236}">
                <a16:creationId xmlns:a16="http://schemas.microsoft.com/office/drawing/2014/main" id="{C9A00932-5E31-462B-9F7F-79F44E608109}"/>
              </a:ext>
            </a:extLst>
          </p:cNvPr>
          <p:cNvSpPr txBox="1">
            <a:spLocks/>
          </p:cNvSpPr>
          <p:nvPr/>
        </p:nvSpPr>
        <p:spPr>
          <a:xfrm>
            <a:off x="7203915" y="1661277"/>
            <a:ext cx="3525045" cy="5143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err="1">
                <a:solidFill>
                  <a:srgbClr val="CCFF99"/>
                </a:solidFill>
              </a:rPr>
              <a:t>pageLink</a:t>
            </a:r>
            <a:r>
              <a:rPr lang="en-US" sz="1800" dirty="0">
                <a:solidFill>
                  <a:srgbClr val="CCFF99"/>
                </a:solidFill>
              </a:rPr>
              <a:t>(text: ‘STORES’)</a:t>
            </a:r>
          </a:p>
        </p:txBody>
      </p:sp>
      <p:sp>
        <p:nvSpPr>
          <p:cNvPr id="21" name="Multiplication Sign 20">
            <a:extLst>
              <a:ext uri="{FF2B5EF4-FFF2-40B4-BE49-F238E27FC236}">
                <a16:creationId xmlns:a16="http://schemas.microsoft.com/office/drawing/2014/main" id="{5B3FE661-49AC-4A43-90C3-AF6282788F84}"/>
              </a:ext>
            </a:extLst>
          </p:cNvPr>
          <p:cNvSpPr/>
          <p:nvPr/>
        </p:nvSpPr>
        <p:spPr>
          <a:xfrm>
            <a:off x="6786405" y="1630025"/>
            <a:ext cx="417510" cy="46168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0D87DB57-260A-482D-B560-727A7A1D78EB}"/>
              </a:ext>
            </a:extLst>
          </p:cNvPr>
          <p:cNvSpPr/>
          <p:nvPr/>
        </p:nvSpPr>
        <p:spPr>
          <a:xfrm rot="19012976">
            <a:off x="6920072" y="1262951"/>
            <a:ext cx="256856" cy="225044"/>
          </a:xfrm>
          <a:prstGeom prst="corne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3DB84050-EF32-4EAD-971C-1CCFFAB9C391}"/>
              </a:ext>
            </a:extLst>
          </p:cNvPr>
          <p:cNvSpPr txBox="1">
            <a:spLocks/>
          </p:cNvSpPr>
          <p:nvPr/>
        </p:nvSpPr>
        <p:spPr>
          <a:xfrm>
            <a:off x="7127715" y="2504748"/>
            <a:ext cx="3525045" cy="5143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err="1">
                <a:solidFill>
                  <a:srgbClr val="CCFF99"/>
                </a:solidFill>
              </a:rPr>
              <a:t>pageLink</a:t>
            </a:r>
            <a:r>
              <a:rPr lang="en-US" sz="1800" dirty="0">
                <a:solidFill>
                  <a:srgbClr val="CCFF99"/>
                </a:solidFill>
              </a:rPr>
              <a:t>(text: ‘PRODUCTS’)</a:t>
            </a:r>
          </a:p>
        </p:txBody>
      </p:sp>
      <p:sp>
        <p:nvSpPr>
          <p:cNvPr id="24" name="Content Placeholder 2">
            <a:extLst>
              <a:ext uri="{FF2B5EF4-FFF2-40B4-BE49-F238E27FC236}">
                <a16:creationId xmlns:a16="http://schemas.microsoft.com/office/drawing/2014/main" id="{7B7A171E-2B04-4230-ADF8-952E63F37B39}"/>
              </a:ext>
            </a:extLst>
          </p:cNvPr>
          <p:cNvSpPr txBox="1">
            <a:spLocks/>
          </p:cNvSpPr>
          <p:nvPr/>
        </p:nvSpPr>
        <p:spPr>
          <a:xfrm>
            <a:off x="7127715" y="3308776"/>
            <a:ext cx="4517074" cy="5143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err="1">
                <a:solidFill>
                  <a:srgbClr val="CCFF99"/>
                </a:solidFill>
              </a:rPr>
              <a:t>tableCell</a:t>
            </a:r>
            <a:r>
              <a:rPr lang="en-US" sz="1800" dirty="0">
                <a:solidFill>
                  <a:srgbClr val="CCFF99"/>
                </a:solidFill>
              </a:rPr>
              <a:t>(column: 1, row: 1, value: 1)</a:t>
            </a:r>
          </a:p>
        </p:txBody>
      </p:sp>
      <p:sp>
        <p:nvSpPr>
          <p:cNvPr id="25" name="Multiplication Sign 24">
            <a:extLst>
              <a:ext uri="{FF2B5EF4-FFF2-40B4-BE49-F238E27FC236}">
                <a16:creationId xmlns:a16="http://schemas.microsoft.com/office/drawing/2014/main" id="{B2A40D1B-B58C-4F6D-B551-D9B71D81739E}"/>
              </a:ext>
            </a:extLst>
          </p:cNvPr>
          <p:cNvSpPr/>
          <p:nvPr/>
        </p:nvSpPr>
        <p:spPr>
          <a:xfrm>
            <a:off x="6710205" y="3277524"/>
            <a:ext cx="417510" cy="46168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Shape 25">
            <a:extLst>
              <a:ext uri="{FF2B5EF4-FFF2-40B4-BE49-F238E27FC236}">
                <a16:creationId xmlns:a16="http://schemas.microsoft.com/office/drawing/2014/main" id="{20ACCE9B-7C37-4C9E-A092-C2FFA0D45A11}"/>
              </a:ext>
            </a:extLst>
          </p:cNvPr>
          <p:cNvSpPr/>
          <p:nvPr/>
        </p:nvSpPr>
        <p:spPr>
          <a:xfrm rot="19012976">
            <a:off x="6843872" y="2544690"/>
            <a:ext cx="256856" cy="225044"/>
          </a:xfrm>
          <a:prstGeom prst="corne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ontent Placeholder 2">
            <a:extLst>
              <a:ext uri="{FF2B5EF4-FFF2-40B4-BE49-F238E27FC236}">
                <a16:creationId xmlns:a16="http://schemas.microsoft.com/office/drawing/2014/main" id="{9F5BC34A-9A56-4F98-BE4B-DAD015937FF3}"/>
              </a:ext>
            </a:extLst>
          </p:cNvPr>
          <p:cNvSpPr txBox="1">
            <a:spLocks/>
          </p:cNvSpPr>
          <p:nvPr/>
        </p:nvSpPr>
        <p:spPr>
          <a:xfrm>
            <a:off x="7112475" y="2903330"/>
            <a:ext cx="3525045" cy="5143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err="1">
                <a:solidFill>
                  <a:srgbClr val="CCFF99"/>
                </a:solidFill>
              </a:rPr>
              <a:t>pageInput</a:t>
            </a:r>
            <a:r>
              <a:rPr lang="en-US" sz="1800" dirty="0">
                <a:solidFill>
                  <a:srgbClr val="CCFF99"/>
                </a:solidFill>
              </a:rPr>
              <a:t>(text: ‘Search…’)</a:t>
            </a:r>
          </a:p>
        </p:txBody>
      </p:sp>
      <p:sp>
        <p:nvSpPr>
          <p:cNvPr id="28" name="L-Shape 27">
            <a:extLst>
              <a:ext uri="{FF2B5EF4-FFF2-40B4-BE49-F238E27FC236}">
                <a16:creationId xmlns:a16="http://schemas.microsoft.com/office/drawing/2014/main" id="{6C93D6D6-D8F3-4BF4-9702-FD1AC36FFCE6}"/>
              </a:ext>
            </a:extLst>
          </p:cNvPr>
          <p:cNvSpPr/>
          <p:nvPr/>
        </p:nvSpPr>
        <p:spPr>
          <a:xfrm rot="19012976">
            <a:off x="6828632" y="2943272"/>
            <a:ext cx="256856" cy="225044"/>
          </a:xfrm>
          <a:prstGeom prst="corne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BC327D2E-12CF-4B00-9D83-CE98EDC405CC}"/>
              </a:ext>
            </a:extLst>
          </p:cNvPr>
          <p:cNvSpPr txBox="1">
            <a:spLocks/>
          </p:cNvSpPr>
          <p:nvPr/>
        </p:nvSpPr>
        <p:spPr>
          <a:xfrm>
            <a:off x="7142955" y="4794214"/>
            <a:ext cx="4532314" cy="86293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err="1">
                <a:solidFill>
                  <a:srgbClr val="CCFF99"/>
                </a:solidFill>
              </a:rPr>
              <a:t>pageInput</a:t>
            </a:r>
            <a:r>
              <a:rPr lang="en-US" sz="1800" dirty="0">
                <a:solidFill>
                  <a:srgbClr val="CCFF99"/>
                </a:solidFill>
              </a:rPr>
              <a:t>(text: ‘Search…’,</a:t>
            </a:r>
          </a:p>
          <a:p>
            <a:pPr marL="0" indent="0">
              <a:buNone/>
            </a:pPr>
            <a:r>
              <a:rPr lang="en-US" sz="1800" dirty="0" err="1">
                <a:solidFill>
                  <a:srgbClr val="CCFF99"/>
                </a:solidFill>
              </a:rPr>
              <a:t>positionX</a:t>
            </a:r>
            <a:r>
              <a:rPr lang="en-US" sz="1800" dirty="0">
                <a:solidFill>
                  <a:srgbClr val="CCFF99"/>
                </a:solidFill>
              </a:rPr>
              <a:t>: 80, </a:t>
            </a:r>
            <a:r>
              <a:rPr lang="en-US" sz="1800" dirty="0" err="1">
                <a:solidFill>
                  <a:srgbClr val="CCFF99"/>
                </a:solidFill>
              </a:rPr>
              <a:t>PositionY</a:t>
            </a:r>
            <a:r>
              <a:rPr lang="en-US" sz="1800" dirty="0">
                <a:solidFill>
                  <a:srgbClr val="CCFF99"/>
                </a:solidFill>
              </a:rPr>
              <a:t>: 10, …)</a:t>
            </a:r>
          </a:p>
        </p:txBody>
      </p:sp>
      <p:sp>
        <p:nvSpPr>
          <p:cNvPr id="31" name="Multiplication Sign 30">
            <a:extLst>
              <a:ext uri="{FF2B5EF4-FFF2-40B4-BE49-F238E27FC236}">
                <a16:creationId xmlns:a16="http://schemas.microsoft.com/office/drawing/2014/main" id="{A933268E-577E-47E9-A90F-68CFDE8136C3}"/>
              </a:ext>
            </a:extLst>
          </p:cNvPr>
          <p:cNvSpPr/>
          <p:nvPr/>
        </p:nvSpPr>
        <p:spPr>
          <a:xfrm>
            <a:off x="6694965" y="5624842"/>
            <a:ext cx="417510" cy="46168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Shape 31">
            <a:extLst>
              <a:ext uri="{FF2B5EF4-FFF2-40B4-BE49-F238E27FC236}">
                <a16:creationId xmlns:a16="http://schemas.microsoft.com/office/drawing/2014/main" id="{048A3BFF-220B-4B2B-AA01-370092B88486}"/>
              </a:ext>
            </a:extLst>
          </p:cNvPr>
          <p:cNvSpPr/>
          <p:nvPr/>
        </p:nvSpPr>
        <p:spPr>
          <a:xfrm rot="19012976">
            <a:off x="6828632" y="4907248"/>
            <a:ext cx="256856" cy="225044"/>
          </a:xfrm>
          <a:prstGeom prst="corne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2">
            <a:extLst>
              <a:ext uri="{FF2B5EF4-FFF2-40B4-BE49-F238E27FC236}">
                <a16:creationId xmlns:a16="http://schemas.microsoft.com/office/drawing/2014/main" id="{AD2CCDD5-E4BC-48E9-BEF7-DE661A499713}"/>
              </a:ext>
            </a:extLst>
          </p:cNvPr>
          <p:cNvSpPr txBox="1">
            <a:spLocks/>
          </p:cNvSpPr>
          <p:nvPr/>
        </p:nvSpPr>
        <p:spPr>
          <a:xfrm>
            <a:off x="6723853" y="3920304"/>
            <a:ext cx="4629947" cy="8201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err="1">
                <a:solidFill>
                  <a:srgbClr val="CCFF99"/>
                </a:solidFill>
              </a:rPr>
              <a:t>pageTitle</a:t>
            </a:r>
            <a:r>
              <a:rPr lang="en-US" sz="1800" dirty="0">
                <a:solidFill>
                  <a:srgbClr val="CCFF99"/>
                </a:solidFill>
              </a:rPr>
              <a:t>(title: ‘homepage’,</a:t>
            </a:r>
          </a:p>
          <a:p>
            <a:pPr marL="0" indent="0">
              <a:buNone/>
            </a:pPr>
            <a:r>
              <a:rPr lang="en-US" sz="1800" dirty="0">
                <a:solidFill>
                  <a:srgbClr val="CCFF99"/>
                </a:solidFill>
              </a:rPr>
              <a:t>     </a:t>
            </a:r>
            <a:r>
              <a:rPr lang="en-US" sz="1800" dirty="0" err="1">
                <a:solidFill>
                  <a:srgbClr val="CCFF99"/>
                </a:solidFill>
              </a:rPr>
              <a:t>pageHeight</a:t>
            </a:r>
            <a:r>
              <a:rPr lang="en-US" sz="1800" dirty="0">
                <a:solidFill>
                  <a:srgbClr val="CCFF99"/>
                </a:solidFill>
              </a:rPr>
              <a:t>: 100, </a:t>
            </a:r>
            <a:r>
              <a:rPr lang="en-US" sz="1800" dirty="0" err="1">
                <a:solidFill>
                  <a:srgbClr val="CCFF99"/>
                </a:solidFill>
              </a:rPr>
              <a:t>pageWidth</a:t>
            </a:r>
            <a:r>
              <a:rPr lang="en-US" sz="1800" dirty="0">
                <a:solidFill>
                  <a:srgbClr val="CCFF99"/>
                </a:solidFill>
              </a:rPr>
              <a:t>: 100)</a:t>
            </a:r>
          </a:p>
        </p:txBody>
      </p:sp>
      <p:sp>
        <p:nvSpPr>
          <p:cNvPr id="34" name="Content Placeholder 2">
            <a:extLst>
              <a:ext uri="{FF2B5EF4-FFF2-40B4-BE49-F238E27FC236}">
                <a16:creationId xmlns:a16="http://schemas.microsoft.com/office/drawing/2014/main" id="{9C73C23C-41C5-41D0-9AC7-C32C1BD73363}"/>
              </a:ext>
            </a:extLst>
          </p:cNvPr>
          <p:cNvSpPr txBox="1">
            <a:spLocks/>
          </p:cNvSpPr>
          <p:nvPr/>
        </p:nvSpPr>
        <p:spPr>
          <a:xfrm>
            <a:off x="7112475" y="5625419"/>
            <a:ext cx="4532314" cy="86293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err="1">
                <a:solidFill>
                  <a:srgbClr val="CCFF99"/>
                </a:solidFill>
              </a:rPr>
              <a:t>pageLink</a:t>
            </a:r>
            <a:r>
              <a:rPr lang="en-US" sz="1800" dirty="0">
                <a:solidFill>
                  <a:srgbClr val="CCFF99"/>
                </a:solidFill>
              </a:rPr>
              <a:t>(text: ‘About’,</a:t>
            </a:r>
          </a:p>
          <a:p>
            <a:pPr marL="0" indent="0">
              <a:buNone/>
            </a:pPr>
            <a:r>
              <a:rPr lang="en-US" sz="1800" dirty="0" err="1">
                <a:solidFill>
                  <a:srgbClr val="CCFF99"/>
                </a:solidFill>
              </a:rPr>
              <a:t>positionX</a:t>
            </a:r>
            <a:r>
              <a:rPr lang="en-US" sz="1800" dirty="0">
                <a:solidFill>
                  <a:srgbClr val="CCFF99"/>
                </a:solidFill>
              </a:rPr>
              <a:t>: 50, </a:t>
            </a:r>
            <a:r>
              <a:rPr lang="en-US" sz="1800" dirty="0" err="1">
                <a:solidFill>
                  <a:srgbClr val="CCFF99"/>
                </a:solidFill>
              </a:rPr>
              <a:t>PositionY</a:t>
            </a:r>
            <a:r>
              <a:rPr lang="en-US" sz="1800" dirty="0">
                <a:solidFill>
                  <a:srgbClr val="CCFF99"/>
                </a:solidFill>
              </a:rPr>
              <a:t>: 90, …)</a:t>
            </a:r>
          </a:p>
        </p:txBody>
      </p:sp>
    </p:spTree>
    <p:extLst>
      <p:ext uri="{BB962C8B-B14F-4D97-AF65-F5344CB8AC3E}">
        <p14:creationId xmlns:p14="http://schemas.microsoft.com/office/powerpoint/2010/main" val="1968582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C30FA-2310-4BAA-AD69-87FECBE564EA}"/>
              </a:ext>
            </a:extLst>
          </p:cNvPr>
          <p:cNvSpPr>
            <a:spLocks noGrp="1"/>
          </p:cNvSpPr>
          <p:nvPr>
            <p:ph type="title"/>
          </p:nvPr>
        </p:nvSpPr>
        <p:spPr/>
        <p:txBody>
          <a:bodyPr/>
          <a:lstStyle/>
          <a:p>
            <a:r>
              <a:rPr lang="en-US" sz="2800" dirty="0">
                <a:solidFill>
                  <a:srgbClr val="FFFF00"/>
                </a:solidFill>
              </a:rPr>
              <a:t>Declarative component: concepts as a function</a:t>
            </a:r>
          </a:p>
        </p:txBody>
      </p:sp>
      <p:sp>
        <p:nvSpPr>
          <p:cNvPr id="3" name="Content Placeholder 2">
            <a:extLst>
              <a:ext uri="{FF2B5EF4-FFF2-40B4-BE49-F238E27FC236}">
                <a16:creationId xmlns:a16="http://schemas.microsoft.com/office/drawing/2014/main" id="{4674EBEE-FB27-449F-B6BF-E0C953B2DE09}"/>
              </a:ext>
            </a:extLst>
          </p:cNvPr>
          <p:cNvSpPr>
            <a:spLocks noGrp="1"/>
          </p:cNvSpPr>
          <p:nvPr>
            <p:ph idx="1"/>
          </p:nvPr>
        </p:nvSpPr>
        <p:spPr>
          <a:xfrm>
            <a:off x="479453" y="1599686"/>
            <a:ext cx="7353907" cy="3556178"/>
          </a:xfrm>
        </p:spPr>
        <p:txBody>
          <a:bodyPr>
            <a:normAutofit/>
          </a:bodyPr>
          <a:lstStyle/>
          <a:p>
            <a:pPr marL="0" indent="0">
              <a:buNone/>
            </a:pPr>
            <a:r>
              <a:rPr lang="en-US" sz="1800" dirty="0">
                <a:solidFill>
                  <a:srgbClr val="CCFF99"/>
                </a:solidFill>
              </a:rPr>
              <a:t>CONCEPT </a:t>
            </a:r>
            <a:r>
              <a:rPr lang="en-US" sz="1800" dirty="0" err="1">
                <a:solidFill>
                  <a:srgbClr val="CCFF99"/>
                </a:solidFill>
              </a:rPr>
              <a:t>randomNumber</a:t>
            </a:r>
            <a:r>
              <a:rPr lang="en-US" sz="1800" dirty="0">
                <a:solidFill>
                  <a:srgbClr val="CCFF99"/>
                </a:solidFill>
              </a:rPr>
              <a:t> (value) {</a:t>
            </a:r>
          </a:p>
          <a:p>
            <a:pPr marL="0" indent="0">
              <a:buNone/>
            </a:pPr>
            <a:r>
              <a:rPr lang="en-US" sz="1800" dirty="0">
                <a:solidFill>
                  <a:srgbClr val="CCFF99"/>
                </a:solidFill>
              </a:rPr>
              <a:t>        </a:t>
            </a:r>
            <a:r>
              <a:rPr lang="en-US" sz="1800" dirty="0" err="1">
                <a:solidFill>
                  <a:srgbClr val="CCFF99"/>
                </a:solidFill>
              </a:rPr>
              <a:t>var</a:t>
            </a:r>
            <a:r>
              <a:rPr lang="en-US" sz="1800" dirty="0">
                <a:solidFill>
                  <a:srgbClr val="CCFF99"/>
                </a:solidFill>
              </a:rPr>
              <a:t> numbers = [];</a:t>
            </a:r>
          </a:p>
          <a:p>
            <a:pPr marL="0" indent="0">
              <a:buNone/>
            </a:pPr>
            <a:r>
              <a:rPr lang="en-US" sz="1800" dirty="0">
                <a:solidFill>
                  <a:srgbClr val="CCFF99"/>
                </a:solidFill>
              </a:rPr>
              <a:t>        </a:t>
            </a:r>
            <a:r>
              <a:rPr lang="en-US" sz="1800" dirty="0" err="1">
                <a:solidFill>
                  <a:srgbClr val="CCFF99"/>
                </a:solidFill>
              </a:rPr>
              <a:t>var</a:t>
            </a:r>
            <a:r>
              <a:rPr lang="en-US" sz="1800" dirty="0">
                <a:solidFill>
                  <a:srgbClr val="CCFF99"/>
                </a:solidFill>
              </a:rPr>
              <a:t> size = </a:t>
            </a:r>
            <a:r>
              <a:rPr lang="en-US" sz="1800" dirty="0" err="1">
                <a:solidFill>
                  <a:srgbClr val="CCFF99"/>
                </a:solidFill>
              </a:rPr>
              <a:t>Math.random</a:t>
            </a:r>
            <a:r>
              <a:rPr lang="en-US" sz="1800" dirty="0">
                <a:solidFill>
                  <a:srgbClr val="CCFF99"/>
                </a:solidFill>
              </a:rPr>
              <a:t>(1, 5);</a:t>
            </a:r>
          </a:p>
          <a:p>
            <a:pPr marL="0" indent="0">
              <a:buNone/>
            </a:pPr>
            <a:r>
              <a:rPr lang="en-US" sz="1800" dirty="0">
                <a:solidFill>
                  <a:srgbClr val="CCFF99"/>
                </a:solidFill>
              </a:rPr>
              <a:t>        for( </a:t>
            </a:r>
            <a:r>
              <a:rPr lang="en-US" sz="1800" dirty="0" err="1">
                <a:solidFill>
                  <a:srgbClr val="CCFF99"/>
                </a:solidFill>
              </a:rPr>
              <a:t>i</a:t>
            </a:r>
            <a:r>
              <a:rPr lang="en-US" sz="1800" dirty="0">
                <a:solidFill>
                  <a:srgbClr val="CCFF99"/>
                </a:solidFill>
              </a:rPr>
              <a:t>=0; </a:t>
            </a:r>
            <a:r>
              <a:rPr lang="en-US" sz="1800" dirty="0" err="1">
                <a:solidFill>
                  <a:srgbClr val="CCFF99"/>
                </a:solidFill>
              </a:rPr>
              <a:t>i</a:t>
            </a:r>
            <a:r>
              <a:rPr lang="en-US" sz="1800" dirty="0">
                <a:solidFill>
                  <a:srgbClr val="CCFF99"/>
                </a:solidFill>
              </a:rPr>
              <a:t>&lt;size; </a:t>
            </a:r>
            <a:r>
              <a:rPr lang="en-US" sz="1800" dirty="0" err="1">
                <a:solidFill>
                  <a:srgbClr val="CCFF99"/>
                </a:solidFill>
              </a:rPr>
              <a:t>i</a:t>
            </a:r>
            <a:r>
              <a:rPr lang="en-US" sz="1800" dirty="0">
                <a:solidFill>
                  <a:srgbClr val="CCFF99"/>
                </a:solidFill>
              </a:rPr>
              <a:t>=i+1){</a:t>
            </a:r>
          </a:p>
          <a:p>
            <a:pPr marL="0" indent="0">
              <a:buNone/>
            </a:pPr>
            <a:r>
              <a:rPr lang="en-US" sz="1800" dirty="0">
                <a:solidFill>
                  <a:srgbClr val="CCFF99"/>
                </a:solidFill>
              </a:rPr>
              <a:t>          numbers [] = number {value: </a:t>
            </a:r>
            <a:r>
              <a:rPr lang="en-US" sz="1800" dirty="0" err="1">
                <a:solidFill>
                  <a:srgbClr val="CCFF99"/>
                </a:solidFill>
              </a:rPr>
              <a:t>Math.random</a:t>
            </a:r>
            <a:r>
              <a:rPr lang="en-US" sz="1800" dirty="0">
                <a:solidFill>
                  <a:srgbClr val="CCFF99"/>
                </a:solidFill>
              </a:rPr>
              <a:t>(1, 10)};</a:t>
            </a:r>
          </a:p>
          <a:p>
            <a:pPr marL="0" indent="0">
              <a:buNone/>
            </a:pPr>
            <a:r>
              <a:rPr lang="en-US" sz="1800" dirty="0">
                <a:solidFill>
                  <a:srgbClr val="CCFF99"/>
                </a:solidFill>
              </a:rPr>
              <a:t>        };</a:t>
            </a:r>
          </a:p>
          <a:p>
            <a:pPr marL="0" indent="0">
              <a:buNone/>
            </a:pPr>
            <a:r>
              <a:rPr lang="en-US" sz="1800" dirty="0">
                <a:solidFill>
                  <a:srgbClr val="CCFF99"/>
                </a:solidFill>
              </a:rPr>
              <a:t>        return numbers;</a:t>
            </a:r>
          </a:p>
          <a:p>
            <a:pPr marL="0" indent="0">
              <a:buNone/>
            </a:pPr>
            <a:r>
              <a:rPr lang="en-US" sz="1800" dirty="0">
                <a:solidFill>
                  <a:srgbClr val="CCFF99"/>
                </a:solidFill>
              </a:rPr>
              <a:t>  };</a:t>
            </a:r>
          </a:p>
          <a:p>
            <a:pPr marL="0" indent="0">
              <a:buNone/>
            </a:pPr>
            <a:endParaRPr lang="en-US" sz="1800" dirty="0">
              <a:solidFill>
                <a:srgbClr val="CCFF99"/>
              </a:solidFill>
            </a:endParaRPr>
          </a:p>
          <a:p>
            <a:pPr marL="0" indent="0">
              <a:buNone/>
            </a:pPr>
            <a:endParaRPr lang="en-US" sz="1800" dirty="0">
              <a:solidFill>
                <a:srgbClr val="CCFF99"/>
              </a:solidFill>
            </a:endParaRPr>
          </a:p>
          <a:p>
            <a:pPr marL="0" indent="0">
              <a:buNone/>
            </a:pPr>
            <a:endParaRPr lang="en-US" sz="1800" dirty="0">
              <a:solidFill>
                <a:srgbClr val="CCFF99"/>
              </a:solidFill>
            </a:endParaRPr>
          </a:p>
          <a:p>
            <a:pPr marL="0" indent="0">
              <a:buNone/>
            </a:pPr>
            <a:endParaRPr lang="en-US" sz="1800" dirty="0">
              <a:solidFill>
                <a:srgbClr val="CCFF99"/>
              </a:solidFill>
            </a:endParaRPr>
          </a:p>
          <a:p>
            <a:pPr marL="0" indent="0">
              <a:buNone/>
            </a:pPr>
            <a:endParaRPr lang="en-US" sz="1800" dirty="0">
              <a:solidFill>
                <a:srgbClr val="CCFF99"/>
              </a:solidFill>
            </a:endParaRPr>
          </a:p>
          <a:p>
            <a:pPr marL="0" indent="0">
              <a:buNone/>
            </a:pPr>
            <a:endParaRPr lang="en-US" sz="1800" dirty="0">
              <a:solidFill>
                <a:srgbClr val="CCFF99"/>
              </a:solidFill>
            </a:endParaRPr>
          </a:p>
        </p:txBody>
      </p:sp>
      <p:sp>
        <p:nvSpPr>
          <p:cNvPr id="4" name="Rectangle 3">
            <a:extLst>
              <a:ext uri="{FF2B5EF4-FFF2-40B4-BE49-F238E27FC236}">
                <a16:creationId xmlns:a16="http://schemas.microsoft.com/office/drawing/2014/main" id="{30F2F08C-669F-4BD8-9E16-9A0541C45C55}"/>
              </a:ext>
            </a:extLst>
          </p:cNvPr>
          <p:cNvSpPr/>
          <p:nvPr/>
        </p:nvSpPr>
        <p:spPr>
          <a:xfrm>
            <a:off x="8450634" y="2697392"/>
            <a:ext cx="6096000" cy="923330"/>
          </a:xfrm>
          <a:prstGeom prst="rect">
            <a:avLst/>
          </a:prstGeom>
        </p:spPr>
        <p:txBody>
          <a:bodyPr>
            <a:spAutoFit/>
          </a:bodyPr>
          <a:lstStyle/>
          <a:p>
            <a:r>
              <a:rPr lang="en-US" dirty="0" err="1">
                <a:solidFill>
                  <a:srgbClr val="CCFF99"/>
                </a:solidFill>
              </a:rPr>
              <a:t>randomNumber</a:t>
            </a:r>
            <a:r>
              <a:rPr lang="en-US" dirty="0">
                <a:solidFill>
                  <a:srgbClr val="CCFF99"/>
                </a:solidFill>
              </a:rPr>
              <a:t>(value: 6)</a:t>
            </a:r>
          </a:p>
          <a:p>
            <a:r>
              <a:rPr lang="en-US" dirty="0" err="1">
                <a:solidFill>
                  <a:srgbClr val="CCFF99"/>
                </a:solidFill>
              </a:rPr>
              <a:t>randomNumber</a:t>
            </a:r>
            <a:r>
              <a:rPr lang="en-US" dirty="0">
                <a:solidFill>
                  <a:srgbClr val="CCFF99"/>
                </a:solidFill>
              </a:rPr>
              <a:t>(value: 2)</a:t>
            </a:r>
          </a:p>
          <a:p>
            <a:r>
              <a:rPr lang="en-US" dirty="0" err="1">
                <a:solidFill>
                  <a:srgbClr val="CCFF99"/>
                </a:solidFill>
              </a:rPr>
              <a:t>randomNumber</a:t>
            </a:r>
            <a:r>
              <a:rPr lang="en-US" dirty="0">
                <a:solidFill>
                  <a:srgbClr val="CCFF99"/>
                </a:solidFill>
              </a:rPr>
              <a:t>(value: 9)</a:t>
            </a:r>
          </a:p>
        </p:txBody>
      </p:sp>
      <p:sp>
        <p:nvSpPr>
          <p:cNvPr id="5" name="Arrow: Down 4">
            <a:extLst>
              <a:ext uri="{FF2B5EF4-FFF2-40B4-BE49-F238E27FC236}">
                <a16:creationId xmlns:a16="http://schemas.microsoft.com/office/drawing/2014/main" id="{85A0FDAA-0408-4160-A974-241B43E71A6F}"/>
              </a:ext>
            </a:extLst>
          </p:cNvPr>
          <p:cNvSpPr/>
          <p:nvPr/>
        </p:nvSpPr>
        <p:spPr>
          <a:xfrm rot="16200000">
            <a:off x="7440297" y="2860638"/>
            <a:ext cx="397431" cy="677043"/>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D96D77D-B5C7-468E-AA90-152C7ADB40C9}"/>
              </a:ext>
            </a:extLst>
          </p:cNvPr>
          <p:cNvSpPr/>
          <p:nvPr/>
        </p:nvSpPr>
        <p:spPr>
          <a:xfrm>
            <a:off x="335279" y="1152983"/>
            <a:ext cx="11445239" cy="520209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3772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362C3-5FE2-48C3-9562-572DFF1482D7}"/>
              </a:ext>
            </a:extLst>
          </p:cNvPr>
          <p:cNvSpPr>
            <a:spLocks noGrp="1"/>
          </p:cNvSpPr>
          <p:nvPr>
            <p:ph type="title"/>
          </p:nvPr>
        </p:nvSpPr>
        <p:spPr>
          <a:xfrm>
            <a:off x="646111" y="452718"/>
            <a:ext cx="11180129" cy="568604"/>
          </a:xfrm>
        </p:spPr>
        <p:txBody>
          <a:bodyPr/>
          <a:lstStyle/>
          <a:p>
            <a:r>
              <a:rPr lang="en-US" sz="2800" dirty="0">
                <a:solidFill>
                  <a:srgbClr val="FFFF00"/>
                </a:solidFill>
              </a:rPr>
              <a:t>Declarative component: recursive concepts</a:t>
            </a:r>
          </a:p>
        </p:txBody>
      </p:sp>
      <p:sp>
        <p:nvSpPr>
          <p:cNvPr id="5" name="Content Placeholder 2">
            <a:extLst>
              <a:ext uri="{FF2B5EF4-FFF2-40B4-BE49-F238E27FC236}">
                <a16:creationId xmlns:a16="http://schemas.microsoft.com/office/drawing/2014/main" id="{7F494C98-245E-4294-8215-F21507F442D4}"/>
              </a:ext>
            </a:extLst>
          </p:cNvPr>
          <p:cNvSpPr txBox="1">
            <a:spLocks/>
          </p:cNvSpPr>
          <p:nvPr/>
        </p:nvSpPr>
        <p:spPr>
          <a:xfrm>
            <a:off x="646111" y="1021323"/>
            <a:ext cx="10860089" cy="245339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CONCEPT inside IS </a:t>
            </a:r>
            <a:r>
              <a:rPr lang="en-US" sz="1800" dirty="0" err="1">
                <a:solidFill>
                  <a:srgbClr val="CCFF99"/>
                </a:solidFill>
              </a:rPr>
              <a:t>insideElement</a:t>
            </a:r>
            <a:r>
              <a:rPr lang="en-US" sz="1800" dirty="0">
                <a:solidFill>
                  <a:srgbClr val="CCFF99"/>
                </a:solidFill>
              </a:rPr>
              <a:t> = </a:t>
            </a:r>
            <a:r>
              <a:rPr lang="en-US" sz="1800" dirty="0" err="1">
                <a:solidFill>
                  <a:srgbClr val="CCFF99"/>
                </a:solidFill>
              </a:rPr>
              <a:t>ie</a:t>
            </a:r>
            <a:r>
              <a:rPr lang="en-US" sz="1800" dirty="0">
                <a:solidFill>
                  <a:srgbClr val="CCFF99"/>
                </a:solidFill>
              </a:rPr>
              <a:t>, </a:t>
            </a:r>
            <a:r>
              <a:rPr lang="en-US" sz="1800" dirty="0" err="1">
                <a:solidFill>
                  <a:srgbClr val="CCFF99"/>
                </a:solidFill>
              </a:rPr>
              <a:t>outsideElement</a:t>
            </a:r>
            <a:r>
              <a:rPr lang="en-US" sz="1800" dirty="0">
                <a:solidFill>
                  <a:srgbClr val="CCFF99"/>
                </a:solidFill>
              </a:rPr>
              <a:t> = </a:t>
            </a:r>
            <a:r>
              <a:rPr lang="en-US" sz="1800" dirty="0" err="1">
                <a:solidFill>
                  <a:srgbClr val="CCFF99"/>
                </a:solidFill>
              </a:rPr>
              <a:t>oe</a:t>
            </a:r>
            <a:r>
              <a:rPr lang="en-US" sz="1800" dirty="0">
                <a:solidFill>
                  <a:srgbClr val="CCFF99"/>
                </a:solidFill>
              </a:rPr>
              <a:t> </a:t>
            </a:r>
          </a:p>
          <a:p>
            <a:pPr marL="0" indent="0">
              <a:buNone/>
            </a:pPr>
            <a:r>
              <a:rPr lang="en-US" sz="1800" dirty="0">
                <a:solidFill>
                  <a:srgbClr val="CCFF99"/>
                </a:solidFill>
              </a:rPr>
              <a:t>FROM </a:t>
            </a:r>
            <a:r>
              <a:rPr lang="en-US" sz="1800" dirty="0" err="1">
                <a:solidFill>
                  <a:srgbClr val="CCFF99"/>
                </a:solidFill>
              </a:rPr>
              <a:t>webPageElement</a:t>
            </a:r>
            <a:r>
              <a:rPr lang="en-US" sz="1800" dirty="0">
                <a:solidFill>
                  <a:srgbClr val="CCFF99"/>
                </a:solidFill>
              </a:rPr>
              <a:t> </a:t>
            </a:r>
            <a:r>
              <a:rPr lang="en-US" sz="1800" dirty="0" err="1">
                <a:solidFill>
                  <a:srgbClr val="CCFF99"/>
                </a:solidFill>
              </a:rPr>
              <a:t>ie</a:t>
            </a:r>
            <a:r>
              <a:rPr lang="en-US" sz="1800" dirty="0">
                <a:solidFill>
                  <a:srgbClr val="CCFF99"/>
                </a:solidFill>
              </a:rPr>
              <a:t>, </a:t>
            </a:r>
            <a:r>
              <a:rPr lang="en-US" sz="1800" dirty="0" err="1">
                <a:solidFill>
                  <a:srgbClr val="CCFF99"/>
                </a:solidFill>
              </a:rPr>
              <a:t>webPageElement</a:t>
            </a:r>
            <a:r>
              <a:rPr lang="en-US" sz="1800" dirty="0">
                <a:solidFill>
                  <a:srgbClr val="CCFF99"/>
                </a:solidFill>
              </a:rPr>
              <a:t> </a:t>
            </a:r>
            <a:r>
              <a:rPr lang="en-US" sz="1800" dirty="0" err="1">
                <a:solidFill>
                  <a:srgbClr val="CCFF99"/>
                </a:solidFill>
              </a:rPr>
              <a:t>oe</a:t>
            </a:r>
            <a:r>
              <a:rPr lang="en-US" sz="1800" dirty="0">
                <a:solidFill>
                  <a:srgbClr val="CCFF99"/>
                </a:solidFill>
              </a:rPr>
              <a:t> WHERE</a:t>
            </a:r>
          </a:p>
          <a:p>
            <a:pPr marL="0" indent="0">
              <a:buNone/>
            </a:pPr>
            <a:r>
              <a:rPr lang="en-US" sz="1800" dirty="0" err="1">
                <a:solidFill>
                  <a:srgbClr val="CCFF99"/>
                </a:solidFill>
              </a:rPr>
              <a:t>ie.parent</a:t>
            </a:r>
            <a:r>
              <a:rPr lang="en-US" sz="1800" dirty="0">
                <a:solidFill>
                  <a:srgbClr val="CCFF99"/>
                </a:solidFill>
              </a:rPr>
              <a:t> = oe.id OR EXIST(</a:t>
            </a:r>
          </a:p>
          <a:p>
            <a:pPr marL="0" indent="0">
              <a:buNone/>
            </a:pPr>
            <a:r>
              <a:rPr lang="en-US" sz="1800" dirty="0">
                <a:solidFill>
                  <a:srgbClr val="CCFF99"/>
                </a:solidFill>
              </a:rPr>
              <a:t>    </a:t>
            </a:r>
            <a:r>
              <a:rPr lang="en-US" sz="1800" dirty="0" err="1">
                <a:solidFill>
                  <a:srgbClr val="CCFF99"/>
                </a:solidFill>
              </a:rPr>
              <a:t>webPageElement</a:t>
            </a:r>
            <a:r>
              <a:rPr lang="en-US" sz="1800" dirty="0">
                <a:solidFill>
                  <a:srgbClr val="CCFF99"/>
                </a:solidFill>
              </a:rPr>
              <a:t> </a:t>
            </a:r>
            <a:r>
              <a:rPr lang="en-US" sz="1800" dirty="0" err="1">
                <a:solidFill>
                  <a:srgbClr val="CCFF99"/>
                </a:solidFill>
              </a:rPr>
              <a:t>int</a:t>
            </a:r>
            <a:r>
              <a:rPr lang="en-US" sz="1800" dirty="0">
                <a:solidFill>
                  <a:srgbClr val="CCFF99"/>
                </a:solidFill>
              </a:rPr>
              <a:t>, inside </a:t>
            </a:r>
            <a:r>
              <a:rPr lang="en-US" sz="1800" dirty="0" err="1">
                <a:solidFill>
                  <a:srgbClr val="CCFF99"/>
                </a:solidFill>
              </a:rPr>
              <a:t>intRel</a:t>
            </a:r>
            <a:r>
              <a:rPr lang="en-US" sz="1800" dirty="0">
                <a:solidFill>
                  <a:srgbClr val="CCFF99"/>
                </a:solidFill>
              </a:rPr>
              <a:t> WHERE</a:t>
            </a:r>
          </a:p>
          <a:p>
            <a:pPr marL="0" indent="0">
              <a:buNone/>
            </a:pPr>
            <a:r>
              <a:rPr lang="en-US" sz="1800" dirty="0">
                <a:solidFill>
                  <a:srgbClr val="CCFF99"/>
                </a:solidFill>
              </a:rPr>
              <a:t>	    int.id == </a:t>
            </a:r>
            <a:r>
              <a:rPr lang="en-US" sz="1800" dirty="0" err="1">
                <a:solidFill>
                  <a:srgbClr val="CCFF99"/>
                </a:solidFill>
              </a:rPr>
              <a:t>ie.parent</a:t>
            </a:r>
            <a:r>
              <a:rPr lang="en-US" sz="1800" dirty="0">
                <a:solidFill>
                  <a:srgbClr val="CCFF99"/>
                </a:solidFill>
              </a:rPr>
              <a:t> AND </a:t>
            </a:r>
            <a:r>
              <a:rPr lang="en-US" sz="1800" dirty="0" err="1">
                <a:solidFill>
                  <a:srgbClr val="CCFF99"/>
                </a:solidFill>
              </a:rPr>
              <a:t>intRel.insideElement</a:t>
            </a:r>
            <a:r>
              <a:rPr lang="en-US" sz="1800" dirty="0">
                <a:solidFill>
                  <a:srgbClr val="CCFF99"/>
                </a:solidFill>
              </a:rPr>
              <a:t> == </a:t>
            </a:r>
            <a:r>
              <a:rPr lang="en-US" sz="1800" dirty="0" err="1">
                <a:solidFill>
                  <a:srgbClr val="CCFF99"/>
                </a:solidFill>
              </a:rPr>
              <a:t>ie</a:t>
            </a:r>
            <a:r>
              <a:rPr lang="en-US" sz="1800" dirty="0">
                <a:solidFill>
                  <a:srgbClr val="CCFF99"/>
                </a:solidFill>
              </a:rPr>
              <a:t> AND 	</a:t>
            </a:r>
            <a:r>
              <a:rPr lang="en-US" sz="1800" dirty="0" err="1">
                <a:solidFill>
                  <a:srgbClr val="CCFF99"/>
                </a:solidFill>
              </a:rPr>
              <a:t>intRel.outsideElement</a:t>
            </a:r>
            <a:r>
              <a:rPr lang="en-US" sz="1800" dirty="0">
                <a:solidFill>
                  <a:srgbClr val="CCFF99"/>
                </a:solidFill>
              </a:rPr>
              <a:t> = </a:t>
            </a:r>
            <a:r>
              <a:rPr lang="en-US" sz="1800" dirty="0" err="1">
                <a:solidFill>
                  <a:srgbClr val="CCFF99"/>
                </a:solidFill>
              </a:rPr>
              <a:t>int</a:t>
            </a:r>
            <a:endParaRPr lang="en-US" sz="1800" dirty="0">
              <a:solidFill>
                <a:srgbClr val="CCFF99"/>
              </a:solidFill>
            </a:endParaRPr>
          </a:p>
          <a:p>
            <a:pPr marL="0" indent="0">
              <a:buNone/>
            </a:pPr>
            <a:r>
              <a:rPr lang="en-US" sz="1800" dirty="0">
                <a:solidFill>
                  <a:srgbClr val="CCFF99"/>
                </a:solidFill>
              </a:rPr>
              <a:t>);</a:t>
            </a:r>
          </a:p>
        </p:txBody>
      </p:sp>
      <p:sp>
        <p:nvSpPr>
          <p:cNvPr id="8" name="Rectangle 7">
            <a:extLst>
              <a:ext uri="{FF2B5EF4-FFF2-40B4-BE49-F238E27FC236}">
                <a16:creationId xmlns:a16="http://schemas.microsoft.com/office/drawing/2014/main" id="{B01ABC6E-7F4F-4828-B42B-F790663B7FAF}"/>
              </a:ext>
            </a:extLst>
          </p:cNvPr>
          <p:cNvSpPr/>
          <p:nvPr/>
        </p:nvSpPr>
        <p:spPr>
          <a:xfrm>
            <a:off x="335279" y="1021322"/>
            <a:ext cx="11445239" cy="557759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9CF5E9F-272D-472C-B671-0461C43A72D7}"/>
              </a:ext>
            </a:extLst>
          </p:cNvPr>
          <p:cNvSpPr/>
          <p:nvPr/>
        </p:nvSpPr>
        <p:spPr>
          <a:xfrm>
            <a:off x="600389" y="3407541"/>
            <a:ext cx="3392491" cy="3139321"/>
          </a:xfrm>
          <a:prstGeom prst="rect">
            <a:avLst/>
          </a:prstGeom>
        </p:spPr>
        <p:txBody>
          <a:bodyPr wrap="square">
            <a:spAutoFit/>
          </a:bodyPr>
          <a:lstStyle/>
          <a:p>
            <a:r>
              <a:rPr lang="en-US" dirty="0" err="1">
                <a:solidFill>
                  <a:srgbClr val="CCFF99"/>
                </a:solidFill>
              </a:rPr>
              <a:t>pageDiv</a:t>
            </a:r>
            <a:r>
              <a:rPr lang="en-US" dirty="0">
                <a:solidFill>
                  <a:srgbClr val="CCFF99"/>
                </a:solidFill>
              </a:rPr>
              <a:t>(</a:t>
            </a:r>
          </a:p>
          <a:p>
            <a:r>
              <a:rPr lang="en-US" dirty="0">
                <a:solidFill>
                  <a:srgbClr val="CCFF99"/>
                </a:solidFill>
              </a:rPr>
              <a:t>    id: ‘search-results’, …</a:t>
            </a:r>
          </a:p>
          <a:p>
            <a:r>
              <a:rPr lang="en-US" dirty="0">
                <a:solidFill>
                  <a:srgbClr val="CCFF99"/>
                </a:solidFill>
              </a:rPr>
              <a:t>)</a:t>
            </a:r>
          </a:p>
          <a:p>
            <a:r>
              <a:rPr lang="en-US" dirty="0" err="1">
                <a:solidFill>
                  <a:srgbClr val="CCFF99"/>
                </a:solidFill>
              </a:rPr>
              <a:t>pageDiv</a:t>
            </a:r>
            <a:r>
              <a:rPr lang="en-US" dirty="0">
                <a:solidFill>
                  <a:srgbClr val="CCFF99"/>
                </a:solidFill>
              </a:rPr>
              <a:t>(</a:t>
            </a:r>
          </a:p>
          <a:p>
            <a:r>
              <a:rPr lang="en-US" dirty="0">
                <a:solidFill>
                  <a:srgbClr val="CCFF99"/>
                </a:solidFill>
              </a:rPr>
              <a:t>    id: ‘product-123’, </a:t>
            </a:r>
          </a:p>
          <a:p>
            <a:r>
              <a:rPr lang="en-US" dirty="0">
                <a:solidFill>
                  <a:srgbClr val="CCFF99"/>
                </a:solidFill>
              </a:rPr>
              <a:t>    parent: ‘search-results’, …</a:t>
            </a:r>
          </a:p>
          <a:p>
            <a:r>
              <a:rPr lang="en-US" dirty="0">
                <a:solidFill>
                  <a:srgbClr val="CCFF99"/>
                </a:solidFill>
              </a:rPr>
              <a:t>)</a:t>
            </a:r>
          </a:p>
          <a:p>
            <a:r>
              <a:rPr lang="en-US" dirty="0" err="1">
                <a:solidFill>
                  <a:srgbClr val="CCFF99"/>
                </a:solidFill>
              </a:rPr>
              <a:t>pageDiv</a:t>
            </a:r>
            <a:r>
              <a:rPr lang="en-US" dirty="0">
                <a:solidFill>
                  <a:srgbClr val="CCFF99"/>
                </a:solidFill>
              </a:rPr>
              <a:t>(</a:t>
            </a:r>
          </a:p>
          <a:p>
            <a:r>
              <a:rPr lang="en-US" dirty="0">
                <a:solidFill>
                  <a:srgbClr val="CCFF99"/>
                </a:solidFill>
              </a:rPr>
              <a:t>    id: ‘product-price-123’,</a:t>
            </a:r>
          </a:p>
          <a:p>
            <a:r>
              <a:rPr lang="en-US" dirty="0">
                <a:solidFill>
                  <a:srgbClr val="CCFF99"/>
                </a:solidFill>
              </a:rPr>
              <a:t>    parent: ‘product-123’, …</a:t>
            </a:r>
          </a:p>
          <a:p>
            <a:r>
              <a:rPr lang="en-US" dirty="0">
                <a:solidFill>
                  <a:srgbClr val="CCFF99"/>
                </a:solidFill>
              </a:rPr>
              <a:t>)</a:t>
            </a:r>
          </a:p>
        </p:txBody>
      </p:sp>
      <p:sp>
        <p:nvSpPr>
          <p:cNvPr id="10" name="Rectangle 9">
            <a:extLst>
              <a:ext uri="{FF2B5EF4-FFF2-40B4-BE49-F238E27FC236}">
                <a16:creationId xmlns:a16="http://schemas.microsoft.com/office/drawing/2014/main" id="{238CD626-F94D-4125-BA1A-EE962F365937}"/>
              </a:ext>
            </a:extLst>
          </p:cNvPr>
          <p:cNvSpPr/>
          <p:nvPr/>
        </p:nvSpPr>
        <p:spPr>
          <a:xfrm>
            <a:off x="4892089" y="3164681"/>
            <a:ext cx="7025588" cy="3693319"/>
          </a:xfrm>
          <a:prstGeom prst="rect">
            <a:avLst/>
          </a:prstGeom>
        </p:spPr>
        <p:txBody>
          <a:bodyPr wrap="square">
            <a:spAutoFit/>
          </a:bodyPr>
          <a:lstStyle/>
          <a:p>
            <a:r>
              <a:rPr lang="en-US" dirty="0">
                <a:solidFill>
                  <a:srgbClr val="CCFF99"/>
                </a:solidFill>
              </a:rPr>
              <a:t>inside(</a:t>
            </a:r>
          </a:p>
          <a:p>
            <a:r>
              <a:rPr lang="en-US" dirty="0">
                <a:solidFill>
                  <a:srgbClr val="CCFF99"/>
                </a:solidFill>
              </a:rPr>
              <a:t>    </a:t>
            </a:r>
            <a:r>
              <a:rPr lang="en-US" dirty="0" err="1">
                <a:solidFill>
                  <a:srgbClr val="CCFF99"/>
                </a:solidFill>
              </a:rPr>
              <a:t>insideElement</a:t>
            </a:r>
            <a:r>
              <a:rPr lang="en-US" dirty="0">
                <a:solidFill>
                  <a:srgbClr val="CCFF99"/>
                </a:solidFill>
              </a:rPr>
              <a:t>: </a:t>
            </a:r>
            <a:r>
              <a:rPr lang="en-US" dirty="0" err="1">
                <a:solidFill>
                  <a:srgbClr val="CCFF99"/>
                </a:solidFill>
              </a:rPr>
              <a:t>pageDiv</a:t>
            </a:r>
            <a:r>
              <a:rPr lang="en-US" dirty="0">
                <a:solidFill>
                  <a:srgbClr val="CCFF99"/>
                </a:solidFill>
              </a:rPr>
              <a:t> (id: ‘product-123’, …),</a:t>
            </a:r>
          </a:p>
          <a:p>
            <a:r>
              <a:rPr lang="en-US" dirty="0">
                <a:solidFill>
                  <a:srgbClr val="CCFF99"/>
                </a:solidFill>
              </a:rPr>
              <a:t>    </a:t>
            </a:r>
            <a:r>
              <a:rPr lang="en-US" dirty="0" err="1">
                <a:solidFill>
                  <a:srgbClr val="CCFF99"/>
                </a:solidFill>
              </a:rPr>
              <a:t>outsideElement</a:t>
            </a:r>
            <a:r>
              <a:rPr lang="en-US" dirty="0">
                <a:solidFill>
                  <a:srgbClr val="CCFF99"/>
                </a:solidFill>
              </a:rPr>
              <a:t>: </a:t>
            </a:r>
            <a:r>
              <a:rPr lang="en-US" dirty="0" err="1">
                <a:solidFill>
                  <a:srgbClr val="CCFF99"/>
                </a:solidFill>
              </a:rPr>
              <a:t>pageDiv</a:t>
            </a:r>
            <a:r>
              <a:rPr lang="en-US" dirty="0">
                <a:solidFill>
                  <a:srgbClr val="CCFF99"/>
                </a:solidFill>
              </a:rPr>
              <a:t> (id: ‘search-results’, …),</a:t>
            </a:r>
          </a:p>
          <a:p>
            <a:r>
              <a:rPr lang="en-US" dirty="0">
                <a:solidFill>
                  <a:srgbClr val="CCFF99"/>
                </a:solidFill>
              </a:rPr>
              <a:t>)</a:t>
            </a:r>
          </a:p>
          <a:p>
            <a:r>
              <a:rPr lang="en-US" dirty="0">
                <a:solidFill>
                  <a:srgbClr val="CCFF99"/>
                </a:solidFill>
              </a:rPr>
              <a:t>inside(</a:t>
            </a:r>
          </a:p>
          <a:p>
            <a:r>
              <a:rPr lang="en-US" dirty="0">
                <a:solidFill>
                  <a:srgbClr val="CCFF99"/>
                </a:solidFill>
              </a:rPr>
              <a:t>    </a:t>
            </a:r>
            <a:r>
              <a:rPr lang="en-US" dirty="0" err="1">
                <a:solidFill>
                  <a:srgbClr val="CCFF99"/>
                </a:solidFill>
              </a:rPr>
              <a:t>insideElement</a:t>
            </a:r>
            <a:r>
              <a:rPr lang="en-US" dirty="0">
                <a:solidFill>
                  <a:srgbClr val="CCFF99"/>
                </a:solidFill>
              </a:rPr>
              <a:t>: </a:t>
            </a:r>
            <a:r>
              <a:rPr lang="en-US" dirty="0" err="1">
                <a:solidFill>
                  <a:srgbClr val="CCFF99"/>
                </a:solidFill>
              </a:rPr>
              <a:t>pageDiv</a:t>
            </a:r>
            <a:r>
              <a:rPr lang="en-US" dirty="0">
                <a:solidFill>
                  <a:srgbClr val="CCFF99"/>
                </a:solidFill>
              </a:rPr>
              <a:t> (id: ‘product-price-123’, …),</a:t>
            </a:r>
          </a:p>
          <a:p>
            <a:r>
              <a:rPr lang="en-US" dirty="0">
                <a:solidFill>
                  <a:srgbClr val="CCFF99"/>
                </a:solidFill>
              </a:rPr>
              <a:t>    </a:t>
            </a:r>
            <a:r>
              <a:rPr lang="en-US" dirty="0" err="1">
                <a:solidFill>
                  <a:srgbClr val="CCFF99"/>
                </a:solidFill>
              </a:rPr>
              <a:t>outsideElement</a:t>
            </a:r>
            <a:r>
              <a:rPr lang="en-US" dirty="0">
                <a:solidFill>
                  <a:srgbClr val="CCFF99"/>
                </a:solidFill>
              </a:rPr>
              <a:t>: </a:t>
            </a:r>
            <a:r>
              <a:rPr lang="en-US" dirty="0" err="1">
                <a:solidFill>
                  <a:srgbClr val="CCFF99"/>
                </a:solidFill>
              </a:rPr>
              <a:t>pageDiv</a:t>
            </a:r>
            <a:r>
              <a:rPr lang="en-US" dirty="0">
                <a:solidFill>
                  <a:srgbClr val="CCFF99"/>
                </a:solidFill>
              </a:rPr>
              <a:t> (id: ‘search-results’, …),</a:t>
            </a:r>
          </a:p>
          <a:p>
            <a:r>
              <a:rPr lang="en-US" dirty="0">
                <a:solidFill>
                  <a:srgbClr val="CCFF99"/>
                </a:solidFill>
              </a:rPr>
              <a:t>)</a:t>
            </a:r>
          </a:p>
          <a:p>
            <a:r>
              <a:rPr lang="en-US" dirty="0">
                <a:solidFill>
                  <a:srgbClr val="CCFF99"/>
                </a:solidFill>
              </a:rPr>
              <a:t>inside(</a:t>
            </a:r>
          </a:p>
          <a:p>
            <a:r>
              <a:rPr lang="en-US" dirty="0">
                <a:solidFill>
                  <a:srgbClr val="CCFF99"/>
                </a:solidFill>
              </a:rPr>
              <a:t>    </a:t>
            </a:r>
            <a:r>
              <a:rPr lang="en-US" dirty="0" err="1">
                <a:solidFill>
                  <a:srgbClr val="CCFF99"/>
                </a:solidFill>
              </a:rPr>
              <a:t>insideElement</a:t>
            </a:r>
            <a:r>
              <a:rPr lang="en-US" dirty="0">
                <a:solidFill>
                  <a:srgbClr val="CCFF99"/>
                </a:solidFill>
              </a:rPr>
              <a:t>: </a:t>
            </a:r>
            <a:r>
              <a:rPr lang="en-US" dirty="0" err="1">
                <a:solidFill>
                  <a:srgbClr val="CCFF99"/>
                </a:solidFill>
              </a:rPr>
              <a:t>pageDiv</a:t>
            </a:r>
            <a:r>
              <a:rPr lang="en-US" dirty="0">
                <a:solidFill>
                  <a:srgbClr val="CCFF99"/>
                </a:solidFill>
              </a:rPr>
              <a:t> (id: ‘product-price-123’, …),</a:t>
            </a:r>
          </a:p>
          <a:p>
            <a:r>
              <a:rPr lang="en-US" dirty="0">
                <a:solidFill>
                  <a:srgbClr val="CCFF99"/>
                </a:solidFill>
              </a:rPr>
              <a:t>    </a:t>
            </a:r>
            <a:r>
              <a:rPr lang="en-US" dirty="0" err="1">
                <a:solidFill>
                  <a:srgbClr val="CCFF99"/>
                </a:solidFill>
              </a:rPr>
              <a:t>outsideElement</a:t>
            </a:r>
            <a:r>
              <a:rPr lang="en-US" dirty="0">
                <a:solidFill>
                  <a:srgbClr val="CCFF99"/>
                </a:solidFill>
              </a:rPr>
              <a:t>: </a:t>
            </a:r>
            <a:r>
              <a:rPr lang="en-US" dirty="0" err="1">
                <a:solidFill>
                  <a:srgbClr val="CCFF99"/>
                </a:solidFill>
              </a:rPr>
              <a:t>pageDiv</a:t>
            </a:r>
            <a:r>
              <a:rPr lang="en-US" dirty="0">
                <a:solidFill>
                  <a:srgbClr val="CCFF99"/>
                </a:solidFill>
              </a:rPr>
              <a:t> (id: ‘product-123’, …),</a:t>
            </a:r>
          </a:p>
          <a:p>
            <a:r>
              <a:rPr lang="en-US" dirty="0">
                <a:solidFill>
                  <a:srgbClr val="CCFF99"/>
                </a:solidFill>
              </a:rPr>
              <a:t>)</a:t>
            </a:r>
          </a:p>
          <a:p>
            <a:endParaRPr lang="en-US" dirty="0">
              <a:solidFill>
                <a:srgbClr val="CCFF99"/>
              </a:solidFill>
            </a:endParaRPr>
          </a:p>
        </p:txBody>
      </p:sp>
      <p:sp>
        <p:nvSpPr>
          <p:cNvPr id="11" name="Arrow: Right 10">
            <a:extLst>
              <a:ext uri="{FF2B5EF4-FFF2-40B4-BE49-F238E27FC236}">
                <a16:creationId xmlns:a16="http://schemas.microsoft.com/office/drawing/2014/main" id="{03A1D843-903D-4777-A587-F1A74A6565EC}"/>
              </a:ext>
            </a:extLst>
          </p:cNvPr>
          <p:cNvSpPr/>
          <p:nvPr/>
        </p:nvSpPr>
        <p:spPr>
          <a:xfrm>
            <a:off x="4117018" y="4794321"/>
            <a:ext cx="510593" cy="36576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428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74E5EA-2B73-4D54-AFE0-2ABA37663E50}"/>
              </a:ext>
            </a:extLst>
          </p:cNvPr>
          <p:cNvSpPr>
            <a:spLocks noGrp="1"/>
          </p:cNvSpPr>
          <p:nvPr>
            <p:ph type="title"/>
          </p:nvPr>
        </p:nvSpPr>
        <p:spPr>
          <a:xfrm>
            <a:off x="335278" y="240767"/>
            <a:ext cx="11683049" cy="568604"/>
          </a:xfrm>
        </p:spPr>
        <p:txBody>
          <a:bodyPr/>
          <a:lstStyle/>
          <a:p>
            <a:r>
              <a:rPr lang="en-US" sz="2800" dirty="0">
                <a:solidFill>
                  <a:srgbClr val="FFFF00"/>
                </a:solidFill>
              </a:rPr>
              <a:t>Declarative component: variables and higher-order logic</a:t>
            </a:r>
          </a:p>
        </p:txBody>
      </p:sp>
      <p:sp>
        <p:nvSpPr>
          <p:cNvPr id="7" name="Content Placeholder 2">
            <a:extLst>
              <a:ext uri="{FF2B5EF4-FFF2-40B4-BE49-F238E27FC236}">
                <a16:creationId xmlns:a16="http://schemas.microsoft.com/office/drawing/2014/main" id="{71B2F40A-8DB3-490A-8FDD-99E93B1A37D8}"/>
              </a:ext>
            </a:extLst>
          </p:cNvPr>
          <p:cNvSpPr txBox="1">
            <a:spLocks/>
          </p:cNvSpPr>
          <p:nvPr/>
        </p:nvSpPr>
        <p:spPr>
          <a:xfrm>
            <a:off x="402271" y="1255392"/>
            <a:ext cx="5196842" cy="31089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CONCEPT </a:t>
            </a:r>
            <a:r>
              <a:rPr lang="en-US" sz="1800" dirty="0" err="1">
                <a:solidFill>
                  <a:srgbClr val="CCFF99"/>
                </a:solidFill>
              </a:rPr>
              <a:t>notFarAway</a:t>
            </a:r>
            <a:r>
              <a:rPr lang="en-US" sz="1800" dirty="0">
                <a:solidFill>
                  <a:srgbClr val="CCFF99"/>
                </a:solidFill>
              </a:rPr>
              <a:t> IS </a:t>
            </a:r>
          </a:p>
          <a:p>
            <a:pPr marL="0" indent="0">
              <a:buNone/>
            </a:pPr>
            <a:r>
              <a:rPr lang="en-US" sz="1800" dirty="0">
                <a:solidFill>
                  <a:srgbClr val="CCFF99"/>
                </a:solidFill>
              </a:rPr>
              <a:t>    point1 = p1, point2 = p2 </a:t>
            </a:r>
          </a:p>
          <a:p>
            <a:pPr marL="0" indent="0">
              <a:buNone/>
            </a:pPr>
            <a:r>
              <a:rPr lang="en-US" sz="1800" dirty="0">
                <a:solidFill>
                  <a:srgbClr val="CCFF99"/>
                </a:solidFill>
              </a:rPr>
              <a:t>FROM Point p1, Point p2 WHERE</a:t>
            </a:r>
          </a:p>
          <a:p>
            <a:pPr marL="0" indent="0">
              <a:buNone/>
            </a:pPr>
            <a:r>
              <a:rPr lang="en-US" sz="1800" dirty="0">
                <a:solidFill>
                  <a:srgbClr val="CCFF99"/>
                </a:solidFill>
              </a:rPr>
              <a:t>p1 != p2 AND ?</a:t>
            </a:r>
            <a:r>
              <a:rPr lang="en-US" sz="1800" dirty="0" err="1">
                <a:solidFill>
                  <a:srgbClr val="CCFF99"/>
                </a:solidFill>
              </a:rPr>
              <a:t>dist</a:t>
            </a:r>
            <a:r>
              <a:rPr lang="en-US" sz="1800" dirty="0">
                <a:solidFill>
                  <a:srgbClr val="CCFF99"/>
                </a:solidFill>
              </a:rPr>
              <a:t> = </a:t>
            </a:r>
            <a:r>
              <a:rPr lang="en-US" sz="1800" dirty="0" err="1">
                <a:solidFill>
                  <a:srgbClr val="CCFF99"/>
                </a:solidFill>
              </a:rPr>
              <a:t>Math.sqrt</a:t>
            </a:r>
            <a:r>
              <a:rPr lang="en-US" sz="1800" dirty="0">
                <a:solidFill>
                  <a:srgbClr val="CCFF99"/>
                </a:solidFill>
              </a:rPr>
              <a:t>(</a:t>
            </a:r>
          </a:p>
          <a:p>
            <a:pPr marL="0" indent="0">
              <a:buNone/>
            </a:pPr>
            <a:r>
              <a:rPr lang="en-US" sz="1800" dirty="0">
                <a:solidFill>
                  <a:srgbClr val="CCFF99"/>
                </a:solidFill>
              </a:rPr>
              <a:t>    (p2.x - p1.x) * (p2.x - p1.x) + </a:t>
            </a:r>
          </a:p>
          <a:p>
            <a:pPr marL="0" indent="0">
              <a:buNone/>
            </a:pPr>
            <a:r>
              <a:rPr lang="en-US" sz="1800" dirty="0">
                <a:solidFill>
                  <a:srgbClr val="CCFF99"/>
                </a:solidFill>
              </a:rPr>
              <a:t>    (p2.y - p1.y) * (p2.y - p1.y) + </a:t>
            </a:r>
          </a:p>
          <a:p>
            <a:pPr marL="0" indent="0">
              <a:buNone/>
            </a:pPr>
            <a:r>
              <a:rPr lang="en-US" sz="1800" dirty="0">
                <a:solidFill>
                  <a:srgbClr val="CCFF99"/>
                </a:solidFill>
              </a:rPr>
              <a:t>) AND ?</a:t>
            </a:r>
            <a:r>
              <a:rPr lang="en-US" sz="1800" dirty="0" err="1">
                <a:solidFill>
                  <a:srgbClr val="CCFF99"/>
                </a:solidFill>
              </a:rPr>
              <a:t>dist</a:t>
            </a:r>
            <a:r>
              <a:rPr lang="en-US" sz="1800" dirty="0">
                <a:solidFill>
                  <a:srgbClr val="CCFF99"/>
                </a:solidFill>
              </a:rPr>
              <a:t> &gt; 10 AND ?</a:t>
            </a:r>
            <a:r>
              <a:rPr lang="en-US" sz="1800" dirty="0" err="1">
                <a:solidFill>
                  <a:srgbClr val="CCFF99"/>
                </a:solidFill>
              </a:rPr>
              <a:t>dist</a:t>
            </a:r>
            <a:r>
              <a:rPr lang="en-US" sz="1800" dirty="0">
                <a:solidFill>
                  <a:srgbClr val="CCFF99"/>
                </a:solidFill>
              </a:rPr>
              <a:t> &lt; 50;</a:t>
            </a:r>
          </a:p>
        </p:txBody>
      </p:sp>
      <p:sp>
        <p:nvSpPr>
          <p:cNvPr id="10" name="Content Placeholder 2">
            <a:extLst>
              <a:ext uri="{FF2B5EF4-FFF2-40B4-BE49-F238E27FC236}">
                <a16:creationId xmlns:a16="http://schemas.microsoft.com/office/drawing/2014/main" id="{032A6C74-881B-4631-87AC-09AF04245A32}"/>
              </a:ext>
            </a:extLst>
          </p:cNvPr>
          <p:cNvSpPr txBox="1">
            <a:spLocks/>
          </p:cNvSpPr>
          <p:nvPr/>
        </p:nvSpPr>
        <p:spPr>
          <a:xfrm>
            <a:off x="402270" y="4266530"/>
            <a:ext cx="5196842" cy="82719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CONCEPT Point IS ?</a:t>
            </a:r>
            <a:r>
              <a:rPr lang="en-US" sz="1800" dirty="0" err="1">
                <a:solidFill>
                  <a:srgbClr val="CCFF99"/>
                </a:solidFill>
              </a:rPr>
              <a:t>anyObject</a:t>
            </a:r>
            <a:r>
              <a:rPr lang="en-US" sz="1800" dirty="0">
                <a:solidFill>
                  <a:srgbClr val="CCFF99"/>
                </a:solidFill>
              </a:rPr>
              <a:t> o</a:t>
            </a:r>
          </a:p>
          <a:p>
            <a:pPr marL="0" indent="0">
              <a:buNone/>
            </a:pPr>
            <a:r>
              <a:rPr lang="en-US" sz="1800" dirty="0">
                <a:solidFill>
                  <a:srgbClr val="CCFF99"/>
                </a:solidFill>
              </a:rPr>
              <a:t>WHERE </a:t>
            </a:r>
            <a:r>
              <a:rPr lang="en-US" sz="1800" dirty="0" err="1">
                <a:solidFill>
                  <a:srgbClr val="CCFF99"/>
                </a:solidFill>
              </a:rPr>
              <a:t>o.x</a:t>
            </a:r>
            <a:r>
              <a:rPr lang="en-US" sz="1800" dirty="0">
                <a:solidFill>
                  <a:srgbClr val="CCFF99"/>
                </a:solidFill>
              </a:rPr>
              <a:t> != NULL AND </a:t>
            </a:r>
            <a:r>
              <a:rPr lang="en-US" sz="1800" dirty="0" err="1">
                <a:solidFill>
                  <a:srgbClr val="CCFF99"/>
                </a:solidFill>
              </a:rPr>
              <a:t>o.y</a:t>
            </a:r>
            <a:r>
              <a:rPr lang="en-US" sz="1800" dirty="0">
                <a:solidFill>
                  <a:srgbClr val="CCFF99"/>
                </a:solidFill>
              </a:rPr>
              <a:t> != NULL;</a:t>
            </a:r>
          </a:p>
        </p:txBody>
      </p:sp>
      <p:sp>
        <p:nvSpPr>
          <p:cNvPr id="12" name="Content Placeholder 2">
            <a:extLst>
              <a:ext uri="{FF2B5EF4-FFF2-40B4-BE49-F238E27FC236}">
                <a16:creationId xmlns:a16="http://schemas.microsoft.com/office/drawing/2014/main" id="{35DCBB78-1C0D-4983-A6F4-B01741ABAFCA}"/>
              </a:ext>
            </a:extLst>
          </p:cNvPr>
          <p:cNvSpPr txBox="1">
            <a:spLocks/>
          </p:cNvSpPr>
          <p:nvPr/>
        </p:nvSpPr>
        <p:spPr>
          <a:xfrm>
            <a:off x="402271" y="5421209"/>
            <a:ext cx="5196842" cy="12539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CONCEPT </a:t>
            </a:r>
            <a:r>
              <a:rPr lang="en-US" sz="1800" dirty="0" err="1">
                <a:solidFill>
                  <a:srgbClr val="CCFF99"/>
                </a:solidFill>
              </a:rPr>
              <a:t>pageClass</a:t>
            </a:r>
            <a:r>
              <a:rPr lang="en-US" sz="1800" dirty="0">
                <a:solidFill>
                  <a:srgbClr val="CCFF99"/>
                </a:solidFill>
              </a:rPr>
              <a:t> IS </a:t>
            </a:r>
          </a:p>
          <a:p>
            <a:pPr marL="0" indent="0">
              <a:buNone/>
            </a:pPr>
            <a:r>
              <a:rPr lang="en-US" sz="1800" dirty="0">
                <a:solidFill>
                  <a:srgbClr val="CCFF99"/>
                </a:solidFill>
              </a:rPr>
              <a:t>    name = ?name, object = </a:t>
            </a:r>
            <a:r>
              <a:rPr lang="en-US" sz="1800" dirty="0" err="1">
                <a:solidFill>
                  <a:srgbClr val="CCFF99"/>
                </a:solidFill>
              </a:rPr>
              <a:t>obj</a:t>
            </a:r>
            <a:endParaRPr lang="en-US" sz="1800" dirty="0">
              <a:solidFill>
                <a:srgbClr val="CCFF99"/>
              </a:solidFill>
            </a:endParaRPr>
          </a:p>
          <a:p>
            <a:pPr marL="0" indent="0">
              <a:buNone/>
            </a:pPr>
            <a:r>
              <a:rPr lang="en-US" sz="1800" dirty="0">
                <a:solidFill>
                  <a:srgbClr val="CCFF99"/>
                </a:solidFill>
              </a:rPr>
              <a:t>FROM ?name </a:t>
            </a:r>
            <a:r>
              <a:rPr lang="en-US" sz="1800" dirty="0" err="1">
                <a:solidFill>
                  <a:srgbClr val="CCFF99"/>
                </a:solidFill>
              </a:rPr>
              <a:t>obj</a:t>
            </a:r>
            <a:r>
              <a:rPr lang="en-US" sz="1800" dirty="0">
                <a:solidFill>
                  <a:srgbClr val="CCFF99"/>
                </a:solidFill>
              </a:rPr>
              <a:t> WHERE </a:t>
            </a:r>
            <a:r>
              <a:rPr lang="en-US" sz="1800" dirty="0" err="1">
                <a:solidFill>
                  <a:srgbClr val="CCFF99"/>
                </a:solidFill>
              </a:rPr>
              <a:t>obj.page</a:t>
            </a:r>
            <a:r>
              <a:rPr lang="en-US" sz="1800" dirty="0">
                <a:solidFill>
                  <a:srgbClr val="CCFF99"/>
                </a:solidFill>
              </a:rPr>
              <a:t> != null;</a:t>
            </a:r>
          </a:p>
        </p:txBody>
      </p:sp>
      <p:sp>
        <p:nvSpPr>
          <p:cNvPr id="15" name="Rectangle 14">
            <a:extLst>
              <a:ext uri="{FF2B5EF4-FFF2-40B4-BE49-F238E27FC236}">
                <a16:creationId xmlns:a16="http://schemas.microsoft.com/office/drawing/2014/main" id="{476A9F7B-ED00-4917-BD41-A813C56472EC}"/>
              </a:ext>
            </a:extLst>
          </p:cNvPr>
          <p:cNvSpPr/>
          <p:nvPr/>
        </p:nvSpPr>
        <p:spPr>
          <a:xfrm>
            <a:off x="335278" y="1255392"/>
            <a:ext cx="11445239" cy="292607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75AD43F-D161-4491-9F9E-9317B45AAACC}"/>
              </a:ext>
            </a:extLst>
          </p:cNvPr>
          <p:cNvSpPr/>
          <p:nvPr/>
        </p:nvSpPr>
        <p:spPr>
          <a:xfrm flipV="1">
            <a:off x="335278" y="4255521"/>
            <a:ext cx="11445239" cy="96012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BEA74EE-C40F-4C9A-BF26-564ADB10C785}"/>
              </a:ext>
            </a:extLst>
          </p:cNvPr>
          <p:cNvSpPr/>
          <p:nvPr/>
        </p:nvSpPr>
        <p:spPr>
          <a:xfrm flipV="1">
            <a:off x="335278" y="5289052"/>
            <a:ext cx="11445239" cy="147732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6741D9C9-EA6D-4433-A179-F7E95B2793C0}"/>
              </a:ext>
            </a:extLst>
          </p:cNvPr>
          <p:cNvSpPr txBox="1">
            <a:spLocks/>
          </p:cNvSpPr>
          <p:nvPr/>
        </p:nvSpPr>
        <p:spPr>
          <a:xfrm>
            <a:off x="5809294" y="4318694"/>
            <a:ext cx="3525045" cy="5143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circle(x: 1, y: 1, radius: 2)</a:t>
            </a:r>
          </a:p>
        </p:txBody>
      </p:sp>
      <p:sp>
        <p:nvSpPr>
          <p:cNvPr id="20" name="Content Placeholder 2">
            <a:extLst>
              <a:ext uri="{FF2B5EF4-FFF2-40B4-BE49-F238E27FC236}">
                <a16:creationId xmlns:a16="http://schemas.microsoft.com/office/drawing/2014/main" id="{F247D3D7-103C-42EE-B221-8998109921B2}"/>
              </a:ext>
            </a:extLst>
          </p:cNvPr>
          <p:cNvSpPr txBox="1">
            <a:spLocks/>
          </p:cNvSpPr>
          <p:nvPr/>
        </p:nvSpPr>
        <p:spPr>
          <a:xfrm>
            <a:off x="5809294" y="4756962"/>
            <a:ext cx="3898585" cy="5143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rectangle(x1: 1, y1: 1, x2: 2, y2: 2)</a:t>
            </a:r>
          </a:p>
        </p:txBody>
      </p:sp>
      <p:sp>
        <p:nvSpPr>
          <p:cNvPr id="21" name="Multiplication Sign 20">
            <a:extLst>
              <a:ext uri="{FF2B5EF4-FFF2-40B4-BE49-F238E27FC236}">
                <a16:creationId xmlns:a16="http://schemas.microsoft.com/office/drawing/2014/main" id="{00446F7B-229C-4DD7-977F-CD1C0136A0A1}"/>
              </a:ext>
            </a:extLst>
          </p:cNvPr>
          <p:cNvSpPr/>
          <p:nvPr/>
        </p:nvSpPr>
        <p:spPr>
          <a:xfrm>
            <a:off x="5391784" y="4725710"/>
            <a:ext cx="417510" cy="46168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814A200E-618A-4D8B-BCC1-C15F0C37C7D9}"/>
              </a:ext>
            </a:extLst>
          </p:cNvPr>
          <p:cNvSpPr/>
          <p:nvPr/>
        </p:nvSpPr>
        <p:spPr>
          <a:xfrm rot="19012976">
            <a:off x="5525451" y="4358636"/>
            <a:ext cx="256856" cy="225044"/>
          </a:xfrm>
          <a:prstGeom prst="corne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F9BE748-2939-4A6D-99CE-74907FB509F7}"/>
              </a:ext>
            </a:extLst>
          </p:cNvPr>
          <p:cNvSpPr/>
          <p:nvPr/>
        </p:nvSpPr>
        <p:spPr>
          <a:xfrm>
            <a:off x="5390358" y="5289052"/>
            <a:ext cx="2822888" cy="1477328"/>
          </a:xfrm>
          <a:prstGeom prst="rect">
            <a:avLst/>
          </a:prstGeom>
        </p:spPr>
        <p:txBody>
          <a:bodyPr wrap="square">
            <a:spAutoFit/>
          </a:bodyPr>
          <a:lstStyle/>
          <a:p>
            <a:r>
              <a:rPr lang="en-US" dirty="0" err="1">
                <a:solidFill>
                  <a:srgbClr val="CCFF99"/>
                </a:solidFill>
              </a:rPr>
              <a:t>pageInput</a:t>
            </a:r>
            <a:r>
              <a:rPr lang="en-US" dirty="0">
                <a:solidFill>
                  <a:srgbClr val="CCFF99"/>
                </a:solidFill>
              </a:rPr>
              <a:t>(</a:t>
            </a:r>
          </a:p>
          <a:p>
            <a:r>
              <a:rPr lang="en-US" dirty="0">
                <a:solidFill>
                  <a:srgbClr val="CCFF99"/>
                </a:solidFill>
              </a:rPr>
              <a:t>    id: ‘1’, </a:t>
            </a:r>
          </a:p>
          <a:p>
            <a:r>
              <a:rPr lang="en-US" dirty="0">
                <a:solidFill>
                  <a:srgbClr val="CCFF99"/>
                </a:solidFill>
              </a:rPr>
              <a:t>    page: ‘homepage’, </a:t>
            </a:r>
          </a:p>
          <a:p>
            <a:r>
              <a:rPr lang="en-US" dirty="0">
                <a:solidFill>
                  <a:srgbClr val="CCFF99"/>
                </a:solidFill>
              </a:rPr>
              <a:t>    …</a:t>
            </a:r>
          </a:p>
          <a:p>
            <a:r>
              <a:rPr lang="en-US" dirty="0">
                <a:solidFill>
                  <a:srgbClr val="CCFF99"/>
                </a:solidFill>
              </a:rPr>
              <a:t>)</a:t>
            </a:r>
          </a:p>
        </p:txBody>
      </p:sp>
      <p:sp>
        <p:nvSpPr>
          <p:cNvPr id="28" name="Rectangle 27">
            <a:extLst>
              <a:ext uri="{FF2B5EF4-FFF2-40B4-BE49-F238E27FC236}">
                <a16:creationId xmlns:a16="http://schemas.microsoft.com/office/drawing/2014/main" id="{75266C09-93A9-4833-877F-82C0F27B3E73}"/>
              </a:ext>
            </a:extLst>
          </p:cNvPr>
          <p:cNvSpPr/>
          <p:nvPr/>
        </p:nvSpPr>
        <p:spPr>
          <a:xfrm>
            <a:off x="8422002" y="5289052"/>
            <a:ext cx="3480435" cy="1477328"/>
          </a:xfrm>
          <a:prstGeom prst="rect">
            <a:avLst/>
          </a:prstGeom>
        </p:spPr>
        <p:txBody>
          <a:bodyPr wrap="square">
            <a:spAutoFit/>
          </a:bodyPr>
          <a:lstStyle/>
          <a:p>
            <a:r>
              <a:rPr lang="en-US" dirty="0" err="1">
                <a:solidFill>
                  <a:srgbClr val="CCFF99"/>
                </a:solidFill>
              </a:rPr>
              <a:t>pageClass</a:t>
            </a:r>
            <a:r>
              <a:rPr lang="en-US" dirty="0">
                <a:solidFill>
                  <a:srgbClr val="CCFF99"/>
                </a:solidFill>
              </a:rPr>
              <a:t>(</a:t>
            </a:r>
          </a:p>
          <a:p>
            <a:r>
              <a:rPr lang="en-US" dirty="0">
                <a:solidFill>
                  <a:srgbClr val="CCFF99"/>
                </a:solidFill>
              </a:rPr>
              <a:t>    object: </a:t>
            </a:r>
            <a:r>
              <a:rPr lang="en-US" dirty="0" err="1">
                <a:solidFill>
                  <a:srgbClr val="CCFF99"/>
                </a:solidFill>
              </a:rPr>
              <a:t>pageInput</a:t>
            </a:r>
            <a:r>
              <a:rPr lang="en-US" dirty="0">
                <a:solidFill>
                  <a:srgbClr val="CCFF99"/>
                </a:solidFill>
              </a:rPr>
              <a:t>(id: ‘1’, </a:t>
            </a:r>
          </a:p>
          <a:p>
            <a:r>
              <a:rPr lang="en-US" dirty="0">
                <a:solidFill>
                  <a:srgbClr val="CCFF99"/>
                </a:solidFill>
              </a:rPr>
              <a:t>        page: ‘homepage’, …),</a:t>
            </a:r>
          </a:p>
          <a:p>
            <a:r>
              <a:rPr lang="en-US" dirty="0">
                <a:solidFill>
                  <a:srgbClr val="CCFF99"/>
                </a:solidFill>
              </a:rPr>
              <a:t>    name: </a:t>
            </a:r>
            <a:r>
              <a:rPr lang="en-US" dirty="0" err="1">
                <a:solidFill>
                  <a:srgbClr val="CCFF99"/>
                </a:solidFill>
              </a:rPr>
              <a:t>pageInput</a:t>
            </a:r>
            <a:endParaRPr lang="en-US" dirty="0">
              <a:solidFill>
                <a:srgbClr val="CCFF99"/>
              </a:solidFill>
            </a:endParaRPr>
          </a:p>
          <a:p>
            <a:r>
              <a:rPr lang="en-US" dirty="0">
                <a:solidFill>
                  <a:srgbClr val="CCFF99"/>
                </a:solidFill>
              </a:rPr>
              <a:t>) </a:t>
            </a:r>
          </a:p>
        </p:txBody>
      </p:sp>
      <p:sp>
        <p:nvSpPr>
          <p:cNvPr id="29" name="Arrow: Right 28">
            <a:extLst>
              <a:ext uri="{FF2B5EF4-FFF2-40B4-BE49-F238E27FC236}">
                <a16:creationId xmlns:a16="http://schemas.microsoft.com/office/drawing/2014/main" id="{F84C6108-5AE8-4954-9D18-8E2CF38A212D}"/>
              </a:ext>
            </a:extLst>
          </p:cNvPr>
          <p:cNvSpPr/>
          <p:nvPr/>
        </p:nvSpPr>
        <p:spPr>
          <a:xfrm>
            <a:off x="8123288" y="5974079"/>
            <a:ext cx="298714" cy="25231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
            <a:extLst>
              <a:ext uri="{FF2B5EF4-FFF2-40B4-BE49-F238E27FC236}">
                <a16:creationId xmlns:a16="http://schemas.microsoft.com/office/drawing/2014/main" id="{5C565B65-9EB9-47A3-B033-3EC9EA4857A4}"/>
              </a:ext>
            </a:extLst>
          </p:cNvPr>
          <p:cNvSpPr txBox="1">
            <a:spLocks/>
          </p:cNvSpPr>
          <p:nvPr/>
        </p:nvSpPr>
        <p:spPr>
          <a:xfrm>
            <a:off x="5542757" y="2042091"/>
            <a:ext cx="2260122" cy="135267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point(x: 1, y: 1)</a:t>
            </a:r>
          </a:p>
          <a:p>
            <a:pPr marL="0" indent="0">
              <a:buNone/>
            </a:pPr>
            <a:r>
              <a:rPr lang="en-US" sz="1800" dirty="0">
                <a:solidFill>
                  <a:srgbClr val="CCFF99"/>
                </a:solidFill>
              </a:rPr>
              <a:t>point(x: 2, y: 2)</a:t>
            </a:r>
          </a:p>
          <a:p>
            <a:pPr marL="0" indent="0">
              <a:buNone/>
            </a:pPr>
            <a:r>
              <a:rPr lang="en-US" sz="1800" dirty="0">
                <a:solidFill>
                  <a:srgbClr val="CCFF99"/>
                </a:solidFill>
              </a:rPr>
              <a:t>point(x: 60, y: 60)</a:t>
            </a:r>
          </a:p>
        </p:txBody>
      </p:sp>
      <p:sp>
        <p:nvSpPr>
          <p:cNvPr id="31" name="Arrow: Right 30">
            <a:extLst>
              <a:ext uri="{FF2B5EF4-FFF2-40B4-BE49-F238E27FC236}">
                <a16:creationId xmlns:a16="http://schemas.microsoft.com/office/drawing/2014/main" id="{E82F54B3-AA8B-4484-ABF8-1B5EA8B79770}"/>
              </a:ext>
            </a:extLst>
          </p:cNvPr>
          <p:cNvSpPr/>
          <p:nvPr/>
        </p:nvSpPr>
        <p:spPr>
          <a:xfrm>
            <a:off x="7873942" y="2466835"/>
            <a:ext cx="298714" cy="25231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ontent Placeholder 2">
            <a:extLst>
              <a:ext uri="{FF2B5EF4-FFF2-40B4-BE49-F238E27FC236}">
                <a16:creationId xmlns:a16="http://schemas.microsoft.com/office/drawing/2014/main" id="{C563F75A-1DFA-468D-905F-70863E93588E}"/>
              </a:ext>
            </a:extLst>
          </p:cNvPr>
          <p:cNvSpPr txBox="1">
            <a:spLocks/>
          </p:cNvSpPr>
          <p:nvPr/>
        </p:nvSpPr>
        <p:spPr>
          <a:xfrm>
            <a:off x="8626738" y="1456933"/>
            <a:ext cx="2260122" cy="25244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err="1">
                <a:solidFill>
                  <a:srgbClr val="CCFF99"/>
                </a:solidFill>
              </a:rPr>
              <a:t>notFarAway</a:t>
            </a:r>
            <a:r>
              <a:rPr lang="en-US" sz="1800" dirty="0">
                <a:solidFill>
                  <a:srgbClr val="CCFF99"/>
                </a:solidFill>
              </a:rPr>
              <a:t>(</a:t>
            </a:r>
          </a:p>
          <a:p>
            <a:pPr marL="0" indent="0">
              <a:buNone/>
            </a:pPr>
            <a:r>
              <a:rPr lang="en-US" sz="1800" dirty="0">
                <a:solidFill>
                  <a:srgbClr val="CCFF99"/>
                </a:solidFill>
              </a:rPr>
              <a:t>    point1: point</a:t>
            </a:r>
          </a:p>
          <a:p>
            <a:pPr marL="0" indent="0">
              <a:buNone/>
            </a:pPr>
            <a:r>
              <a:rPr lang="en-US" sz="1800" dirty="0">
                <a:solidFill>
                  <a:srgbClr val="CCFF99"/>
                </a:solidFill>
              </a:rPr>
              <a:t>        (x: 1, y: 1), </a:t>
            </a:r>
          </a:p>
          <a:p>
            <a:pPr marL="0" indent="0">
              <a:buNone/>
            </a:pPr>
            <a:r>
              <a:rPr lang="en-US" sz="1800" dirty="0">
                <a:solidFill>
                  <a:srgbClr val="CCFF99"/>
                </a:solidFill>
              </a:rPr>
              <a:t>    point2: point</a:t>
            </a:r>
          </a:p>
          <a:p>
            <a:pPr marL="0" indent="0">
              <a:buNone/>
            </a:pPr>
            <a:r>
              <a:rPr lang="en-US" sz="1800" dirty="0">
                <a:solidFill>
                  <a:srgbClr val="CCFF99"/>
                </a:solidFill>
              </a:rPr>
              <a:t>        (x: 2, y: 2) </a:t>
            </a:r>
          </a:p>
          <a:p>
            <a:pPr marL="0" indent="0">
              <a:buNone/>
            </a:pPr>
            <a:r>
              <a:rPr lang="en-US" sz="1800" dirty="0">
                <a:solidFill>
                  <a:srgbClr val="CCFF99"/>
                </a:solidFill>
              </a:rPr>
              <a:t>)</a:t>
            </a:r>
          </a:p>
        </p:txBody>
      </p:sp>
    </p:spTree>
    <p:extLst>
      <p:ext uri="{BB962C8B-B14F-4D97-AF65-F5344CB8AC3E}">
        <p14:creationId xmlns:p14="http://schemas.microsoft.com/office/powerpoint/2010/main" val="3289498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E155AD-F747-4E02-B9A6-1C38835D1ADC}"/>
              </a:ext>
            </a:extLst>
          </p:cNvPr>
          <p:cNvSpPr>
            <a:spLocks noGrp="1"/>
          </p:cNvSpPr>
          <p:nvPr>
            <p:ph idx="1"/>
          </p:nvPr>
        </p:nvSpPr>
        <p:spPr>
          <a:xfrm>
            <a:off x="335278" y="1051560"/>
            <a:ext cx="11536682" cy="5684520"/>
          </a:xfrm>
        </p:spPr>
        <p:txBody>
          <a:bodyPr>
            <a:normAutofit lnSpcReduction="10000"/>
          </a:bodyPr>
          <a:lstStyle/>
          <a:p>
            <a:pPr marL="0" indent="0">
              <a:buNone/>
            </a:pPr>
            <a:r>
              <a:rPr lang="en-US" dirty="0"/>
              <a:t>The type system is weak, dynamic.</a:t>
            </a:r>
            <a:r>
              <a:rPr lang="ru-RU" dirty="0"/>
              <a:t> </a:t>
            </a:r>
            <a:endParaRPr lang="en-US" dirty="0"/>
          </a:p>
          <a:p>
            <a:pPr marL="0" indent="0">
              <a:buNone/>
            </a:pPr>
            <a:r>
              <a:rPr lang="en-US" dirty="0"/>
              <a:t>Basic data types</a:t>
            </a:r>
            <a:r>
              <a:rPr lang="ru-RU" dirty="0"/>
              <a:t>:</a:t>
            </a:r>
            <a:r>
              <a:rPr lang="en-US" dirty="0"/>
              <a:t> </a:t>
            </a:r>
            <a:r>
              <a:rPr lang="en-US" dirty="0" err="1"/>
              <a:t>boolean</a:t>
            </a:r>
            <a:r>
              <a:rPr lang="en-US" dirty="0"/>
              <a:t>, integer, floating, string. </a:t>
            </a:r>
            <a:endParaRPr lang="ru-RU" dirty="0"/>
          </a:p>
          <a:p>
            <a:pPr marL="0" indent="0">
              <a:buNone/>
            </a:pPr>
            <a:r>
              <a:rPr lang="en-US" dirty="0"/>
              <a:t>Composite data types</a:t>
            </a:r>
            <a:r>
              <a:rPr lang="ru-RU" dirty="0"/>
              <a:t>: </a:t>
            </a:r>
            <a:endParaRPr lang="en-US" dirty="0"/>
          </a:p>
          <a:p>
            <a:r>
              <a:rPr lang="en-US" dirty="0"/>
              <a:t>list:</a:t>
            </a:r>
            <a:r>
              <a:rPr lang="ru-RU" dirty="0"/>
              <a:t> </a:t>
            </a:r>
            <a:r>
              <a:rPr lang="en-US" i="1" dirty="0">
                <a:solidFill>
                  <a:srgbClr val="CCFF99"/>
                </a:solidFill>
              </a:rPr>
              <a:t>[1, 2, 3] </a:t>
            </a:r>
          </a:p>
          <a:p>
            <a:r>
              <a:rPr lang="en-US" dirty="0"/>
              <a:t>map: </a:t>
            </a:r>
            <a:r>
              <a:rPr lang="en-US" i="1" dirty="0">
                <a:solidFill>
                  <a:srgbClr val="CCFF99"/>
                </a:solidFill>
              </a:rPr>
              <a:t>{‘key1’: ‘value1’, ‘key2’: ‘value2’}</a:t>
            </a:r>
          </a:p>
          <a:p>
            <a:r>
              <a:rPr lang="en-US" dirty="0"/>
              <a:t>object: </a:t>
            </a:r>
            <a:r>
              <a:rPr lang="en-US" i="1" dirty="0" err="1">
                <a:solidFill>
                  <a:srgbClr val="CCFF99"/>
                </a:solidFill>
              </a:rPr>
              <a:t>objectName</a:t>
            </a:r>
            <a:r>
              <a:rPr lang="en-US" i="1" dirty="0">
                <a:solidFill>
                  <a:srgbClr val="CCFF99"/>
                </a:solidFill>
              </a:rPr>
              <a:t> {attribute1: ‘value1’, attribute2: ‘value’}</a:t>
            </a:r>
          </a:p>
          <a:p>
            <a:pPr marL="0" indent="0">
              <a:buNone/>
            </a:pPr>
            <a:r>
              <a:rPr lang="en-US" dirty="0"/>
              <a:t>Basic operators</a:t>
            </a:r>
            <a:r>
              <a:rPr lang="ru-RU" dirty="0"/>
              <a:t>:</a:t>
            </a:r>
          </a:p>
          <a:p>
            <a:r>
              <a:rPr lang="en-US" dirty="0"/>
              <a:t>Variables declaration :</a:t>
            </a:r>
            <a:r>
              <a:rPr lang="ru-RU" dirty="0"/>
              <a:t> </a:t>
            </a:r>
            <a:r>
              <a:rPr lang="en-US" i="1" dirty="0">
                <a:solidFill>
                  <a:srgbClr val="CCFF99"/>
                </a:solidFill>
              </a:rPr>
              <a:t>variable = </a:t>
            </a:r>
            <a:r>
              <a:rPr lang="en-US" i="1" dirty="0" err="1">
                <a:solidFill>
                  <a:srgbClr val="CCFF99"/>
                </a:solidFill>
              </a:rPr>
              <a:t>valueExpression</a:t>
            </a:r>
            <a:r>
              <a:rPr lang="en-US" i="1" dirty="0">
                <a:solidFill>
                  <a:srgbClr val="CCFF99"/>
                </a:solidFill>
              </a:rPr>
              <a:t>;</a:t>
            </a:r>
          </a:p>
          <a:p>
            <a:r>
              <a:rPr lang="en-US" dirty="0"/>
              <a:t>Branching </a:t>
            </a:r>
            <a:r>
              <a:rPr lang="ru-RU" i="1" dirty="0"/>
              <a:t>: </a:t>
            </a:r>
            <a:r>
              <a:rPr lang="en-US" i="1" dirty="0">
                <a:solidFill>
                  <a:srgbClr val="CCFF99"/>
                </a:solidFill>
              </a:rPr>
              <a:t>if(condition) { </a:t>
            </a:r>
            <a:r>
              <a:rPr lang="en-US" i="1" dirty="0" err="1">
                <a:solidFill>
                  <a:srgbClr val="CCFF99"/>
                </a:solidFill>
              </a:rPr>
              <a:t>thenBlock</a:t>
            </a:r>
            <a:r>
              <a:rPr lang="en-US" i="1" dirty="0">
                <a:solidFill>
                  <a:srgbClr val="CCFF99"/>
                </a:solidFill>
              </a:rPr>
              <a:t> } else { </a:t>
            </a:r>
            <a:r>
              <a:rPr lang="en-US" i="1" dirty="0" err="1">
                <a:solidFill>
                  <a:srgbClr val="CCFF99"/>
                </a:solidFill>
              </a:rPr>
              <a:t>elseBlock</a:t>
            </a:r>
            <a:r>
              <a:rPr lang="en-US" i="1" dirty="0">
                <a:solidFill>
                  <a:srgbClr val="CCFF99"/>
                </a:solidFill>
              </a:rPr>
              <a:t> };</a:t>
            </a:r>
          </a:p>
          <a:p>
            <a:r>
              <a:rPr lang="en-US" dirty="0"/>
              <a:t>Loops</a:t>
            </a:r>
            <a:r>
              <a:rPr lang="ru-RU" dirty="0"/>
              <a:t>: </a:t>
            </a:r>
            <a:endParaRPr lang="en-US" dirty="0"/>
          </a:p>
          <a:p>
            <a:pPr marL="0" indent="0">
              <a:buNone/>
            </a:pPr>
            <a:r>
              <a:rPr lang="en-US" dirty="0">
                <a:solidFill>
                  <a:srgbClr val="CCFF99"/>
                </a:solidFill>
              </a:rPr>
              <a:t>        for(initialization; termination; increment) {</a:t>
            </a:r>
            <a:r>
              <a:rPr lang="en-US" dirty="0" err="1">
                <a:solidFill>
                  <a:srgbClr val="CCFF99"/>
                </a:solidFill>
              </a:rPr>
              <a:t>loopBody</a:t>
            </a:r>
            <a:r>
              <a:rPr lang="en-US" dirty="0">
                <a:solidFill>
                  <a:srgbClr val="CCFF99"/>
                </a:solidFill>
              </a:rPr>
              <a:t>}; </a:t>
            </a:r>
            <a:r>
              <a:rPr lang="ru-RU" dirty="0">
                <a:solidFill>
                  <a:srgbClr val="CCFF99"/>
                </a:solidFill>
              </a:rPr>
              <a:t> </a:t>
            </a:r>
            <a:endParaRPr lang="en-US" dirty="0">
              <a:solidFill>
                <a:srgbClr val="CCFF99"/>
              </a:solidFill>
            </a:endParaRPr>
          </a:p>
          <a:p>
            <a:pPr marL="0" indent="0">
              <a:buNone/>
            </a:pPr>
            <a:r>
              <a:rPr lang="en-US" dirty="0">
                <a:solidFill>
                  <a:srgbClr val="CCFF99"/>
                </a:solidFill>
              </a:rPr>
              <a:t>        for(item in collection) {</a:t>
            </a:r>
            <a:r>
              <a:rPr lang="en-US" dirty="0" err="1">
                <a:solidFill>
                  <a:srgbClr val="CCFF99"/>
                </a:solidFill>
              </a:rPr>
              <a:t>loopBody</a:t>
            </a:r>
            <a:r>
              <a:rPr lang="en-US" dirty="0">
                <a:solidFill>
                  <a:srgbClr val="CCFF99"/>
                </a:solidFill>
              </a:rPr>
              <a:t> };</a:t>
            </a:r>
            <a:r>
              <a:rPr lang="ru-RU" dirty="0">
                <a:solidFill>
                  <a:srgbClr val="CCFF99"/>
                </a:solidFill>
              </a:rPr>
              <a:t>  </a:t>
            </a:r>
            <a:endParaRPr lang="en-US" dirty="0">
              <a:solidFill>
                <a:srgbClr val="CCFF99"/>
              </a:solidFill>
            </a:endParaRPr>
          </a:p>
          <a:p>
            <a:pPr marL="0" indent="0">
              <a:buNone/>
            </a:pPr>
            <a:r>
              <a:rPr lang="en-US" dirty="0">
                <a:solidFill>
                  <a:srgbClr val="CCFF99"/>
                </a:solidFill>
              </a:rPr>
              <a:t>        while(condition) { </a:t>
            </a:r>
            <a:r>
              <a:rPr lang="en-US" dirty="0" err="1">
                <a:solidFill>
                  <a:srgbClr val="CCFF99"/>
                </a:solidFill>
              </a:rPr>
              <a:t>loopBody</a:t>
            </a:r>
            <a:r>
              <a:rPr lang="en-US" dirty="0">
                <a:solidFill>
                  <a:srgbClr val="CCFF99"/>
                </a:solidFill>
              </a:rPr>
              <a:t> }</a:t>
            </a:r>
          </a:p>
          <a:p>
            <a:r>
              <a:rPr lang="en-US" dirty="0"/>
              <a:t>Functions</a:t>
            </a:r>
            <a:r>
              <a:rPr lang="ru-RU" dirty="0"/>
              <a:t>: </a:t>
            </a:r>
            <a:r>
              <a:rPr lang="en-US" dirty="0">
                <a:solidFill>
                  <a:srgbClr val="CCFF99"/>
                </a:solidFill>
              </a:rPr>
              <a:t>function name ( arguments ) { </a:t>
            </a:r>
            <a:r>
              <a:rPr lang="en-US" dirty="0" err="1">
                <a:solidFill>
                  <a:srgbClr val="CCFF99"/>
                </a:solidFill>
              </a:rPr>
              <a:t>functionBody</a:t>
            </a:r>
            <a:r>
              <a:rPr lang="en-US" dirty="0">
                <a:solidFill>
                  <a:srgbClr val="CCFF99"/>
                </a:solidFill>
              </a:rPr>
              <a:t> }</a:t>
            </a:r>
          </a:p>
        </p:txBody>
      </p:sp>
      <p:sp>
        <p:nvSpPr>
          <p:cNvPr id="4" name="Title 1">
            <a:extLst>
              <a:ext uri="{FF2B5EF4-FFF2-40B4-BE49-F238E27FC236}">
                <a16:creationId xmlns:a16="http://schemas.microsoft.com/office/drawing/2014/main" id="{2CF1068C-CA03-4927-A3C6-F3B96361B558}"/>
              </a:ext>
            </a:extLst>
          </p:cNvPr>
          <p:cNvSpPr>
            <a:spLocks noGrp="1"/>
          </p:cNvSpPr>
          <p:nvPr>
            <p:ph type="title"/>
          </p:nvPr>
        </p:nvSpPr>
        <p:spPr>
          <a:xfrm>
            <a:off x="335278" y="240767"/>
            <a:ext cx="11683049" cy="568604"/>
          </a:xfrm>
        </p:spPr>
        <p:txBody>
          <a:bodyPr/>
          <a:lstStyle/>
          <a:p>
            <a:r>
              <a:rPr lang="en-US" sz="2800" dirty="0">
                <a:solidFill>
                  <a:srgbClr val="FFFF00"/>
                </a:solidFill>
              </a:rPr>
              <a:t>Imperative component</a:t>
            </a:r>
          </a:p>
        </p:txBody>
      </p:sp>
    </p:spTree>
    <p:extLst>
      <p:ext uri="{BB962C8B-B14F-4D97-AF65-F5344CB8AC3E}">
        <p14:creationId xmlns:p14="http://schemas.microsoft.com/office/powerpoint/2010/main" val="499493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351EC1-C160-42F2-AB1E-48446C17E07C}"/>
              </a:ext>
            </a:extLst>
          </p:cNvPr>
          <p:cNvSpPr>
            <a:spLocks noGrp="1"/>
          </p:cNvSpPr>
          <p:nvPr>
            <p:ph idx="1"/>
          </p:nvPr>
        </p:nvSpPr>
        <p:spPr>
          <a:xfrm>
            <a:off x="335278" y="809372"/>
            <a:ext cx="11683049" cy="5922898"/>
          </a:xfrm>
        </p:spPr>
        <p:txBody>
          <a:bodyPr>
            <a:normAutofit/>
          </a:bodyPr>
          <a:lstStyle/>
          <a:p>
            <a:r>
              <a:rPr lang="en-US" sz="1600" dirty="0"/>
              <a:t>The imperative component includes operators for the solving of the concept (finding the corresponding objects): </a:t>
            </a:r>
            <a:r>
              <a:rPr lang="en-US" sz="1600" i="1" dirty="0">
                <a:solidFill>
                  <a:srgbClr val="CCFF99"/>
                </a:solidFill>
              </a:rPr>
              <a:t>find </a:t>
            </a:r>
            <a:r>
              <a:rPr lang="en-US" sz="1600" i="1" dirty="0" err="1">
                <a:solidFill>
                  <a:srgbClr val="CCFF99"/>
                </a:solidFill>
              </a:rPr>
              <a:t>conceptname</a:t>
            </a:r>
            <a:r>
              <a:rPr lang="en-US" sz="1600" i="1" dirty="0">
                <a:solidFill>
                  <a:srgbClr val="CCFF99"/>
                </a:solidFill>
              </a:rPr>
              <a:t> {attribute: value, …}</a:t>
            </a:r>
            <a:r>
              <a:rPr lang="en-US" sz="1600" dirty="0"/>
              <a:t>. The result is a list of objects. It can be assigned to a variable, used as an argument of a function or component of an expression</a:t>
            </a:r>
            <a:r>
              <a:rPr lang="ru-RU" sz="1600" dirty="0"/>
              <a:t>:</a:t>
            </a:r>
          </a:p>
          <a:p>
            <a:pPr marL="0" indent="0">
              <a:spcBef>
                <a:spcPts val="0"/>
              </a:spcBef>
              <a:buNone/>
            </a:pPr>
            <a:r>
              <a:rPr lang="en-US" sz="1600" dirty="0"/>
              <a:t>      </a:t>
            </a:r>
            <a:r>
              <a:rPr lang="en-US" sz="1600" i="1" dirty="0">
                <a:solidFill>
                  <a:srgbClr val="CCFF99"/>
                </a:solidFill>
              </a:rPr>
              <a:t>cells = find cell {table: ‘tbl1’}; </a:t>
            </a:r>
          </a:p>
          <a:p>
            <a:pPr marL="0" indent="0">
              <a:spcBef>
                <a:spcPts val="0"/>
              </a:spcBef>
              <a:buNone/>
            </a:pPr>
            <a:r>
              <a:rPr lang="en-US" sz="1600" i="1" dirty="0">
                <a:solidFill>
                  <a:srgbClr val="CCFF99"/>
                </a:solidFill>
              </a:rPr>
              <a:t>      for(product in (find product {})) {…}</a:t>
            </a:r>
            <a:endParaRPr lang="ru-RU" sz="1600" i="1" dirty="0">
              <a:solidFill>
                <a:srgbClr val="CCFF99"/>
              </a:solidFill>
            </a:endParaRPr>
          </a:p>
          <a:p>
            <a:r>
              <a:rPr lang="en-US" sz="1600" dirty="0"/>
              <a:t>Declarative components definitions (objects and concepts) include arithmetic and logical expressions, which can include variables and function calls created in imperative way:</a:t>
            </a:r>
            <a:endParaRPr lang="ru-RU" sz="1600" dirty="0"/>
          </a:p>
          <a:p>
            <a:pPr marL="0" indent="0">
              <a:spcBef>
                <a:spcPts val="0"/>
              </a:spcBef>
              <a:buNone/>
            </a:pPr>
            <a:r>
              <a:rPr lang="en-US" sz="1600" dirty="0">
                <a:solidFill>
                  <a:srgbClr val="CCFF99"/>
                </a:solidFill>
              </a:rPr>
              <a:t>      categories = [‘wine’, ‘beer’, ‘cider’];</a:t>
            </a:r>
          </a:p>
          <a:p>
            <a:pPr marL="0" indent="0">
              <a:spcBef>
                <a:spcPts val="0"/>
              </a:spcBef>
              <a:buNone/>
            </a:pPr>
            <a:r>
              <a:rPr lang="en-US" sz="1600" dirty="0">
                <a:solidFill>
                  <a:srgbClr val="CCFF99"/>
                </a:solidFill>
              </a:rPr>
              <a:t>      for(category in categories) {</a:t>
            </a:r>
          </a:p>
          <a:p>
            <a:pPr marL="0" indent="0">
              <a:spcBef>
                <a:spcPts val="0"/>
              </a:spcBef>
              <a:buNone/>
            </a:pPr>
            <a:r>
              <a:rPr lang="en-US" sz="1600" dirty="0">
                <a:solidFill>
                  <a:srgbClr val="CCFF99"/>
                </a:solidFill>
              </a:rPr>
              <a:t>          products = find product {type: category};</a:t>
            </a:r>
          </a:p>
          <a:p>
            <a:pPr marL="0" indent="0">
              <a:spcBef>
                <a:spcPts val="0"/>
              </a:spcBef>
              <a:buNone/>
            </a:pPr>
            <a:r>
              <a:rPr lang="en-US" sz="1600" dirty="0">
                <a:solidFill>
                  <a:srgbClr val="CCFF99"/>
                </a:solidFill>
              </a:rPr>
              <a:t>          OBJECT </a:t>
            </a:r>
            <a:r>
              <a:rPr lang="en-US" sz="1600" dirty="0" err="1">
                <a:solidFill>
                  <a:srgbClr val="CCFF99"/>
                </a:solidFill>
              </a:rPr>
              <a:t>productCategory</a:t>
            </a:r>
            <a:r>
              <a:rPr lang="en-US" sz="1600" dirty="0">
                <a:solidFill>
                  <a:srgbClr val="CCFF99"/>
                </a:solidFill>
              </a:rPr>
              <a:t> {name: category, </a:t>
            </a:r>
            <a:r>
              <a:rPr lang="en-US" sz="1600" dirty="0" err="1">
                <a:solidFill>
                  <a:srgbClr val="CCFF99"/>
                </a:solidFill>
              </a:rPr>
              <a:t>productList</a:t>
            </a:r>
            <a:r>
              <a:rPr lang="en-US" sz="1600" dirty="0">
                <a:solidFill>
                  <a:srgbClr val="CCFF99"/>
                </a:solidFill>
              </a:rPr>
              <a:t>: products};</a:t>
            </a:r>
          </a:p>
          <a:p>
            <a:pPr marL="0" indent="0">
              <a:spcBef>
                <a:spcPts val="0"/>
              </a:spcBef>
              <a:buNone/>
            </a:pPr>
            <a:r>
              <a:rPr lang="en-US" sz="1600" dirty="0">
                <a:solidFill>
                  <a:srgbClr val="CCFF99"/>
                </a:solidFill>
              </a:rPr>
              <a:t>      }</a:t>
            </a:r>
          </a:p>
          <a:p>
            <a:r>
              <a:rPr lang="en-US" sz="1600" dirty="0"/>
              <a:t>If a variable or an imperative expression is used in concept definition then its value will be calculated at the moment of concept creation, passed to Knowledge Base and then used at concept resolving:</a:t>
            </a:r>
          </a:p>
          <a:p>
            <a:endParaRPr lang="en-US" sz="1600" dirty="0"/>
          </a:p>
          <a:p>
            <a:endParaRPr lang="en-US" sz="1600" dirty="0"/>
          </a:p>
          <a:p>
            <a:endParaRPr lang="en-US" sz="1600" dirty="0"/>
          </a:p>
          <a:p>
            <a:r>
              <a:rPr lang="en-US" sz="1600" dirty="0"/>
              <a:t>Also, the concept as a function described in the imperative way can used as parent concept for other concepts described in the declarative way</a:t>
            </a:r>
            <a:endParaRPr lang="ru-RU" sz="1600" dirty="0"/>
          </a:p>
        </p:txBody>
      </p:sp>
      <p:sp>
        <p:nvSpPr>
          <p:cNvPr id="4" name="Title 1">
            <a:extLst>
              <a:ext uri="{FF2B5EF4-FFF2-40B4-BE49-F238E27FC236}">
                <a16:creationId xmlns:a16="http://schemas.microsoft.com/office/drawing/2014/main" id="{14E1AE40-EA93-4618-8CEC-8879C3910082}"/>
              </a:ext>
            </a:extLst>
          </p:cNvPr>
          <p:cNvSpPr>
            <a:spLocks noGrp="1"/>
          </p:cNvSpPr>
          <p:nvPr>
            <p:ph type="title"/>
          </p:nvPr>
        </p:nvSpPr>
        <p:spPr>
          <a:xfrm>
            <a:off x="335278" y="240767"/>
            <a:ext cx="11683049" cy="568604"/>
          </a:xfrm>
        </p:spPr>
        <p:txBody>
          <a:bodyPr/>
          <a:lstStyle/>
          <a:p>
            <a:r>
              <a:rPr lang="en-US" sz="2800" dirty="0">
                <a:solidFill>
                  <a:srgbClr val="FFFF00"/>
                </a:solidFill>
              </a:rPr>
              <a:t>Integration of the declarative and imperative components</a:t>
            </a:r>
          </a:p>
        </p:txBody>
      </p:sp>
      <p:sp>
        <p:nvSpPr>
          <p:cNvPr id="13" name="Content Placeholder 2">
            <a:extLst>
              <a:ext uri="{FF2B5EF4-FFF2-40B4-BE49-F238E27FC236}">
                <a16:creationId xmlns:a16="http://schemas.microsoft.com/office/drawing/2014/main" id="{EA6D6897-44B8-4F13-8E54-E887041B3496}"/>
              </a:ext>
            </a:extLst>
          </p:cNvPr>
          <p:cNvSpPr txBox="1">
            <a:spLocks/>
          </p:cNvSpPr>
          <p:nvPr/>
        </p:nvSpPr>
        <p:spPr>
          <a:xfrm>
            <a:off x="335278" y="4668586"/>
            <a:ext cx="5196842" cy="125391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400"/>
              </a:spcBef>
              <a:buNone/>
            </a:pPr>
            <a:r>
              <a:rPr lang="en-US" sz="1600" dirty="0">
                <a:solidFill>
                  <a:srgbClr val="CCFF99"/>
                </a:solidFill>
              </a:rPr>
              <a:t>vat = </a:t>
            </a:r>
            <a:r>
              <a:rPr lang="ru-RU" sz="1600" dirty="0">
                <a:solidFill>
                  <a:srgbClr val="CCFF99"/>
                </a:solidFill>
              </a:rPr>
              <a:t>0</a:t>
            </a:r>
            <a:r>
              <a:rPr lang="en-US" sz="1600" dirty="0">
                <a:solidFill>
                  <a:srgbClr val="CCFF99"/>
                </a:solidFill>
              </a:rPr>
              <a:t>.2;</a:t>
            </a:r>
          </a:p>
          <a:p>
            <a:pPr marL="0" indent="0">
              <a:spcBef>
                <a:spcPts val="400"/>
              </a:spcBef>
              <a:buNone/>
            </a:pPr>
            <a:r>
              <a:rPr lang="en-US" sz="1600" dirty="0">
                <a:solidFill>
                  <a:srgbClr val="CCFF99"/>
                </a:solidFill>
              </a:rPr>
              <a:t>CONCEPT </a:t>
            </a:r>
            <a:r>
              <a:rPr lang="en-US" sz="1600" dirty="0" err="1">
                <a:solidFill>
                  <a:srgbClr val="CCFF99"/>
                </a:solidFill>
              </a:rPr>
              <a:t>priceWithTax</a:t>
            </a:r>
            <a:r>
              <a:rPr lang="en-US" sz="1600" dirty="0">
                <a:solidFill>
                  <a:srgbClr val="CCFF99"/>
                </a:solidFill>
              </a:rPr>
              <a:t> EXTENDS price p WITH </a:t>
            </a:r>
          </a:p>
          <a:p>
            <a:pPr marL="0" indent="0">
              <a:spcBef>
                <a:spcPts val="400"/>
              </a:spcBef>
              <a:buNone/>
            </a:pPr>
            <a:r>
              <a:rPr lang="en-US" sz="1600" dirty="0">
                <a:solidFill>
                  <a:srgbClr val="CCFF99"/>
                </a:solidFill>
              </a:rPr>
              <a:t>tax = </a:t>
            </a:r>
            <a:r>
              <a:rPr lang="en-US" sz="1600" dirty="0" err="1">
                <a:solidFill>
                  <a:srgbClr val="CCFF99"/>
                </a:solidFill>
              </a:rPr>
              <a:t>p.value</a:t>
            </a:r>
            <a:r>
              <a:rPr lang="en-US" sz="1600" dirty="0">
                <a:solidFill>
                  <a:srgbClr val="CCFF99"/>
                </a:solidFill>
              </a:rPr>
              <a:t> * vat;</a:t>
            </a:r>
          </a:p>
        </p:txBody>
      </p:sp>
      <p:sp>
        <p:nvSpPr>
          <p:cNvPr id="15" name="Rectangle 14">
            <a:extLst>
              <a:ext uri="{FF2B5EF4-FFF2-40B4-BE49-F238E27FC236}">
                <a16:creationId xmlns:a16="http://schemas.microsoft.com/office/drawing/2014/main" id="{81398135-0FED-4CB3-8C6F-9F688385E230}"/>
              </a:ext>
            </a:extLst>
          </p:cNvPr>
          <p:cNvSpPr/>
          <p:nvPr/>
        </p:nvSpPr>
        <p:spPr>
          <a:xfrm>
            <a:off x="5331090" y="4987764"/>
            <a:ext cx="2822888" cy="615553"/>
          </a:xfrm>
          <a:prstGeom prst="rect">
            <a:avLst/>
          </a:prstGeom>
        </p:spPr>
        <p:txBody>
          <a:bodyPr wrap="square">
            <a:spAutoFit/>
          </a:bodyPr>
          <a:lstStyle/>
          <a:p>
            <a:r>
              <a:rPr lang="en-US" sz="1600" dirty="0">
                <a:solidFill>
                  <a:srgbClr val="CCFF99"/>
                </a:solidFill>
              </a:rPr>
              <a:t>price { value: 10 };</a:t>
            </a:r>
          </a:p>
          <a:p>
            <a:endParaRPr lang="en-US" dirty="0">
              <a:solidFill>
                <a:srgbClr val="CCFF99"/>
              </a:solidFill>
            </a:endParaRPr>
          </a:p>
        </p:txBody>
      </p:sp>
      <p:sp>
        <p:nvSpPr>
          <p:cNvPr id="16" name="Rectangle 15">
            <a:extLst>
              <a:ext uri="{FF2B5EF4-FFF2-40B4-BE49-F238E27FC236}">
                <a16:creationId xmlns:a16="http://schemas.microsoft.com/office/drawing/2014/main" id="{1A702866-B775-44D5-9CAD-8C81ABF1EF23}"/>
              </a:ext>
            </a:extLst>
          </p:cNvPr>
          <p:cNvSpPr/>
          <p:nvPr/>
        </p:nvSpPr>
        <p:spPr>
          <a:xfrm>
            <a:off x="8115154" y="4987764"/>
            <a:ext cx="3476068" cy="584775"/>
          </a:xfrm>
          <a:prstGeom prst="rect">
            <a:avLst/>
          </a:prstGeom>
        </p:spPr>
        <p:txBody>
          <a:bodyPr wrap="square">
            <a:spAutoFit/>
          </a:bodyPr>
          <a:lstStyle/>
          <a:p>
            <a:r>
              <a:rPr lang="en-US" sz="1600" dirty="0" err="1">
                <a:solidFill>
                  <a:srgbClr val="CCFF99"/>
                </a:solidFill>
              </a:rPr>
              <a:t>priceWithTax</a:t>
            </a:r>
            <a:r>
              <a:rPr lang="en-US" sz="1600" dirty="0">
                <a:solidFill>
                  <a:srgbClr val="CCFF99"/>
                </a:solidFill>
              </a:rPr>
              <a:t> { value: 10, tax: 12 };</a:t>
            </a:r>
          </a:p>
          <a:p>
            <a:endParaRPr lang="en-US" sz="1600" dirty="0">
              <a:solidFill>
                <a:srgbClr val="CCFF99"/>
              </a:solidFill>
            </a:endParaRPr>
          </a:p>
        </p:txBody>
      </p:sp>
      <p:sp>
        <p:nvSpPr>
          <p:cNvPr id="17" name="Arrow: Right 16">
            <a:extLst>
              <a:ext uri="{FF2B5EF4-FFF2-40B4-BE49-F238E27FC236}">
                <a16:creationId xmlns:a16="http://schemas.microsoft.com/office/drawing/2014/main" id="{CD49065A-B428-4497-848C-C07F64518635}"/>
              </a:ext>
            </a:extLst>
          </p:cNvPr>
          <p:cNvSpPr/>
          <p:nvPr/>
        </p:nvSpPr>
        <p:spPr>
          <a:xfrm>
            <a:off x="7627145" y="5043227"/>
            <a:ext cx="298714" cy="25231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254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D854A-BEEB-42D9-A0F4-B358C7DCE900}"/>
              </a:ext>
            </a:extLst>
          </p:cNvPr>
          <p:cNvSpPr>
            <a:spLocks noGrp="1"/>
          </p:cNvSpPr>
          <p:nvPr>
            <p:ph type="title"/>
          </p:nvPr>
        </p:nvSpPr>
        <p:spPr>
          <a:xfrm>
            <a:off x="646111" y="452718"/>
            <a:ext cx="9404723" cy="507402"/>
          </a:xfrm>
        </p:spPr>
        <p:txBody>
          <a:bodyPr/>
          <a:lstStyle/>
          <a:p>
            <a:r>
              <a:rPr lang="en-US" sz="2800" dirty="0">
                <a:solidFill>
                  <a:srgbClr val="FFFF00"/>
                </a:solidFill>
              </a:rPr>
              <a:t>Knowledge base features</a:t>
            </a:r>
          </a:p>
        </p:txBody>
      </p:sp>
      <p:sp>
        <p:nvSpPr>
          <p:cNvPr id="3" name="Content Placeholder 2">
            <a:extLst>
              <a:ext uri="{FF2B5EF4-FFF2-40B4-BE49-F238E27FC236}">
                <a16:creationId xmlns:a16="http://schemas.microsoft.com/office/drawing/2014/main" id="{436ED49A-E2A0-4AF6-8C21-143FE7A8B353}"/>
              </a:ext>
            </a:extLst>
          </p:cNvPr>
          <p:cNvSpPr>
            <a:spLocks noGrp="1"/>
          </p:cNvSpPr>
          <p:nvPr>
            <p:ph idx="1"/>
          </p:nvPr>
        </p:nvSpPr>
        <p:spPr>
          <a:xfrm>
            <a:off x="308610" y="960120"/>
            <a:ext cx="11292840" cy="5760720"/>
          </a:xfrm>
        </p:spPr>
        <p:txBody>
          <a:bodyPr>
            <a:normAutofit fontScale="92500" lnSpcReduction="20000"/>
          </a:bodyPr>
          <a:lstStyle/>
          <a:p>
            <a:r>
              <a:rPr lang="en-US" dirty="0"/>
              <a:t>The language includes a built-in knowledge base that allows to organize storage and access to objects and concepts</a:t>
            </a:r>
            <a:endParaRPr lang="ru-RU" dirty="0"/>
          </a:p>
          <a:p>
            <a:r>
              <a:rPr lang="en-US" dirty="0"/>
              <a:t>Declarative objects and concepts definitions change the state of the knowledge base</a:t>
            </a:r>
            <a:endParaRPr lang="ru-RU" dirty="0"/>
          </a:p>
          <a:p>
            <a:r>
              <a:rPr lang="en-US" i="1" dirty="0">
                <a:solidFill>
                  <a:srgbClr val="CCFF99"/>
                </a:solidFill>
              </a:rPr>
              <a:t>find</a:t>
            </a:r>
            <a:r>
              <a:rPr lang="ru-RU" dirty="0"/>
              <a:t> </a:t>
            </a:r>
            <a:r>
              <a:rPr lang="en-US" dirty="0"/>
              <a:t>statement performs a query on the knowledge base</a:t>
            </a:r>
            <a:r>
              <a:rPr lang="ru-RU" dirty="0"/>
              <a:t>.</a:t>
            </a:r>
            <a:r>
              <a:rPr lang="en-US" dirty="0"/>
              <a:t> Only objects and concepts added at the time of its call are processed. The ones added later are not taken into account:</a:t>
            </a:r>
            <a:r>
              <a:rPr lang="ru-RU" dirty="0"/>
              <a:t> </a:t>
            </a:r>
            <a:endParaRPr lang="en-US" dirty="0"/>
          </a:p>
          <a:p>
            <a:pPr marL="0" indent="0">
              <a:buNone/>
            </a:pPr>
            <a:r>
              <a:rPr lang="en-US" i="1" dirty="0">
                <a:solidFill>
                  <a:srgbClr val="CCFF99"/>
                </a:solidFill>
              </a:rPr>
              <a:t>     OBJECT digit {value: 1};</a:t>
            </a:r>
          </a:p>
          <a:p>
            <a:pPr marL="0" indent="0">
              <a:buNone/>
            </a:pPr>
            <a:r>
              <a:rPr lang="en-US" i="1" dirty="0">
                <a:solidFill>
                  <a:srgbClr val="CCFF99"/>
                </a:solidFill>
              </a:rPr>
              <a:t>     digits = find digit {};              //      [digit {value: 1}]</a:t>
            </a:r>
          </a:p>
          <a:p>
            <a:pPr marL="0" indent="0">
              <a:buNone/>
            </a:pPr>
            <a:r>
              <a:rPr lang="en-US" i="1" dirty="0">
                <a:solidFill>
                  <a:srgbClr val="CCFF99"/>
                </a:solidFill>
              </a:rPr>
              <a:t>     OBJECT digit {value: 2};</a:t>
            </a:r>
          </a:p>
          <a:p>
            <a:pPr marL="0" indent="0">
              <a:buNone/>
            </a:pPr>
            <a:r>
              <a:rPr lang="en-US" i="1" dirty="0">
                <a:solidFill>
                  <a:srgbClr val="CCFF99"/>
                </a:solidFill>
              </a:rPr>
              <a:t>     digits = find digit {};              //     [digit {value: 1}, digit {value: 2}]</a:t>
            </a:r>
            <a:endParaRPr lang="ru-RU" i="1" dirty="0">
              <a:solidFill>
                <a:srgbClr val="CCFF99"/>
              </a:solidFill>
            </a:endParaRPr>
          </a:p>
          <a:p>
            <a:r>
              <a:rPr lang="en-US" dirty="0"/>
              <a:t>At the same time, the order of declaring objects and concepts does not matter. Thus, one can declare a derived concept first, and then the concepts from which it consists:</a:t>
            </a:r>
          </a:p>
          <a:p>
            <a:pPr marL="0" indent="0">
              <a:buNone/>
            </a:pPr>
            <a:r>
              <a:rPr lang="en-US" i="1" dirty="0">
                <a:solidFill>
                  <a:srgbClr val="CCFF99"/>
                </a:solidFill>
              </a:rPr>
              <a:t>      CONCEPT profit EXTENDS </a:t>
            </a:r>
            <a:r>
              <a:rPr lang="en-US" i="1" dirty="0" err="1">
                <a:solidFill>
                  <a:srgbClr val="CCFF99"/>
                </a:solidFill>
              </a:rPr>
              <a:t>financialResults</a:t>
            </a:r>
            <a:r>
              <a:rPr lang="en-US" i="1" dirty="0">
                <a:solidFill>
                  <a:srgbClr val="CCFF99"/>
                </a:solidFill>
              </a:rPr>
              <a:t> r WITH profit = </a:t>
            </a:r>
            <a:r>
              <a:rPr lang="en-US" i="1" dirty="0" err="1">
                <a:solidFill>
                  <a:srgbClr val="CCFF99"/>
                </a:solidFill>
              </a:rPr>
              <a:t>r.income</a:t>
            </a:r>
            <a:r>
              <a:rPr lang="en-US" i="1" dirty="0">
                <a:solidFill>
                  <a:srgbClr val="CCFF99"/>
                </a:solidFill>
              </a:rPr>
              <a:t> – </a:t>
            </a:r>
            <a:r>
              <a:rPr lang="en-US" i="1" dirty="0" err="1">
                <a:solidFill>
                  <a:srgbClr val="CCFF99"/>
                </a:solidFill>
              </a:rPr>
              <a:t>r.outcome</a:t>
            </a:r>
            <a:r>
              <a:rPr lang="en-US" i="1" dirty="0">
                <a:solidFill>
                  <a:srgbClr val="CCFF99"/>
                </a:solidFill>
              </a:rPr>
              <a:t>; </a:t>
            </a:r>
          </a:p>
          <a:p>
            <a:pPr marL="0" indent="0">
              <a:buNone/>
            </a:pPr>
            <a:r>
              <a:rPr lang="en-US" i="1" dirty="0">
                <a:solidFill>
                  <a:srgbClr val="CCFF99"/>
                </a:solidFill>
              </a:rPr>
              <a:t>      CONCEPT </a:t>
            </a:r>
            <a:r>
              <a:rPr lang="en-US" i="1" dirty="0" err="1">
                <a:solidFill>
                  <a:srgbClr val="CCFF99"/>
                </a:solidFill>
              </a:rPr>
              <a:t>financialResults</a:t>
            </a:r>
            <a:r>
              <a:rPr lang="en-US" i="1" dirty="0">
                <a:solidFill>
                  <a:srgbClr val="CCFF99"/>
                </a:solidFill>
              </a:rPr>
              <a:t> (income = </a:t>
            </a:r>
            <a:r>
              <a:rPr lang="en-US" i="1" dirty="0" err="1">
                <a:solidFill>
                  <a:srgbClr val="CCFF99"/>
                </a:solidFill>
              </a:rPr>
              <a:t>i.value</a:t>
            </a:r>
            <a:r>
              <a:rPr lang="en-US" i="1" dirty="0">
                <a:solidFill>
                  <a:srgbClr val="CCFF99"/>
                </a:solidFill>
              </a:rPr>
              <a:t>, outcome = </a:t>
            </a:r>
            <a:r>
              <a:rPr lang="en-US" i="1" dirty="0" err="1">
                <a:solidFill>
                  <a:srgbClr val="CCFF99"/>
                </a:solidFill>
              </a:rPr>
              <a:t>o.value</a:t>
            </a:r>
            <a:r>
              <a:rPr lang="en-US" i="1" dirty="0">
                <a:solidFill>
                  <a:srgbClr val="CCFF99"/>
                </a:solidFill>
              </a:rPr>
              <a:t>, row = </a:t>
            </a:r>
            <a:r>
              <a:rPr lang="en-US" i="1" dirty="0" err="1">
                <a:solidFill>
                  <a:srgbClr val="CCFF99"/>
                </a:solidFill>
              </a:rPr>
              <a:t>i.row</a:t>
            </a:r>
            <a:r>
              <a:rPr lang="en-US" i="1" dirty="0">
                <a:solidFill>
                  <a:srgbClr val="CCFF99"/>
                </a:solidFill>
              </a:rPr>
              <a:t>) </a:t>
            </a:r>
          </a:p>
          <a:p>
            <a:pPr marL="0" indent="0">
              <a:buNone/>
            </a:pPr>
            <a:r>
              <a:rPr lang="en-US" i="1" dirty="0">
                <a:solidFill>
                  <a:srgbClr val="CCFF99"/>
                </a:solidFill>
              </a:rPr>
              <a:t>      FROM cell </a:t>
            </a:r>
            <a:r>
              <a:rPr lang="en-US" i="1" dirty="0" err="1">
                <a:solidFill>
                  <a:srgbClr val="CCFF99"/>
                </a:solidFill>
              </a:rPr>
              <a:t>i</a:t>
            </a:r>
            <a:r>
              <a:rPr lang="en-US" i="1" dirty="0">
                <a:solidFill>
                  <a:srgbClr val="CCFF99"/>
                </a:solidFill>
              </a:rPr>
              <a:t>, cell o WHERE </a:t>
            </a:r>
            <a:r>
              <a:rPr lang="en-US" i="1" dirty="0" err="1">
                <a:solidFill>
                  <a:srgbClr val="CCFF99"/>
                </a:solidFill>
              </a:rPr>
              <a:t>o.row</a:t>
            </a:r>
            <a:r>
              <a:rPr lang="en-US" i="1" dirty="0">
                <a:solidFill>
                  <a:srgbClr val="CCFF99"/>
                </a:solidFill>
              </a:rPr>
              <a:t> = </a:t>
            </a:r>
            <a:r>
              <a:rPr lang="en-US" i="1" dirty="0" err="1">
                <a:solidFill>
                  <a:srgbClr val="CCFF99"/>
                </a:solidFill>
              </a:rPr>
              <a:t>i.row</a:t>
            </a:r>
            <a:r>
              <a:rPr lang="en-US" i="1" dirty="0">
                <a:solidFill>
                  <a:srgbClr val="CCFF99"/>
                </a:solidFill>
              </a:rPr>
              <a:t> AND </a:t>
            </a:r>
            <a:r>
              <a:rPr lang="en-US" i="1" dirty="0" err="1">
                <a:solidFill>
                  <a:srgbClr val="CCFF99"/>
                </a:solidFill>
              </a:rPr>
              <a:t>i.column</a:t>
            </a:r>
            <a:r>
              <a:rPr lang="en-US" i="1" dirty="0">
                <a:solidFill>
                  <a:srgbClr val="CCFF99"/>
                </a:solidFill>
              </a:rPr>
              <a:t> = 1 AND </a:t>
            </a:r>
            <a:r>
              <a:rPr lang="en-US" i="1" dirty="0" err="1">
                <a:solidFill>
                  <a:srgbClr val="CCFF99"/>
                </a:solidFill>
              </a:rPr>
              <a:t>o.column</a:t>
            </a:r>
            <a:r>
              <a:rPr lang="en-US" i="1" dirty="0">
                <a:solidFill>
                  <a:srgbClr val="CCFF99"/>
                </a:solidFill>
              </a:rPr>
              <a:t> = 2;</a:t>
            </a:r>
          </a:p>
          <a:p>
            <a:pPr marL="0" indent="0">
              <a:buNone/>
            </a:pPr>
            <a:r>
              <a:rPr lang="en-US" i="1" dirty="0">
                <a:solidFill>
                  <a:srgbClr val="CCFF99"/>
                </a:solidFill>
              </a:rPr>
              <a:t>      OBJECT cell {row: 1, column: 1: value: 3}; OBJECT cell {row: 1, column: 2: value: 2}; </a:t>
            </a:r>
          </a:p>
          <a:p>
            <a:pPr marL="0" indent="0">
              <a:buNone/>
            </a:pPr>
            <a:r>
              <a:rPr lang="en-US" i="1" dirty="0">
                <a:solidFill>
                  <a:srgbClr val="CCFF99"/>
                </a:solidFill>
              </a:rPr>
              <a:t>      profits = find profit {};        //      [profit {row: 1, income: 3, outcome: 2, profit: 1}]</a:t>
            </a:r>
            <a:endParaRPr lang="ru-RU" i="1" dirty="0">
              <a:solidFill>
                <a:srgbClr val="CCFF99"/>
              </a:solidFill>
            </a:endParaRPr>
          </a:p>
        </p:txBody>
      </p:sp>
    </p:spTree>
    <p:extLst>
      <p:ext uri="{BB962C8B-B14F-4D97-AF65-F5344CB8AC3E}">
        <p14:creationId xmlns:p14="http://schemas.microsoft.com/office/powerpoint/2010/main" val="3992425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370814-E9F6-4666-95A3-674616A7186F}"/>
              </a:ext>
            </a:extLst>
          </p:cNvPr>
          <p:cNvSpPr>
            <a:spLocks noGrp="1"/>
          </p:cNvSpPr>
          <p:nvPr>
            <p:ph idx="1"/>
          </p:nvPr>
        </p:nvSpPr>
        <p:spPr>
          <a:xfrm>
            <a:off x="331470" y="1028700"/>
            <a:ext cx="10869930" cy="5715000"/>
          </a:xfrm>
        </p:spPr>
        <p:txBody>
          <a:bodyPr>
            <a:normAutofit fontScale="92500" lnSpcReduction="10000"/>
          </a:bodyPr>
          <a:lstStyle/>
          <a:p>
            <a:r>
              <a:rPr lang="en-US" dirty="0"/>
              <a:t>The content of the knowledge base depends on the scope. Objects and concepts declared within a function will not be visible beyond its limits. This allows to make the code more reliable and predictable, since the functions will not have side effects in terms of impact on the knowledge base:</a:t>
            </a:r>
          </a:p>
          <a:p>
            <a:pPr marL="0" indent="0">
              <a:buNone/>
            </a:pPr>
            <a:r>
              <a:rPr lang="en-US" i="1" dirty="0">
                <a:solidFill>
                  <a:srgbClr val="CCFF99"/>
                </a:solidFill>
              </a:rPr>
              <a:t>     function </a:t>
            </a:r>
            <a:r>
              <a:rPr lang="en-US" i="1" dirty="0" err="1">
                <a:solidFill>
                  <a:srgbClr val="CCFF99"/>
                </a:solidFill>
              </a:rPr>
              <a:t>doSomething</a:t>
            </a:r>
            <a:r>
              <a:rPr lang="en-US" i="1" dirty="0">
                <a:solidFill>
                  <a:srgbClr val="CCFF99"/>
                </a:solidFill>
              </a:rPr>
              <a:t>() { OBJECT digit {value: 1} ;}</a:t>
            </a:r>
          </a:p>
          <a:p>
            <a:pPr marL="0" indent="0">
              <a:buNone/>
            </a:pPr>
            <a:r>
              <a:rPr lang="en-US" i="1" dirty="0">
                <a:solidFill>
                  <a:srgbClr val="CCFF99"/>
                </a:solidFill>
              </a:rPr>
              <a:t>     </a:t>
            </a:r>
            <a:r>
              <a:rPr lang="en-US" i="1" dirty="0" err="1">
                <a:solidFill>
                  <a:srgbClr val="CCFF99"/>
                </a:solidFill>
              </a:rPr>
              <a:t>doSomething</a:t>
            </a:r>
            <a:r>
              <a:rPr lang="en-US" i="1" dirty="0">
                <a:solidFill>
                  <a:srgbClr val="CCFF99"/>
                </a:solidFill>
              </a:rPr>
              <a:t>();</a:t>
            </a:r>
          </a:p>
          <a:p>
            <a:pPr marL="0" indent="0">
              <a:buNone/>
            </a:pPr>
            <a:r>
              <a:rPr lang="en-US" i="1" dirty="0">
                <a:solidFill>
                  <a:srgbClr val="CCFF99"/>
                </a:solidFill>
              </a:rPr>
              <a:t>     OBJECT digit {value: 2};</a:t>
            </a:r>
          </a:p>
          <a:p>
            <a:pPr marL="0" indent="0">
              <a:buNone/>
            </a:pPr>
            <a:r>
              <a:rPr lang="en-US" i="1" dirty="0">
                <a:solidFill>
                  <a:srgbClr val="CCFF99"/>
                </a:solidFill>
              </a:rPr>
              <a:t>     digits = find digit {}; // [digit{value: 2}]</a:t>
            </a:r>
          </a:p>
          <a:p>
            <a:r>
              <a:rPr lang="en-US" dirty="0"/>
              <a:t>Objects and concepts can be declared in a separate file and loaded by </a:t>
            </a:r>
            <a:r>
              <a:rPr lang="en-US" i="1" dirty="0">
                <a:solidFill>
                  <a:srgbClr val="CCFF99"/>
                </a:solidFill>
              </a:rPr>
              <a:t>include </a:t>
            </a:r>
            <a:r>
              <a:rPr lang="en-US" dirty="0"/>
              <a:t>or</a:t>
            </a:r>
            <a:r>
              <a:rPr lang="ru-RU" dirty="0"/>
              <a:t> </a:t>
            </a:r>
            <a:r>
              <a:rPr lang="en-US" i="1" dirty="0">
                <a:solidFill>
                  <a:srgbClr val="CCFF99"/>
                </a:solidFill>
              </a:rPr>
              <a:t>require </a:t>
            </a:r>
            <a:r>
              <a:rPr lang="en-US" dirty="0"/>
              <a:t>statements</a:t>
            </a:r>
          </a:p>
          <a:p>
            <a:r>
              <a:rPr lang="en-US" dirty="0"/>
              <a:t>Also, the list of objects can be prepared inside the function and returned as a result. After that the list of objects can be added to the knowledge base by single statement </a:t>
            </a:r>
            <a:r>
              <a:rPr lang="ru-RU" dirty="0"/>
              <a:t>:</a:t>
            </a:r>
          </a:p>
          <a:p>
            <a:pPr marL="0" indent="0">
              <a:buNone/>
            </a:pPr>
            <a:r>
              <a:rPr lang="en-US" i="1" dirty="0">
                <a:solidFill>
                  <a:srgbClr val="CCFF99"/>
                </a:solidFill>
              </a:rPr>
              <a:t>       function </a:t>
            </a:r>
            <a:r>
              <a:rPr lang="en-US" i="1" dirty="0" err="1">
                <a:solidFill>
                  <a:srgbClr val="CCFF99"/>
                </a:solidFill>
              </a:rPr>
              <a:t>prepareNumberObjects</a:t>
            </a:r>
            <a:r>
              <a:rPr lang="en-US" i="1" dirty="0">
                <a:solidFill>
                  <a:srgbClr val="CCFF99"/>
                </a:solidFill>
              </a:rPr>
              <a:t>() {</a:t>
            </a:r>
          </a:p>
          <a:p>
            <a:pPr marL="0" indent="0">
              <a:buNone/>
            </a:pPr>
            <a:r>
              <a:rPr lang="en-US" i="1" dirty="0">
                <a:solidFill>
                  <a:srgbClr val="CCFF99"/>
                </a:solidFill>
              </a:rPr>
              <a:t>           return [number{value:1}, number{value:2}, number{value:3}];</a:t>
            </a:r>
          </a:p>
          <a:p>
            <a:pPr marL="0" indent="0">
              <a:buNone/>
            </a:pPr>
            <a:r>
              <a:rPr lang="en-US" i="1" dirty="0">
                <a:solidFill>
                  <a:srgbClr val="CCFF99"/>
                </a:solidFill>
              </a:rPr>
              <a:t>       }</a:t>
            </a:r>
          </a:p>
          <a:p>
            <a:pPr marL="0" indent="0">
              <a:buNone/>
            </a:pPr>
            <a:r>
              <a:rPr lang="en-US" i="1" dirty="0">
                <a:solidFill>
                  <a:srgbClr val="CCFF99"/>
                </a:solidFill>
              </a:rPr>
              <a:t>      OBJECTS </a:t>
            </a:r>
            <a:r>
              <a:rPr lang="en-US" i="1" dirty="0" err="1">
                <a:solidFill>
                  <a:srgbClr val="CCFF99"/>
                </a:solidFill>
              </a:rPr>
              <a:t>prepareNumberObjects</a:t>
            </a:r>
            <a:r>
              <a:rPr lang="en-US" i="1" dirty="0">
                <a:solidFill>
                  <a:srgbClr val="CCFF99"/>
                </a:solidFill>
              </a:rPr>
              <a:t>();</a:t>
            </a:r>
            <a:endParaRPr lang="en-US" dirty="0"/>
          </a:p>
        </p:txBody>
      </p:sp>
      <p:sp>
        <p:nvSpPr>
          <p:cNvPr id="4" name="Title 1">
            <a:extLst>
              <a:ext uri="{FF2B5EF4-FFF2-40B4-BE49-F238E27FC236}">
                <a16:creationId xmlns:a16="http://schemas.microsoft.com/office/drawing/2014/main" id="{10C0EBB8-6D67-424B-8A3E-A5D4002ADB18}"/>
              </a:ext>
            </a:extLst>
          </p:cNvPr>
          <p:cNvSpPr>
            <a:spLocks noGrp="1"/>
          </p:cNvSpPr>
          <p:nvPr>
            <p:ph type="title"/>
          </p:nvPr>
        </p:nvSpPr>
        <p:spPr>
          <a:xfrm>
            <a:off x="646111" y="452718"/>
            <a:ext cx="9404723" cy="575982"/>
          </a:xfrm>
        </p:spPr>
        <p:txBody>
          <a:bodyPr/>
          <a:lstStyle/>
          <a:p>
            <a:r>
              <a:rPr lang="en-US" sz="2800" dirty="0">
                <a:solidFill>
                  <a:srgbClr val="FFFF00"/>
                </a:solidFill>
              </a:rPr>
              <a:t>The scope of concepts and objects</a:t>
            </a:r>
          </a:p>
        </p:txBody>
      </p:sp>
    </p:spTree>
    <p:extLst>
      <p:ext uri="{BB962C8B-B14F-4D97-AF65-F5344CB8AC3E}">
        <p14:creationId xmlns:p14="http://schemas.microsoft.com/office/powerpoint/2010/main" val="1009215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1C84E-9FB2-48F4-9E39-78FDBDAB318A}"/>
              </a:ext>
            </a:extLst>
          </p:cNvPr>
          <p:cNvSpPr>
            <a:spLocks noGrp="1"/>
          </p:cNvSpPr>
          <p:nvPr>
            <p:ph type="title"/>
          </p:nvPr>
        </p:nvSpPr>
        <p:spPr/>
        <p:txBody>
          <a:bodyPr/>
          <a:lstStyle/>
          <a:p>
            <a:endParaRPr lang="en-US"/>
          </a:p>
        </p:txBody>
      </p:sp>
      <p:sp>
        <p:nvSpPr>
          <p:cNvPr id="4" name="Content Placeholder 2">
            <a:extLst>
              <a:ext uri="{FF2B5EF4-FFF2-40B4-BE49-F238E27FC236}">
                <a16:creationId xmlns:a16="http://schemas.microsoft.com/office/drawing/2014/main" id="{1FC9873C-C299-4D12-B794-B8782A479518}"/>
              </a:ext>
            </a:extLst>
          </p:cNvPr>
          <p:cNvSpPr txBox="1">
            <a:spLocks/>
          </p:cNvSpPr>
          <p:nvPr/>
        </p:nvSpPr>
        <p:spPr>
          <a:xfrm>
            <a:off x="346853" y="2804522"/>
            <a:ext cx="5196842" cy="125391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400"/>
              </a:spcBef>
              <a:buNone/>
            </a:pPr>
            <a:r>
              <a:rPr lang="en-US" sz="1600" dirty="0">
                <a:solidFill>
                  <a:srgbClr val="CCFF99"/>
                </a:solidFill>
              </a:rPr>
              <a:t>vat = </a:t>
            </a:r>
            <a:r>
              <a:rPr lang="ru-RU" sz="1600" dirty="0">
                <a:solidFill>
                  <a:srgbClr val="CCFF99"/>
                </a:solidFill>
              </a:rPr>
              <a:t>0</a:t>
            </a:r>
            <a:r>
              <a:rPr lang="en-US" sz="1600" dirty="0">
                <a:solidFill>
                  <a:srgbClr val="CCFF99"/>
                </a:solidFill>
              </a:rPr>
              <a:t>.2;</a:t>
            </a:r>
          </a:p>
          <a:p>
            <a:pPr marL="0" indent="0">
              <a:spcBef>
                <a:spcPts val="400"/>
              </a:spcBef>
              <a:buNone/>
            </a:pPr>
            <a:r>
              <a:rPr lang="en-US" sz="1600" dirty="0">
                <a:solidFill>
                  <a:srgbClr val="CCFF99"/>
                </a:solidFill>
              </a:rPr>
              <a:t>CONCEPT </a:t>
            </a:r>
            <a:r>
              <a:rPr lang="en-US" sz="1600" dirty="0" err="1">
                <a:solidFill>
                  <a:srgbClr val="CCFF99"/>
                </a:solidFill>
              </a:rPr>
              <a:t>priceWithTax</a:t>
            </a:r>
            <a:r>
              <a:rPr lang="en-US" sz="1600" dirty="0">
                <a:solidFill>
                  <a:srgbClr val="CCFF99"/>
                </a:solidFill>
              </a:rPr>
              <a:t> EXTENDS price p WITH </a:t>
            </a:r>
          </a:p>
          <a:p>
            <a:pPr marL="0" indent="0">
              <a:spcBef>
                <a:spcPts val="400"/>
              </a:spcBef>
              <a:buNone/>
            </a:pPr>
            <a:r>
              <a:rPr lang="en-US" sz="1600" dirty="0">
                <a:solidFill>
                  <a:srgbClr val="CCFF99"/>
                </a:solidFill>
              </a:rPr>
              <a:t>tax = </a:t>
            </a:r>
            <a:r>
              <a:rPr lang="en-US" sz="1600" dirty="0" err="1">
                <a:solidFill>
                  <a:srgbClr val="CCFF99"/>
                </a:solidFill>
              </a:rPr>
              <a:t>p.value</a:t>
            </a:r>
            <a:r>
              <a:rPr lang="en-US" sz="1600" dirty="0">
                <a:solidFill>
                  <a:srgbClr val="CCFF99"/>
                </a:solidFill>
              </a:rPr>
              <a:t> * vat;</a:t>
            </a:r>
          </a:p>
        </p:txBody>
      </p:sp>
      <p:sp>
        <p:nvSpPr>
          <p:cNvPr id="5" name="Rectangle 4">
            <a:extLst>
              <a:ext uri="{FF2B5EF4-FFF2-40B4-BE49-F238E27FC236}">
                <a16:creationId xmlns:a16="http://schemas.microsoft.com/office/drawing/2014/main" id="{4128B6A0-01C4-4D56-82F0-3C4289543AE0}"/>
              </a:ext>
            </a:extLst>
          </p:cNvPr>
          <p:cNvSpPr/>
          <p:nvPr/>
        </p:nvSpPr>
        <p:spPr>
          <a:xfrm flipV="1">
            <a:off x="346853" y="2765771"/>
            <a:ext cx="11445239" cy="100757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3DDAF4A-0CDE-489C-B32D-6CC7298C6828}"/>
              </a:ext>
            </a:extLst>
          </p:cNvPr>
          <p:cNvSpPr/>
          <p:nvPr/>
        </p:nvSpPr>
        <p:spPr>
          <a:xfrm>
            <a:off x="5493136" y="3058158"/>
            <a:ext cx="2822888" cy="615553"/>
          </a:xfrm>
          <a:prstGeom prst="rect">
            <a:avLst/>
          </a:prstGeom>
        </p:spPr>
        <p:txBody>
          <a:bodyPr wrap="square">
            <a:spAutoFit/>
          </a:bodyPr>
          <a:lstStyle/>
          <a:p>
            <a:r>
              <a:rPr lang="en-US" sz="1600" dirty="0">
                <a:solidFill>
                  <a:srgbClr val="CCFF99"/>
                </a:solidFill>
              </a:rPr>
              <a:t>price { value: 10 };</a:t>
            </a:r>
          </a:p>
          <a:p>
            <a:endParaRPr lang="en-US" dirty="0">
              <a:solidFill>
                <a:srgbClr val="CCFF99"/>
              </a:solidFill>
            </a:endParaRPr>
          </a:p>
        </p:txBody>
      </p:sp>
      <p:sp>
        <p:nvSpPr>
          <p:cNvPr id="7" name="Rectangle 6">
            <a:extLst>
              <a:ext uri="{FF2B5EF4-FFF2-40B4-BE49-F238E27FC236}">
                <a16:creationId xmlns:a16="http://schemas.microsoft.com/office/drawing/2014/main" id="{295309C5-CA12-48D9-B4D2-C828CCF64A1F}"/>
              </a:ext>
            </a:extLst>
          </p:cNvPr>
          <p:cNvSpPr/>
          <p:nvPr/>
        </p:nvSpPr>
        <p:spPr>
          <a:xfrm>
            <a:off x="8312800" y="3038728"/>
            <a:ext cx="3476068" cy="584775"/>
          </a:xfrm>
          <a:prstGeom prst="rect">
            <a:avLst/>
          </a:prstGeom>
        </p:spPr>
        <p:txBody>
          <a:bodyPr wrap="square">
            <a:spAutoFit/>
          </a:bodyPr>
          <a:lstStyle/>
          <a:p>
            <a:r>
              <a:rPr lang="en-US" sz="1600" dirty="0" err="1">
                <a:solidFill>
                  <a:srgbClr val="CCFF99"/>
                </a:solidFill>
              </a:rPr>
              <a:t>priceWithTax</a:t>
            </a:r>
            <a:r>
              <a:rPr lang="en-US" sz="1600" dirty="0">
                <a:solidFill>
                  <a:srgbClr val="CCFF99"/>
                </a:solidFill>
              </a:rPr>
              <a:t> { value: 10, tax: 12 };</a:t>
            </a:r>
          </a:p>
          <a:p>
            <a:endParaRPr lang="en-US" sz="1600" dirty="0">
              <a:solidFill>
                <a:srgbClr val="CCFF99"/>
              </a:solidFill>
            </a:endParaRPr>
          </a:p>
        </p:txBody>
      </p:sp>
    </p:spTree>
    <p:extLst>
      <p:ext uri="{BB962C8B-B14F-4D97-AF65-F5344CB8AC3E}">
        <p14:creationId xmlns:p14="http://schemas.microsoft.com/office/powerpoint/2010/main" val="4147972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7418B-3D1F-43AF-A11D-B8986D55B7BA}"/>
              </a:ext>
            </a:extLst>
          </p:cNvPr>
          <p:cNvSpPr>
            <a:spLocks noGrp="1"/>
          </p:cNvSpPr>
          <p:nvPr>
            <p:ph type="title"/>
          </p:nvPr>
        </p:nvSpPr>
        <p:spPr>
          <a:xfrm>
            <a:off x="577531" y="144108"/>
            <a:ext cx="10440989" cy="507402"/>
          </a:xfrm>
        </p:spPr>
        <p:txBody>
          <a:bodyPr/>
          <a:lstStyle/>
          <a:p>
            <a:r>
              <a:rPr lang="en-US" sz="2800" dirty="0">
                <a:solidFill>
                  <a:srgbClr val="FFFF00"/>
                </a:solidFill>
              </a:rPr>
              <a:t>Usage examples: CSV files processing</a:t>
            </a:r>
          </a:p>
        </p:txBody>
      </p:sp>
      <p:sp>
        <p:nvSpPr>
          <p:cNvPr id="6" name="Content Placeholder 5">
            <a:extLst>
              <a:ext uri="{FF2B5EF4-FFF2-40B4-BE49-F238E27FC236}">
                <a16:creationId xmlns:a16="http://schemas.microsoft.com/office/drawing/2014/main" id="{B59EC24E-2124-4C8B-A0A2-F7ECF25830B5}"/>
              </a:ext>
            </a:extLst>
          </p:cNvPr>
          <p:cNvSpPr>
            <a:spLocks noGrp="1"/>
          </p:cNvSpPr>
          <p:nvPr>
            <p:ph idx="1"/>
          </p:nvPr>
        </p:nvSpPr>
        <p:spPr>
          <a:xfrm>
            <a:off x="320040" y="788670"/>
            <a:ext cx="11647170" cy="4657636"/>
          </a:xfrm>
        </p:spPr>
        <p:txBody>
          <a:bodyPr>
            <a:normAutofit fontScale="92500" lnSpcReduction="20000"/>
          </a:bodyPr>
          <a:lstStyle/>
          <a:p>
            <a:pPr marL="0" indent="0">
              <a:buNone/>
            </a:pPr>
            <a:r>
              <a:rPr lang="en-US" sz="1600" i="1" dirty="0">
                <a:solidFill>
                  <a:srgbClr val="CCFF99"/>
                </a:solidFill>
              </a:rPr>
              <a:t>OBJECPTS </a:t>
            </a:r>
            <a:r>
              <a:rPr lang="en-US" sz="1600" i="1" dirty="0" err="1">
                <a:solidFill>
                  <a:srgbClr val="CCFF99"/>
                </a:solidFill>
              </a:rPr>
              <a:t>Table.readFromCSVFile</a:t>
            </a:r>
            <a:r>
              <a:rPr lang="en-US" sz="1600" i="1" dirty="0">
                <a:solidFill>
                  <a:srgbClr val="CCFF99"/>
                </a:solidFill>
              </a:rPr>
              <a:t>("examples/profitExample.csv", ",", true);</a:t>
            </a:r>
          </a:p>
          <a:p>
            <a:pPr marL="0" indent="0">
              <a:buNone/>
            </a:pPr>
            <a:endParaRPr lang="en-US" sz="1600" i="1" dirty="0">
              <a:solidFill>
                <a:srgbClr val="CCFF99"/>
              </a:solidFill>
            </a:endParaRPr>
          </a:p>
          <a:p>
            <a:pPr marL="0" indent="0">
              <a:buNone/>
            </a:pPr>
            <a:r>
              <a:rPr lang="en-US" sz="1600" i="1" dirty="0">
                <a:solidFill>
                  <a:srgbClr val="CCFF99"/>
                </a:solidFill>
              </a:rPr>
              <a:t>CONCEPT name EXTENDS </a:t>
            </a:r>
            <a:r>
              <a:rPr lang="en-US" sz="1600" i="1" dirty="0" err="1">
                <a:solidFill>
                  <a:srgbClr val="CCFF99"/>
                </a:solidFill>
              </a:rPr>
              <a:t>tableCell</a:t>
            </a:r>
            <a:r>
              <a:rPr lang="en-US" sz="1600" i="1" dirty="0">
                <a:solidFill>
                  <a:srgbClr val="CCFF99"/>
                </a:solidFill>
              </a:rPr>
              <a:t> WITHOUT </a:t>
            </a:r>
            <a:r>
              <a:rPr lang="en-US" sz="1600" i="1" dirty="0" err="1">
                <a:solidFill>
                  <a:srgbClr val="CCFF99"/>
                </a:solidFill>
              </a:rPr>
              <a:t>columnNum</a:t>
            </a:r>
            <a:r>
              <a:rPr lang="en-US" sz="1600" i="1" dirty="0">
                <a:solidFill>
                  <a:srgbClr val="CCFF99"/>
                </a:solidFill>
              </a:rPr>
              <a:t>, id, </a:t>
            </a:r>
            <a:r>
              <a:rPr lang="en-US" sz="1600" i="1" dirty="0" err="1">
                <a:solidFill>
                  <a:srgbClr val="CCFF99"/>
                </a:solidFill>
              </a:rPr>
              <a:t>pos</a:t>
            </a:r>
            <a:r>
              <a:rPr lang="en-US" sz="1600" i="1" dirty="0">
                <a:solidFill>
                  <a:srgbClr val="CCFF99"/>
                </a:solidFill>
              </a:rPr>
              <a:t> WHERE </a:t>
            </a:r>
            <a:r>
              <a:rPr lang="en-US" sz="1600" i="1" dirty="0" err="1">
                <a:solidFill>
                  <a:srgbClr val="CCFF99"/>
                </a:solidFill>
              </a:rPr>
              <a:t>columnNum</a:t>
            </a:r>
            <a:r>
              <a:rPr lang="en-US" sz="1600" i="1" dirty="0">
                <a:solidFill>
                  <a:srgbClr val="CCFF99"/>
                </a:solidFill>
              </a:rPr>
              <a:t> = 1;</a:t>
            </a:r>
          </a:p>
          <a:p>
            <a:pPr marL="0" indent="0">
              <a:buNone/>
            </a:pPr>
            <a:r>
              <a:rPr lang="en-US" sz="1600" i="1" dirty="0">
                <a:solidFill>
                  <a:srgbClr val="CCFF99"/>
                </a:solidFill>
              </a:rPr>
              <a:t>CONCEPT income EXTENDS </a:t>
            </a:r>
            <a:r>
              <a:rPr lang="en-US" sz="1600" i="1" dirty="0" err="1">
                <a:solidFill>
                  <a:srgbClr val="CCFF99"/>
                </a:solidFill>
              </a:rPr>
              <a:t>tableCell</a:t>
            </a:r>
            <a:r>
              <a:rPr lang="en-US" sz="1600" i="1" dirty="0">
                <a:solidFill>
                  <a:srgbClr val="CCFF99"/>
                </a:solidFill>
              </a:rPr>
              <a:t> WITHOUT </a:t>
            </a:r>
            <a:r>
              <a:rPr lang="en-US" sz="1600" i="1" dirty="0" err="1">
                <a:solidFill>
                  <a:srgbClr val="CCFF99"/>
                </a:solidFill>
              </a:rPr>
              <a:t>columnNum</a:t>
            </a:r>
            <a:r>
              <a:rPr lang="en-US" sz="1600" i="1" dirty="0">
                <a:solidFill>
                  <a:srgbClr val="CCFF99"/>
                </a:solidFill>
              </a:rPr>
              <a:t>, id, </a:t>
            </a:r>
            <a:r>
              <a:rPr lang="en-US" sz="1600" i="1" dirty="0" err="1">
                <a:solidFill>
                  <a:srgbClr val="CCFF99"/>
                </a:solidFill>
              </a:rPr>
              <a:t>pos</a:t>
            </a:r>
            <a:r>
              <a:rPr lang="en-US" sz="1600" i="1" dirty="0">
                <a:solidFill>
                  <a:srgbClr val="CCFF99"/>
                </a:solidFill>
              </a:rPr>
              <a:t> WHERE </a:t>
            </a:r>
            <a:r>
              <a:rPr lang="en-US" sz="1600" i="1" dirty="0" err="1">
                <a:solidFill>
                  <a:srgbClr val="CCFF99"/>
                </a:solidFill>
              </a:rPr>
              <a:t>columnNum</a:t>
            </a:r>
            <a:r>
              <a:rPr lang="en-US" sz="1600" i="1" dirty="0">
                <a:solidFill>
                  <a:srgbClr val="CCFF99"/>
                </a:solidFill>
              </a:rPr>
              <a:t> = 2;</a:t>
            </a:r>
          </a:p>
          <a:p>
            <a:pPr marL="0" indent="0">
              <a:buNone/>
            </a:pPr>
            <a:r>
              <a:rPr lang="en-US" sz="1600" i="1" dirty="0">
                <a:solidFill>
                  <a:srgbClr val="CCFF99"/>
                </a:solidFill>
              </a:rPr>
              <a:t>CONCEPT outcome EXTENDS </a:t>
            </a:r>
            <a:r>
              <a:rPr lang="en-US" sz="1600" i="1" dirty="0" err="1">
                <a:solidFill>
                  <a:srgbClr val="CCFF99"/>
                </a:solidFill>
              </a:rPr>
              <a:t>tableCell</a:t>
            </a:r>
            <a:r>
              <a:rPr lang="en-US" sz="1600" i="1" dirty="0">
                <a:solidFill>
                  <a:srgbClr val="CCFF99"/>
                </a:solidFill>
              </a:rPr>
              <a:t> WITHOUT </a:t>
            </a:r>
            <a:r>
              <a:rPr lang="en-US" sz="1600" i="1" dirty="0" err="1">
                <a:solidFill>
                  <a:srgbClr val="CCFF99"/>
                </a:solidFill>
              </a:rPr>
              <a:t>columnNum</a:t>
            </a:r>
            <a:r>
              <a:rPr lang="en-US" sz="1600" i="1" dirty="0">
                <a:solidFill>
                  <a:srgbClr val="CCFF99"/>
                </a:solidFill>
              </a:rPr>
              <a:t>, id, </a:t>
            </a:r>
            <a:r>
              <a:rPr lang="en-US" sz="1600" i="1" dirty="0" err="1">
                <a:solidFill>
                  <a:srgbClr val="CCFF99"/>
                </a:solidFill>
              </a:rPr>
              <a:t>pos</a:t>
            </a:r>
            <a:r>
              <a:rPr lang="en-US" sz="1600" i="1" dirty="0">
                <a:solidFill>
                  <a:srgbClr val="CCFF99"/>
                </a:solidFill>
              </a:rPr>
              <a:t> WHERE </a:t>
            </a:r>
            <a:r>
              <a:rPr lang="en-US" sz="1600" i="1" dirty="0" err="1">
                <a:solidFill>
                  <a:srgbClr val="CCFF99"/>
                </a:solidFill>
              </a:rPr>
              <a:t>columnNum</a:t>
            </a:r>
            <a:r>
              <a:rPr lang="en-US" sz="1600" i="1" dirty="0">
                <a:solidFill>
                  <a:srgbClr val="CCFF99"/>
                </a:solidFill>
              </a:rPr>
              <a:t> = 3;</a:t>
            </a:r>
          </a:p>
          <a:p>
            <a:pPr marL="0" indent="0">
              <a:buNone/>
            </a:pPr>
            <a:r>
              <a:rPr lang="en-US" sz="1600" i="1" dirty="0">
                <a:solidFill>
                  <a:srgbClr val="CCFF99"/>
                </a:solidFill>
              </a:rPr>
              <a:t>CONCEPT profit EXTENDS income </a:t>
            </a:r>
            <a:r>
              <a:rPr lang="en-US" sz="1600" i="1" dirty="0" err="1">
                <a:solidFill>
                  <a:srgbClr val="CCFF99"/>
                </a:solidFill>
              </a:rPr>
              <a:t>i</a:t>
            </a:r>
            <a:r>
              <a:rPr lang="en-US" sz="1600" i="1" dirty="0">
                <a:solidFill>
                  <a:srgbClr val="CCFF99"/>
                </a:solidFill>
              </a:rPr>
              <a:t>, outcome o WITH value = </a:t>
            </a:r>
            <a:r>
              <a:rPr lang="en-US" sz="1600" i="1" dirty="0" err="1">
                <a:solidFill>
                  <a:srgbClr val="CCFF99"/>
                </a:solidFill>
              </a:rPr>
              <a:t>i.value</a:t>
            </a:r>
            <a:r>
              <a:rPr lang="en-US" sz="1600" i="1" dirty="0">
                <a:solidFill>
                  <a:srgbClr val="CCFF99"/>
                </a:solidFill>
              </a:rPr>
              <a:t> - </a:t>
            </a:r>
            <a:r>
              <a:rPr lang="en-US" sz="1600" i="1" dirty="0" err="1">
                <a:solidFill>
                  <a:srgbClr val="CCFF99"/>
                </a:solidFill>
              </a:rPr>
              <a:t>o.value</a:t>
            </a:r>
            <a:r>
              <a:rPr lang="en-US" sz="1600" i="1" dirty="0">
                <a:solidFill>
                  <a:srgbClr val="CCFF99"/>
                </a:solidFill>
              </a:rPr>
              <a:t>;</a:t>
            </a:r>
          </a:p>
          <a:p>
            <a:pPr marL="0" indent="0">
              <a:buNone/>
            </a:pPr>
            <a:r>
              <a:rPr lang="en-US" sz="1600" i="1" dirty="0">
                <a:solidFill>
                  <a:srgbClr val="CCFF99"/>
                </a:solidFill>
              </a:rPr>
              <a:t>CONCEPT totals IS</a:t>
            </a:r>
          </a:p>
          <a:p>
            <a:pPr marL="0" indent="0">
              <a:buNone/>
            </a:pPr>
            <a:r>
              <a:rPr lang="en-US" sz="1600" i="1" dirty="0">
                <a:solidFill>
                  <a:srgbClr val="CCFF99"/>
                </a:solidFill>
              </a:rPr>
              <a:t>	income = sum(</a:t>
            </a:r>
            <a:r>
              <a:rPr lang="en-US" sz="1600" i="1" dirty="0" err="1">
                <a:solidFill>
                  <a:srgbClr val="CCFF99"/>
                </a:solidFill>
              </a:rPr>
              <a:t>i.value</a:t>
            </a:r>
            <a:r>
              <a:rPr lang="en-US" sz="1600" i="1" dirty="0">
                <a:solidFill>
                  <a:srgbClr val="CCFF99"/>
                </a:solidFill>
              </a:rPr>
              <a:t>),</a:t>
            </a:r>
          </a:p>
          <a:p>
            <a:pPr marL="0" indent="0">
              <a:buNone/>
            </a:pPr>
            <a:r>
              <a:rPr lang="en-US" sz="1600" i="1" dirty="0">
                <a:solidFill>
                  <a:srgbClr val="CCFF99"/>
                </a:solidFill>
              </a:rPr>
              <a:t>	outcome = sum(</a:t>
            </a:r>
            <a:r>
              <a:rPr lang="en-US" sz="1600" i="1" dirty="0" err="1">
                <a:solidFill>
                  <a:srgbClr val="CCFF99"/>
                </a:solidFill>
              </a:rPr>
              <a:t>o.value</a:t>
            </a:r>
            <a:r>
              <a:rPr lang="en-US" sz="1600" i="1" dirty="0">
                <a:solidFill>
                  <a:srgbClr val="CCFF99"/>
                </a:solidFill>
              </a:rPr>
              <a:t>),</a:t>
            </a:r>
          </a:p>
          <a:p>
            <a:pPr marL="0" indent="0">
              <a:buNone/>
            </a:pPr>
            <a:r>
              <a:rPr lang="en-US" sz="1600" i="1" dirty="0">
                <a:solidFill>
                  <a:srgbClr val="CCFF99"/>
                </a:solidFill>
              </a:rPr>
              <a:t>	profit = sum(</a:t>
            </a:r>
            <a:r>
              <a:rPr lang="en-US" sz="1600" i="1" dirty="0" err="1">
                <a:solidFill>
                  <a:srgbClr val="CCFF99"/>
                </a:solidFill>
              </a:rPr>
              <a:t>p.value</a:t>
            </a:r>
            <a:r>
              <a:rPr lang="en-US" sz="1600" i="1" dirty="0">
                <a:solidFill>
                  <a:srgbClr val="CCFF99"/>
                </a:solidFill>
              </a:rPr>
              <a:t>)</a:t>
            </a:r>
          </a:p>
          <a:p>
            <a:pPr marL="0" indent="0">
              <a:buNone/>
            </a:pPr>
            <a:r>
              <a:rPr lang="en-US" sz="1600" i="1" dirty="0">
                <a:solidFill>
                  <a:srgbClr val="CCFF99"/>
                </a:solidFill>
              </a:rPr>
              <a:t>FROM income </a:t>
            </a:r>
            <a:r>
              <a:rPr lang="en-US" sz="1600" i="1" dirty="0" err="1">
                <a:solidFill>
                  <a:srgbClr val="CCFF99"/>
                </a:solidFill>
              </a:rPr>
              <a:t>i</a:t>
            </a:r>
            <a:r>
              <a:rPr lang="en-US" sz="1600" i="1" dirty="0">
                <a:solidFill>
                  <a:srgbClr val="CCFF99"/>
                </a:solidFill>
              </a:rPr>
              <a:t>, outcome o, profit p WHERE </a:t>
            </a:r>
            <a:r>
              <a:rPr lang="en-US" sz="1600" i="1" dirty="0" err="1">
                <a:solidFill>
                  <a:srgbClr val="CCFF99"/>
                </a:solidFill>
              </a:rPr>
              <a:t>i.row</a:t>
            </a:r>
            <a:r>
              <a:rPr lang="en-US" sz="1600" i="1" dirty="0">
                <a:solidFill>
                  <a:srgbClr val="CCFF99"/>
                </a:solidFill>
              </a:rPr>
              <a:t> = </a:t>
            </a:r>
            <a:r>
              <a:rPr lang="en-US" sz="1600" i="1" dirty="0" err="1">
                <a:solidFill>
                  <a:srgbClr val="CCFF99"/>
                </a:solidFill>
              </a:rPr>
              <a:t>o.row</a:t>
            </a:r>
            <a:r>
              <a:rPr lang="en-US" sz="1600" i="1" dirty="0">
                <a:solidFill>
                  <a:srgbClr val="CCFF99"/>
                </a:solidFill>
              </a:rPr>
              <a:t> = </a:t>
            </a:r>
            <a:r>
              <a:rPr lang="en-US" sz="1600" i="1" dirty="0" err="1">
                <a:solidFill>
                  <a:srgbClr val="CCFF99"/>
                </a:solidFill>
              </a:rPr>
              <a:t>p.row</a:t>
            </a:r>
            <a:r>
              <a:rPr lang="en-US" sz="1600" i="1" dirty="0">
                <a:solidFill>
                  <a:srgbClr val="CCFF99"/>
                </a:solidFill>
              </a:rPr>
              <a:t>;</a:t>
            </a:r>
          </a:p>
          <a:p>
            <a:pPr marL="0" indent="0">
              <a:buNone/>
            </a:pPr>
            <a:endParaRPr lang="en-US" sz="1600" i="1" dirty="0">
              <a:solidFill>
                <a:srgbClr val="CCFF99"/>
              </a:solidFill>
            </a:endParaRPr>
          </a:p>
          <a:p>
            <a:pPr marL="0" indent="0">
              <a:buNone/>
            </a:pPr>
            <a:r>
              <a:rPr lang="en-US" sz="1600" i="1" dirty="0">
                <a:solidFill>
                  <a:srgbClr val="CCFF99"/>
                </a:solidFill>
              </a:rPr>
              <a:t>totals = find totals {};</a:t>
            </a:r>
          </a:p>
          <a:p>
            <a:pPr marL="0" indent="0">
              <a:buNone/>
            </a:pPr>
            <a:r>
              <a:rPr lang="en-US" sz="1600" i="1" dirty="0">
                <a:solidFill>
                  <a:srgbClr val="CCFF99"/>
                </a:solidFill>
              </a:rPr>
              <a:t>output = "Total income: " + totals[0]["income"] + ", outcome: " + totals[0]["outcome"] + ", profit: " + totals[0]["profit"];</a:t>
            </a:r>
          </a:p>
          <a:p>
            <a:pPr marL="0" indent="0">
              <a:buNone/>
            </a:pPr>
            <a:r>
              <a:rPr lang="en-US" sz="1600" i="1" dirty="0">
                <a:solidFill>
                  <a:srgbClr val="CCFF99"/>
                </a:solidFill>
              </a:rPr>
              <a:t>print output;</a:t>
            </a:r>
          </a:p>
        </p:txBody>
      </p:sp>
      <p:sp>
        <p:nvSpPr>
          <p:cNvPr id="8" name="Rectangle 7">
            <a:extLst>
              <a:ext uri="{FF2B5EF4-FFF2-40B4-BE49-F238E27FC236}">
                <a16:creationId xmlns:a16="http://schemas.microsoft.com/office/drawing/2014/main" id="{FE671494-556E-48D4-895E-421F52EAA271}"/>
              </a:ext>
            </a:extLst>
          </p:cNvPr>
          <p:cNvSpPr/>
          <p:nvPr/>
        </p:nvSpPr>
        <p:spPr>
          <a:xfrm>
            <a:off x="1817370" y="5600522"/>
            <a:ext cx="3234690" cy="1077218"/>
          </a:xfrm>
          <a:prstGeom prst="rect">
            <a:avLst/>
          </a:prstGeom>
        </p:spPr>
        <p:txBody>
          <a:bodyPr wrap="square">
            <a:spAutoFit/>
          </a:bodyPr>
          <a:lstStyle/>
          <a:p>
            <a:r>
              <a:rPr lang="en-US" sz="1600" i="1" dirty="0">
                <a:solidFill>
                  <a:srgbClr val="CCFF99"/>
                </a:solidFill>
              </a:rPr>
              <a:t>"row", "income", "outcome"</a:t>
            </a:r>
          </a:p>
          <a:p>
            <a:r>
              <a:rPr lang="en-US" sz="1600" i="1" dirty="0">
                <a:solidFill>
                  <a:srgbClr val="CCFF99"/>
                </a:solidFill>
              </a:rPr>
              <a:t>"row1", 12, 10</a:t>
            </a:r>
          </a:p>
          <a:p>
            <a:r>
              <a:rPr lang="en-US" sz="1600" i="1" dirty="0">
                <a:solidFill>
                  <a:srgbClr val="CCFF99"/>
                </a:solidFill>
              </a:rPr>
              <a:t>"row2", 24, 26</a:t>
            </a:r>
          </a:p>
          <a:p>
            <a:r>
              <a:rPr lang="en-US" sz="1600" i="1" dirty="0">
                <a:solidFill>
                  <a:srgbClr val="CCFF99"/>
                </a:solidFill>
              </a:rPr>
              <a:t>"row3", 21, 14</a:t>
            </a:r>
          </a:p>
        </p:txBody>
      </p:sp>
      <p:sp>
        <p:nvSpPr>
          <p:cNvPr id="9" name="Arrow: Right 8">
            <a:extLst>
              <a:ext uri="{FF2B5EF4-FFF2-40B4-BE49-F238E27FC236}">
                <a16:creationId xmlns:a16="http://schemas.microsoft.com/office/drawing/2014/main" id="{9DD72AE5-DE81-4BB1-AB70-64E904E57149}"/>
              </a:ext>
            </a:extLst>
          </p:cNvPr>
          <p:cNvSpPr/>
          <p:nvPr/>
        </p:nvSpPr>
        <p:spPr>
          <a:xfrm>
            <a:off x="4686300" y="5956861"/>
            <a:ext cx="1457325" cy="364539"/>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F4292A-37AE-4BA7-A598-7663E2E2DDE6}"/>
              </a:ext>
            </a:extLst>
          </p:cNvPr>
          <p:cNvSpPr/>
          <p:nvPr/>
        </p:nvSpPr>
        <p:spPr>
          <a:xfrm>
            <a:off x="6518449" y="5969853"/>
            <a:ext cx="4036682" cy="338554"/>
          </a:xfrm>
          <a:prstGeom prst="rect">
            <a:avLst/>
          </a:prstGeom>
        </p:spPr>
        <p:txBody>
          <a:bodyPr wrap="none">
            <a:spAutoFit/>
          </a:bodyPr>
          <a:lstStyle/>
          <a:p>
            <a:r>
              <a:rPr lang="en-US" sz="1600" i="1" dirty="0">
                <a:solidFill>
                  <a:srgbClr val="CCFF99"/>
                </a:solidFill>
              </a:rPr>
              <a:t>Total income: 57, outcome: 50, profit: 7</a:t>
            </a:r>
          </a:p>
        </p:txBody>
      </p:sp>
    </p:spTree>
    <p:extLst>
      <p:ext uri="{BB962C8B-B14F-4D97-AF65-F5344CB8AC3E}">
        <p14:creationId xmlns:p14="http://schemas.microsoft.com/office/powerpoint/2010/main" val="761890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1D6C-0700-4FC4-9B9A-3440EF655632}"/>
              </a:ext>
            </a:extLst>
          </p:cNvPr>
          <p:cNvSpPr>
            <a:spLocks noGrp="1"/>
          </p:cNvSpPr>
          <p:nvPr>
            <p:ph type="title"/>
          </p:nvPr>
        </p:nvSpPr>
        <p:spPr/>
        <p:txBody>
          <a:bodyPr/>
          <a:lstStyle/>
          <a:p>
            <a:r>
              <a:rPr lang="en-US" sz="2800" dirty="0">
                <a:solidFill>
                  <a:srgbClr val="FFFF00"/>
                </a:solidFill>
              </a:rPr>
              <a:t>Robotic Process Automation</a:t>
            </a:r>
          </a:p>
        </p:txBody>
      </p:sp>
      <p:sp>
        <p:nvSpPr>
          <p:cNvPr id="3" name="Content Placeholder 2">
            <a:extLst>
              <a:ext uri="{FF2B5EF4-FFF2-40B4-BE49-F238E27FC236}">
                <a16:creationId xmlns:a16="http://schemas.microsoft.com/office/drawing/2014/main" id="{E543C34E-93BA-41A7-83F3-B7A597BADD95}"/>
              </a:ext>
            </a:extLst>
          </p:cNvPr>
          <p:cNvSpPr>
            <a:spLocks noGrp="1"/>
          </p:cNvSpPr>
          <p:nvPr>
            <p:ph idx="1"/>
          </p:nvPr>
        </p:nvSpPr>
        <p:spPr>
          <a:xfrm>
            <a:off x="875201" y="1053996"/>
            <a:ext cx="8946541" cy="939721"/>
          </a:xfrm>
        </p:spPr>
        <p:txBody>
          <a:bodyPr>
            <a:noAutofit/>
          </a:bodyPr>
          <a:lstStyle/>
          <a:p>
            <a:pPr marL="0" indent="0" algn="just">
              <a:buNone/>
            </a:pPr>
            <a:r>
              <a:rPr lang="en-US" sz="1600" dirty="0"/>
              <a:t>Robotic Process Automation (RPA, Robotics) –  is the application of technology that allows to configure computer software or a “robot” to capture and interpret existing applications for processing a transaction, manipulating data, triggering responses and communicating with other digital systems</a:t>
            </a:r>
            <a:r>
              <a:rPr lang="ru-RU" sz="1600" dirty="0"/>
              <a:t>. </a:t>
            </a:r>
            <a:endParaRPr lang="en-US" sz="1600" dirty="0"/>
          </a:p>
        </p:txBody>
      </p:sp>
      <p:sp>
        <p:nvSpPr>
          <p:cNvPr id="5" name="Content Placeholder 2">
            <a:extLst>
              <a:ext uri="{FF2B5EF4-FFF2-40B4-BE49-F238E27FC236}">
                <a16:creationId xmlns:a16="http://schemas.microsoft.com/office/drawing/2014/main" id="{38D5E6AB-5868-41B7-8CF4-D990AA2E47A8}"/>
              </a:ext>
            </a:extLst>
          </p:cNvPr>
          <p:cNvSpPr txBox="1">
            <a:spLocks/>
          </p:cNvSpPr>
          <p:nvPr/>
        </p:nvSpPr>
        <p:spPr>
          <a:xfrm>
            <a:off x="6995160" y="2303012"/>
            <a:ext cx="4869179" cy="3412998"/>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None/>
            </a:pPr>
            <a:r>
              <a:rPr lang="en-US" dirty="0"/>
              <a:t>Limitations</a:t>
            </a:r>
            <a:r>
              <a:rPr lang="ru-RU" dirty="0"/>
              <a:t>:</a:t>
            </a:r>
          </a:p>
          <a:p>
            <a:pPr algn="just"/>
            <a:r>
              <a:rPr lang="en-US" dirty="0"/>
              <a:t>Inability to work with non-structured information. According to sources, from 50% to 90% of all data of most organizations are unstructured. This is the most important limitation of RPA solutions</a:t>
            </a:r>
          </a:p>
          <a:p>
            <a:pPr algn="just"/>
            <a:r>
              <a:rPr lang="en-US" dirty="0"/>
              <a:t>Inability to abstract from the details, differences in data formats, features of the implementation of controlled software and highlight common features and work with them on an abstract level. Even minimal changes in controlled applications require reconfiguration of robots</a:t>
            </a:r>
          </a:p>
          <a:p>
            <a:pPr algn="just"/>
            <a:r>
              <a:rPr lang="en-US" dirty="0"/>
              <a:t>The graphical way of describing tasks is not always convenient and understandable for creation and support. Weak integration with traditional software development tools</a:t>
            </a:r>
          </a:p>
          <a:p>
            <a:pPr marL="0" indent="0" algn="just">
              <a:buFont typeface="Wingdings 3" charset="2"/>
              <a:buNone/>
            </a:pPr>
            <a:endParaRPr lang="en-US" dirty="0"/>
          </a:p>
        </p:txBody>
      </p:sp>
      <p:sp>
        <p:nvSpPr>
          <p:cNvPr id="6" name="Content Placeholder 2">
            <a:extLst>
              <a:ext uri="{FF2B5EF4-FFF2-40B4-BE49-F238E27FC236}">
                <a16:creationId xmlns:a16="http://schemas.microsoft.com/office/drawing/2014/main" id="{6A76BFB7-FE2C-4416-8A36-0C05D29606EC}"/>
              </a:ext>
            </a:extLst>
          </p:cNvPr>
          <p:cNvSpPr txBox="1">
            <a:spLocks/>
          </p:cNvSpPr>
          <p:nvPr/>
        </p:nvSpPr>
        <p:spPr>
          <a:xfrm>
            <a:off x="320040" y="2210562"/>
            <a:ext cx="6675120" cy="3538728"/>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fontAlgn="base">
              <a:buNone/>
            </a:pPr>
            <a:r>
              <a:rPr lang="en-US" sz="1400" dirty="0"/>
              <a:t>Key benefits</a:t>
            </a:r>
            <a:r>
              <a:rPr lang="ru-RU" sz="1400" dirty="0"/>
              <a:t>:</a:t>
            </a:r>
          </a:p>
          <a:p>
            <a:pPr algn="just" fontAlgn="base"/>
            <a:r>
              <a:rPr lang="en-US" sz="1400" dirty="0"/>
              <a:t>Software robots are faster than people and do not make mistakes</a:t>
            </a:r>
          </a:p>
          <a:p>
            <a:pPr algn="just" fontAlgn="base"/>
            <a:r>
              <a:rPr lang="en-US" sz="1400" dirty="0"/>
              <a:t>Software robots are available for round-the-clock task execution</a:t>
            </a:r>
            <a:endParaRPr lang="ru-RU" sz="1400" dirty="0"/>
          </a:p>
          <a:p>
            <a:pPr algn="just" fontAlgn="base"/>
            <a:r>
              <a:rPr lang="en-US" sz="1400" dirty="0"/>
              <a:t>Software robots allow businesses to free up human resources and reduce operating costs</a:t>
            </a:r>
            <a:endParaRPr lang="ru-RU" sz="1400" dirty="0"/>
          </a:p>
          <a:p>
            <a:pPr algn="just" fontAlgn="base"/>
            <a:r>
              <a:rPr lang="en-US" sz="1400" dirty="0"/>
              <a:t>Software robots work with existing systems, applications, including outdated (legacy) ones and do not change the organization's IT landscape</a:t>
            </a:r>
            <a:endParaRPr lang="ru-RU" sz="1400" dirty="0"/>
          </a:p>
          <a:p>
            <a:pPr algn="just" fontAlgn="base"/>
            <a:r>
              <a:rPr lang="en-US" sz="1400" dirty="0"/>
              <a:t>T</a:t>
            </a:r>
            <a:r>
              <a:rPr lang="en-US" sz="1400"/>
              <a:t>he </a:t>
            </a:r>
            <a:r>
              <a:rPr lang="en-US" sz="1400" dirty="0"/>
              <a:t>results of the work of software robots are much easier to control and log, audit and reporting for security and compliance purposes</a:t>
            </a:r>
            <a:r>
              <a:rPr lang="ru-RU" sz="1400" dirty="0"/>
              <a:t> </a:t>
            </a:r>
            <a:r>
              <a:rPr lang="en-US" sz="1400" dirty="0"/>
              <a:t>are much simpler</a:t>
            </a:r>
          </a:p>
          <a:p>
            <a:pPr algn="just" fontAlgn="base"/>
            <a:r>
              <a:rPr lang="en-US" sz="1400" dirty="0"/>
              <a:t>The tasks / processes performed by software robots are much more easily scaled and replicated between business units and geographies</a:t>
            </a:r>
          </a:p>
        </p:txBody>
      </p:sp>
      <p:pic>
        <p:nvPicPr>
          <p:cNvPr id="10" name="Picture 9">
            <a:extLst>
              <a:ext uri="{FF2B5EF4-FFF2-40B4-BE49-F238E27FC236}">
                <a16:creationId xmlns:a16="http://schemas.microsoft.com/office/drawing/2014/main" id="{335D8FAF-B669-4745-BF38-8DD2BBCC82FB}"/>
              </a:ext>
            </a:extLst>
          </p:cNvPr>
          <p:cNvPicPr>
            <a:picLocks noChangeAspect="1"/>
          </p:cNvPicPr>
          <p:nvPr/>
        </p:nvPicPr>
        <p:blipFill>
          <a:blip r:embed="rId2"/>
          <a:stretch>
            <a:fillRect/>
          </a:stretch>
        </p:blipFill>
        <p:spPr>
          <a:xfrm>
            <a:off x="1548898" y="5903523"/>
            <a:ext cx="819978" cy="394804"/>
          </a:xfrm>
          <a:prstGeom prst="rect">
            <a:avLst/>
          </a:prstGeom>
        </p:spPr>
      </p:pic>
      <p:pic>
        <p:nvPicPr>
          <p:cNvPr id="12" name="Picture 11">
            <a:extLst>
              <a:ext uri="{FF2B5EF4-FFF2-40B4-BE49-F238E27FC236}">
                <a16:creationId xmlns:a16="http://schemas.microsoft.com/office/drawing/2014/main" id="{2E04AB17-7DE7-4978-BA54-76D7D01F2E54}"/>
              </a:ext>
            </a:extLst>
          </p:cNvPr>
          <p:cNvPicPr>
            <a:picLocks noChangeAspect="1"/>
          </p:cNvPicPr>
          <p:nvPr/>
        </p:nvPicPr>
        <p:blipFill>
          <a:blip r:embed="rId3"/>
          <a:stretch>
            <a:fillRect/>
          </a:stretch>
        </p:blipFill>
        <p:spPr>
          <a:xfrm>
            <a:off x="373710" y="5934829"/>
            <a:ext cx="1002982" cy="234631"/>
          </a:xfrm>
          <a:prstGeom prst="rect">
            <a:avLst/>
          </a:prstGeom>
        </p:spPr>
      </p:pic>
      <p:pic>
        <p:nvPicPr>
          <p:cNvPr id="14" name="Picture 13">
            <a:extLst>
              <a:ext uri="{FF2B5EF4-FFF2-40B4-BE49-F238E27FC236}">
                <a16:creationId xmlns:a16="http://schemas.microsoft.com/office/drawing/2014/main" id="{1EE09324-1E7B-4A52-A83C-DC44C5B7B43F}"/>
              </a:ext>
            </a:extLst>
          </p:cNvPr>
          <p:cNvPicPr>
            <a:picLocks noChangeAspect="1"/>
          </p:cNvPicPr>
          <p:nvPr/>
        </p:nvPicPr>
        <p:blipFill>
          <a:blip r:embed="rId4"/>
          <a:stretch>
            <a:fillRect/>
          </a:stretch>
        </p:blipFill>
        <p:spPr>
          <a:xfrm>
            <a:off x="2517393" y="5852662"/>
            <a:ext cx="1204500" cy="445665"/>
          </a:xfrm>
          <a:prstGeom prst="rect">
            <a:avLst/>
          </a:prstGeom>
        </p:spPr>
      </p:pic>
      <p:pic>
        <p:nvPicPr>
          <p:cNvPr id="16" name="Picture 15">
            <a:extLst>
              <a:ext uri="{FF2B5EF4-FFF2-40B4-BE49-F238E27FC236}">
                <a16:creationId xmlns:a16="http://schemas.microsoft.com/office/drawing/2014/main" id="{4FAEEB31-AF70-445E-AFFF-40FBD8AE3502}"/>
              </a:ext>
            </a:extLst>
          </p:cNvPr>
          <p:cNvPicPr>
            <a:picLocks noChangeAspect="1"/>
          </p:cNvPicPr>
          <p:nvPr/>
        </p:nvPicPr>
        <p:blipFill>
          <a:blip r:embed="rId5"/>
          <a:stretch>
            <a:fillRect/>
          </a:stretch>
        </p:blipFill>
        <p:spPr>
          <a:xfrm>
            <a:off x="3856376" y="5716010"/>
            <a:ext cx="840092" cy="840092"/>
          </a:xfrm>
          <a:prstGeom prst="rect">
            <a:avLst/>
          </a:prstGeom>
        </p:spPr>
      </p:pic>
      <p:pic>
        <p:nvPicPr>
          <p:cNvPr id="18" name="Picture 17">
            <a:extLst>
              <a:ext uri="{FF2B5EF4-FFF2-40B4-BE49-F238E27FC236}">
                <a16:creationId xmlns:a16="http://schemas.microsoft.com/office/drawing/2014/main" id="{1B699514-73F2-41F6-AE2D-E2832DC5513D}"/>
              </a:ext>
            </a:extLst>
          </p:cNvPr>
          <p:cNvPicPr>
            <a:picLocks noChangeAspect="1"/>
          </p:cNvPicPr>
          <p:nvPr/>
        </p:nvPicPr>
        <p:blipFill>
          <a:blip r:embed="rId6"/>
          <a:stretch>
            <a:fillRect/>
          </a:stretch>
        </p:blipFill>
        <p:spPr>
          <a:xfrm>
            <a:off x="4796661" y="5834509"/>
            <a:ext cx="1117830" cy="532832"/>
          </a:xfrm>
          <a:prstGeom prst="rect">
            <a:avLst/>
          </a:prstGeom>
        </p:spPr>
      </p:pic>
      <p:pic>
        <p:nvPicPr>
          <p:cNvPr id="20" name="Picture 19">
            <a:extLst>
              <a:ext uri="{FF2B5EF4-FFF2-40B4-BE49-F238E27FC236}">
                <a16:creationId xmlns:a16="http://schemas.microsoft.com/office/drawing/2014/main" id="{35BB8CA6-0836-4EA1-B27C-CE47F2DBF078}"/>
              </a:ext>
            </a:extLst>
          </p:cNvPr>
          <p:cNvPicPr>
            <a:picLocks noChangeAspect="1"/>
          </p:cNvPicPr>
          <p:nvPr/>
        </p:nvPicPr>
        <p:blipFill>
          <a:blip r:embed="rId7"/>
          <a:stretch>
            <a:fillRect/>
          </a:stretch>
        </p:blipFill>
        <p:spPr>
          <a:xfrm>
            <a:off x="6014684" y="5980562"/>
            <a:ext cx="1243545" cy="218492"/>
          </a:xfrm>
          <a:prstGeom prst="rect">
            <a:avLst/>
          </a:prstGeom>
        </p:spPr>
      </p:pic>
      <p:pic>
        <p:nvPicPr>
          <p:cNvPr id="22" name="Picture 21">
            <a:extLst>
              <a:ext uri="{FF2B5EF4-FFF2-40B4-BE49-F238E27FC236}">
                <a16:creationId xmlns:a16="http://schemas.microsoft.com/office/drawing/2014/main" id="{7C8CB692-13A3-40D6-8F3D-A2F8145149E8}"/>
              </a:ext>
            </a:extLst>
          </p:cNvPr>
          <p:cNvPicPr>
            <a:picLocks noChangeAspect="1"/>
          </p:cNvPicPr>
          <p:nvPr/>
        </p:nvPicPr>
        <p:blipFill>
          <a:blip r:embed="rId8"/>
          <a:stretch>
            <a:fillRect/>
          </a:stretch>
        </p:blipFill>
        <p:spPr>
          <a:xfrm>
            <a:off x="7358422" y="5942817"/>
            <a:ext cx="886515" cy="325854"/>
          </a:xfrm>
          <a:prstGeom prst="rect">
            <a:avLst/>
          </a:prstGeom>
        </p:spPr>
      </p:pic>
      <p:pic>
        <p:nvPicPr>
          <p:cNvPr id="24" name="Picture 23">
            <a:extLst>
              <a:ext uri="{FF2B5EF4-FFF2-40B4-BE49-F238E27FC236}">
                <a16:creationId xmlns:a16="http://schemas.microsoft.com/office/drawing/2014/main" id="{6A037089-A2BE-4EAE-A885-D43E42A08233}"/>
              </a:ext>
            </a:extLst>
          </p:cNvPr>
          <p:cNvPicPr>
            <a:picLocks noChangeAspect="1"/>
          </p:cNvPicPr>
          <p:nvPr/>
        </p:nvPicPr>
        <p:blipFill>
          <a:blip r:embed="rId9"/>
          <a:stretch>
            <a:fillRect/>
          </a:stretch>
        </p:blipFill>
        <p:spPr>
          <a:xfrm>
            <a:off x="8345130" y="5716010"/>
            <a:ext cx="866880" cy="866880"/>
          </a:xfrm>
          <a:prstGeom prst="rect">
            <a:avLst/>
          </a:prstGeom>
        </p:spPr>
      </p:pic>
      <p:pic>
        <p:nvPicPr>
          <p:cNvPr id="26" name="Picture 25">
            <a:extLst>
              <a:ext uri="{FF2B5EF4-FFF2-40B4-BE49-F238E27FC236}">
                <a16:creationId xmlns:a16="http://schemas.microsoft.com/office/drawing/2014/main" id="{C771B3CF-FAFD-479C-96BA-5F8F0249AE02}"/>
              </a:ext>
            </a:extLst>
          </p:cNvPr>
          <p:cNvPicPr>
            <a:picLocks noChangeAspect="1"/>
          </p:cNvPicPr>
          <p:nvPr/>
        </p:nvPicPr>
        <p:blipFill>
          <a:blip r:embed="rId10"/>
          <a:stretch>
            <a:fillRect/>
          </a:stretch>
        </p:blipFill>
        <p:spPr>
          <a:xfrm>
            <a:off x="9364503" y="5716010"/>
            <a:ext cx="866880" cy="866880"/>
          </a:xfrm>
          <a:prstGeom prst="rect">
            <a:avLst/>
          </a:prstGeom>
        </p:spPr>
      </p:pic>
      <p:pic>
        <p:nvPicPr>
          <p:cNvPr id="28" name="Picture 27">
            <a:extLst>
              <a:ext uri="{FF2B5EF4-FFF2-40B4-BE49-F238E27FC236}">
                <a16:creationId xmlns:a16="http://schemas.microsoft.com/office/drawing/2014/main" id="{931E52B0-3808-4258-9238-177777586830}"/>
              </a:ext>
            </a:extLst>
          </p:cNvPr>
          <p:cNvPicPr>
            <a:picLocks noChangeAspect="1"/>
          </p:cNvPicPr>
          <p:nvPr/>
        </p:nvPicPr>
        <p:blipFill>
          <a:blip r:embed="rId11"/>
          <a:stretch>
            <a:fillRect/>
          </a:stretch>
        </p:blipFill>
        <p:spPr>
          <a:xfrm>
            <a:off x="10310834" y="5964824"/>
            <a:ext cx="1331815" cy="303847"/>
          </a:xfrm>
          <a:prstGeom prst="rect">
            <a:avLst/>
          </a:prstGeom>
        </p:spPr>
      </p:pic>
    </p:spTree>
    <p:extLst>
      <p:ext uri="{BB962C8B-B14F-4D97-AF65-F5344CB8AC3E}">
        <p14:creationId xmlns:p14="http://schemas.microsoft.com/office/powerpoint/2010/main" val="1872496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2AD330-A7AF-4170-9DC6-ADA1277A25D7}"/>
              </a:ext>
            </a:extLst>
          </p:cNvPr>
          <p:cNvSpPr>
            <a:spLocks noGrp="1"/>
          </p:cNvSpPr>
          <p:nvPr>
            <p:ph idx="1"/>
          </p:nvPr>
        </p:nvSpPr>
        <p:spPr/>
        <p:txBody>
          <a:bodyPr/>
          <a:lstStyle/>
          <a:p>
            <a:endParaRPr lang="en-US" dirty="0"/>
          </a:p>
        </p:txBody>
      </p:sp>
      <p:sp>
        <p:nvSpPr>
          <p:cNvPr id="4" name="Title 1">
            <a:extLst>
              <a:ext uri="{FF2B5EF4-FFF2-40B4-BE49-F238E27FC236}">
                <a16:creationId xmlns:a16="http://schemas.microsoft.com/office/drawing/2014/main" id="{9AC36355-68BC-4796-A562-4C858242802A}"/>
              </a:ext>
            </a:extLst>
          </p:cNvPr>
          <p:cNvSpPr>
            <a:spLocks noGrp="1"/>
          </p:cNvSpPr>
          <p:nvPr>
            <p:ph type="title"/>
          </p:nvPr>
        </p:nvSpPr>
        <p:spPr>
          <a:xfrm>
            <a:off x="577531" y="144108"/>
            <a:ext cx="10440989" cy="507402"/>
          </a:xfrm>
        </p:spPr>
        <p:txBody>
          <a:bodyPr/>
          <a:lstStyle/>
          <a:p>
            <a:r>
              <a:rPr lang="en-US" sz="2800" dirty="0">
                <a:solidFill>
                  <a:srgbClr val="FFFF00"/>
                </a:solidFill>
              </a:rPr>
              <a:t>Usage examples: WEB pages processing</a:t>
            </a:r>
          </a:p>
        </p:txBody>
      </p:sp>
      <p:pic>
        <p:nvPicPr>
          <p:cNvPr id="6" name="Picture 5">
            <a:extLst>
              <a:ext uri="{FF2B5EF4-FFF2-40B4-BE49-F238E27FC236}">
                <a16:creationId xmlns:a16="http://schemas.microsoft.com/office/drawing/2014/main" id="{59C46EB8-744F-444E-8ABE-2B2EEA859BA7}"/>
              </a:ext>
            </a:extLst>
          </p:cNvPr>
          <p:cNvPicPr>
            <a:picLocks noChangeAspect="1"/>
          </p:cNvPicPr>
          <p:nvPr/>
        </p:nvPicPr>
        <p:blipFill>
          <a:blip r:embed="rId2"/>
          <a:stretch>
            <a:fillRect/>
          </a:stretch>
        </p:blipFill>
        <p:spPr>
          <a:xfrm>
            <a:off x="285750" y="749037"/>
            <a:ext cx="11532870" cy="5878792"/>
          </a:xfrm>
          <a:prstGeom prst="rect">
            <a:avLst/>
          </a:prstGeom>
        </p:spPr>
      </p:pic>
    </p:spTree>
    <p:extLst>
      <p:ext uri="{BB962C8B-B14F-4D97-AF65-F5344CB8AC3E}">
        <p14:creationId xmlns:p14="http://schemas.microsoft.com/office/powerpoint/2010/main" val="3397691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6414B6-6E86-45C3-BF32-A96EF8FB6238}"/>
              </a:ext>
            </a:extLst>
          </p:cNvPr>
          <p:cNvSpPr>
            <a:spLocks noGrp="1"/>
          </p:cNvSpPr>
          <p:nvPr>
            <p:ph idx="1"/>
          </p:nvPr>
        </p:nvSpPr>
        <p:spPr>
          <a:xfrm>
            <a:off x="277792" y="787802"/>
            <a:ext cx="11655707" cy="5624573"/>
          </a:xfrm>
        </p:spPr>
        <p:txBody>
          <a:bodyPr>
            <a:noAutofit/>
          </a:bodyPr>
          <a:lstStyle/>
          <a:p>
            <a:pPr marL="0" indent="0">
              <a:spcBef>
                <a:spcPts val="0"/>
              </a:spcBef>
              <a:buNone/>
            </a:pPr>
            <a:r>
              <a:rPr lang="en-US" sz="1600" i="1" dirty="0" err="1">
                <a:solidFill>
                  <a:srgbClr val="CCFF99"/>
                </a:solidFill>
              </a:rPr>
              <a:t>url</a:t>
            </a:r>
            <a:r>
              <a:rPr lang="en-US" sz="1600" i="1" dirty="0">
                <a:solidFill>
                  <a:srgbClr val="CCFF99"/>
                </a:solidFill>
              </a:rPr>
              <a:t> = "file:////examples/alko/Home.html"; OBJECTS </a:t>
            </a:r>
            <a:r>
              <a:rPr lang="en-US" sz="1600" i="1" dirty="0" err="1">
                <a:solidFill>
                  <a:srgbClr val="CCFF99"/>
                </a:solidFill>
              </a:rPr>
              <a:t>HTML.openWebPage</a:t>
            </a:r>
            <a:r>
              <a:rPr lang="en-US" sz="1600" i="1" dirty="0">
                <a:solidFill>
                  <a:srgbClr val="CCFF99"/>
                </a:solidFill>
              </a:rPr>
              <a:t>(</a:t>
            </a:r>
            <a:r>
              <a:rPr lang="en-US" sz="1600" i="1" dirty="0" err="1">
                <a:solidFill>
                  <a:srgbClr val="CCFF99"/>
                </a:solidFill>
              </a:rPr>
              <a:t>url</a:t>
            </a:r>
            <a:r>
              <a:rPr lang="en-US" sz="1600" i="1" dirty="0">
                <a:solidFill>
                  <a:srgbClr val="CCFF99"/>
                </a:solidFill>
              </a:rPr>
              <a:t>);</a:t>
            </a:r>
          </a:p>
          <a:p>
            <a:pPr marL="0" indent="0">
              <a:spcBef>
                <a:spcPts val="0"/>
              </a:spcBef>
              <a:buNone/>
            </a:pPr>
            <a:endParaRPr lang="en-US" sz="1600" i="1" dirty="0">
              <a:solidFill>
                <a:srgbClr val="CCFF99"/>
              </a:solidFill>
            </a:endParaRPr>
          </a:p>
          <a:p>
            <a:pPr marL="0" indent="0">
              <a:spcBef>
                <a:spcPts val="0"/>
              </a:spcBef>
              <a:buNone/>
            </a:pPr>
            <a:r>
              <a:rPr lang="en-US" sz="1600" i="1" dirty="0">
                <a:solidFill>
                  <a:srgbClr val="CCFF99"/>
                </a:solidFill>
              </a:rPr>
              <a:t>CONCEPT </a:t>
            </a:r>
            <a:r>
              <a:rPr lang="en-US" sz="1600" i="1" dirty="0" err="1">
                <a:solidFill>
                  <a:srgbClr val="CCFF99"/>
                </a:solidFill>
              </a:rPr>
              <a:t>productLink</a:t>
            </a:r>
            <a:r>
              <a:rPr lang="en-US" sz="1600" i="1" dirty="0">
                <a:solidFill>
                  <a:srgbClr val="CCFF99"/>
                </a:solidFill>
              </a:rPr>
              <a:t> IS </a:t>
            </a:r>
            <a:r>
              <a:rPr lang="en-US" sz="1600" i="1" dirty="0" err="1">
                <a:solidFill>
                  <a:srgbClr val="CCFF99"/>
                </a:solidFill>
              </a:rPr>
              <a:t>pageLink</a:t>
            </a:r>
            <a:r>
              <a:rPr lang="en-US" sz="1600" i="1" dirty="0">
                <a:solidFill>
                  <a:srgbClr val="CCFF99"/>
                </a:solidFill>
              </a:rPr>
              <a:t> WHERE text = "PRODUCTS"; </a:t>
            </a:r>
          </a:p>
          <a:p>
            <a:pPr marL="0" indent="0">
              <a:spcBef>
                <a:spcPts val="0"/>
              </a:spcBef>
              <a:buNone/>
            </a:pPr>
            <a:r>
              <a:rPr lang="en-US" sz="1600" i="1" dirty="0">
                <a:solidFill>
                  <a:srgbClr val="CCFF99"/>
                </a:solidFill>
              </a:rPr>
              <a:t>CONCEPT </a:t>
            </a:r>
            <a:r>
              <a:rPr lang="en-US" sz="1600" i="1" dirty="0" err="1">
                <a:solidFill>
                  <a:srgbClr val="CCFF99"/>
                </a:solidFill>
              </a:rPr>
              <a:t>storesLink</a:t>
            </a:r>
            <a:r>
              <a:rPr lang="en-US" sz="1600" i="1" dirty="0">
                <a:solidFill>
                  <a:srgbClr val="CCFF99"/>
                </a:solidFill>
              </a:rPr>
              <a:t> IS </a:t>
            </a:r>
            <a:r>
              <a:rPr lang="en-US" sz="1600" i="1" dirty="0" err="1">
                <a:solidFill>
                  <a:srgbClr val="CCFF99"/>
                </a:solidFill>
              </a:rPr>
              <a:t>pageLink</a:t>
            </a:r>
            <a:r>
              <a:rPr lang="en-US" sz="1600" i="1" dirty="0">
                <a:solidFill>
                  <a:srgbClr val="CCFF99"/>
                </a:solidFill>
              </a:rPr>
              <a:t> WHERE text = "STORES";</a:t>
            </a:r>
          </a:p>
          <a:p>
            <a:pPr marL="0" indent="0">
              <a:spcBef>
                <a:spcPts val="0"/>
              </a:spcBef>
              <a:buNone/>
            </a:pPr>
            <a:r>
              <a:rPr lang="en-US" sz="1600" i="1" dirty="0">
                <a:solidFill>
                  <a:srgbClr val="CCFF99"/>
                </a:solidFill>
              </a:rPr>
              <a:t>CONCEPT </a:t>
            </a:r>
            <a:r>
              <a:rPr lang="en-US" sz="1600" i="1" dirty="0" err="1">
                <a:solidFill>
                  <a:srgbClr val="CCFF99"/>
                </a:solidFill>
              </a:rPr>
              <a:t>otherMenuItems</a:t>
            </a:r>
            <a:r>
              <a:rPr lang="en-US" sz="1600" i="1" dirty="0">
                <a:solidFill>
                  <a:srgbClr val="CCFF99"/>
                </a:solidFill>
              </a:rPr>
              <a:t> IS </a:t>
            </a:r>
            <a:r>
              <a:rPr lang="en-US" sz="1600" i="1" dirty="0" err="1">
                <a:solidFill>
                  <a:srgbClr val="CCFF99"/>
                </a:solidFill>
              </a:rPr>
              <a:t>PageLink</a:t>
            </a:r>
            <a:r>
              <a:rPr lang="en-US" sz="1600" i="1" dirty="0">
                <a:solidFill>
                  <a:srgbClr val="CCFF99"/>
                </a:solidFill>
              </a:rPr>
              <a:t> e WHERE</a:t>
            </a:r>
          </a:p>
          <a:p>
            <a:pPr marL="0" indent="0">
              <a:spcBef>
                <a:spcPts val="0"/>
              </a:spcBef>
              <a:buNone/>
            </a:pPr>
            <a:r>
              <a:rPr lang="en-US" sz="1600" i="1" dirty="0">
                <a:solidFill>
                  <a:srgbClr val="CCFF99"/>
                </a:solidFill>
              </a:rPr>
              <a:t>    EXIST (</a:t>
            </a:r>
            <a:r>
              <a:rPr lang="en-US" sz="1600" i="1" dirty="0" err="1">
                <a:solidFill>
                  <a:srgbClr val="CCFF99"/>
                </a:solidFill>
              </a:rPr>
              <a:t>productLink</a:t>
            </a:r>
            <a:r>
              <a:rPr lang="en-US" sz="1600" i="1" dirty="0">
                <a:solidFill>
                  <a:srgbClr val="CCFF99"/>
                </a:solidFill>
              </a:rPr>
              <a:t> p, </a:t>
            </a:r>
            <a:r>
              <a:rPr lang="en-US" sz="1600" i="1" dirty="0" err="1">
                <a:solidFill>
                  <a:srgbClr val="CCFF99"/>
                </a:solidFill>
              </a:rPr>
              <a:t>inTheSameRow</a:t>
            </a:r>
            <a:r>
              <a:rPr lang="en-US" sz="1600" i="1" dirty="0">
                <a:solidFill>
                  <a:srgbClr val="CCFF99"/>
                </a:solidFill>
              </a:rPr>
              <a:t> r WHERE r.element1 = e AND r.element2 = p) AND</a:t>
            </a:r>
          </a:p>
          <a:p>
            <a:pPr marL="0" indent="0">
              <a:spcBef>
                <a:spcPts val="0"/>
              </a:spcBef>
              <a:buNone/>
            </a:pPr>
            <a:r>
              <a:rPr lang="en-US" sz="1600" i="1" dirty="0">
                <a:solidFill>
                  <a:srgbClr val="CCFF99"/>
                </a:solidFill>
              </a:rPr>
              <a:t>    EXIST (</a:t>
            </a:r>
            <a:r>
              <a:rPr lang="en-US" sz="1600" i="1" dirty="0" err="1">
                <a:solidFill>
                  <a:srgbClr val="CCFF99"/>
                </a:solidFill>
              </a:rPr>
              <a:t>storesLink</a:t>
            </a:r>
            <a:r>
              <a:rPr lang="en-US" sz="1600" i="1" dirty="0">
                <a:solidFill>
                  <a:srgbClr val="CCFF99"/>
                </a:solidFill>
              </a:rPr>
              <a:t> s, </a:t>
            </a:r>
            <a:r>
              <a:rPr lang="en-US" sz="1600" i="1" dirty="0" err="1">
                <a:solidFill>
                  <a:srgbClr val="CCFF99"/>
                </a:solidFill>
              </a:rPr>
              <a:t>inTheSameRow</a:t>
            </a:r>
            <a:r>
              <a:rPr lang="en-US" sz="1600" i="1" dirty="0">
                <a:solidFill>
                  <a:srgbClr val="CCFF99"/>
                </a:solidFill>
              </a:rPr>
              <a:t> r WHERE r.element1 = e AND r.element2 = s);</a:t>
            </a:r>
          </a:p>
          <a:p>
            <a:pPr marL="0" indent="0">
              <a:spcBef>
                <a:spcPts val="0"/>
              </a:spcBef>
              <a:buNone/>
            </a:pPr>
            <a:endParaRPr lang="en-US" sz="1600" i="1" dirty="0">
              <a:solidFill>
                <a:srgbClr val="CCFF99"/>
              </a:solidFill>
            </a:endParaRPr>
          </a:p>
          <a:p>
            <a:pPr marL="0" indent="0">
              <a:spcBef>
                <a:spcPts val="0"/>
              </a:spcBef>
              <a:buNone/>
            </a:pPr>
            <a:r>
              <a:rPr lang="en-US" sz="1600" i="1" dirty="0">
                <a:solidFill>
                  <a:srgbClr val="CCFF99"/>
                </a:solidFill>
              </a:rPr>
              <a:t>CONCEPT </a:t>
            </a:r>
            <a:r>
              <a:rPr lang="en-US" sz="1600" i="1" dirty="0" err="1">
                <a:solidFill>
                  <a:srgbClr val="CCFF99"/>
                </a:solidFill>
              </a:rPr>
              <a:t>searchLink</a:t>
            </a:r>
            <a:r>
              <a:rPr lang="en-US" sz="1600" i="1" dirty="0">
                <a:solidFill>
                  <a:srgbClr val="CCFF99"/>
                </a:solidFill>
              </a:rPr>
              <a:t> IS </a:t>
            </a:r>
            <a:r>
              <a:rPr lang="en-US" sz="1600" i="1" dirty="0" err="1">
                <a:solidFill>
                  <a:srgbClr val="CCFF99"/>
                </a:solidFill>
              </a:rPr>
              <a:t>PageLink</a:t>
            </a:r>
            <a:r>
              <a:rPr lang="en-US" sz="1600" i="1" dirty="0">
                <a:solidFill>
                  <a:srgbClr val="CCFF99"/>
                </a:solidFill>
              </a:rPr>
              <a:t> e WHERE </a:t>
            </a:r>
            <a:r>
              <a:rPr lang="en-US" sz="1600" i="1" dirty="0" err="1">
                <a:solidFill>
                  <a:srgbClr val="CCFF99"/>
                </a:solidFill>
              </a:rPr>
              <a:t>e.title</a:t>
            </a:r>
            <a:r>
              <a:rPr lang="en-US" sz="1600" i="1" dirty="0">
                <a:solidFill>
                  <a:srgbClr val="CCFF99"/>
                </a:solidFill>
              </a:rPr>
              <a:t> = "Search Magnifier Icon“ </a:t>
            </a:r>
          </a:p>
          <a:p>
            <a:pPr marL="0" indent="0">
              <a:spcBef>
                <a:spcPts val="0"/>
              </a:spcBef>
              <a:buNone/>
            </a:pPr>
            <a:r>
              <a:rPr lang="en-US" sz="1600" i="1" dirty="0">
                <a:solidFill>
                  <a:srgbClr val="CCFF99"/>
                </a:solidFill>
              </a:rPr>
              <a:t>    AND EXIST (</a:t>
            </a:r>
            <a:r>
              <a:rPr lang="en-US" sz="1600" i="1" dirty="0" err="1">
                <a:solidFill>
                  <a:srgbClr val="CCFF99"/>
                </a:solidFill>
              </a:rPr>
              <a:t>otherMenuItems</a:t>
            </a:r>
            <a:r>
              <a:rPr lang="en-US" sz="1600" i="1" dirty="0">
                <a:solidFill>
                  <a:srgbClr val="CCFF99"/>
                </a:solidFill>
              </a:rPr>
              <a:t> m WHERE e = m);</a:t>
            </a:r>
          </a:p>
          <a:p>
            <a:pPr marL="0" indent="0">
              <a:spcBef>
                <a:spcPts val="0"/>
              </a:spcBef>
              <a:buNone/>
            </a:pPr>
            <a:endParaRPr lang="en-US" sz="1600" i="1" dirty="0">
              <a:solidFill>
                <a:srgbClr val="CCFF99"/>
              </a:solidFill>
            </a:endParaRPr>
          </a:p>
          <a:p>
            <a:pPr marL="0" indent="0">
              <a:spcBef>
                <a:spcPts val="0"/>
              </a:spcBef>
              <a:buNone/>
            </a:pPr>
            <a:r>
              <a:rPr lang="en-US" sz="1600" i="1" dirty="0" err="1">
                <a:solidFill>
                  <a:srgbClr val="CCFF99"/>
                </a:solidFill>
              </a:rPr>
              <a:t>searchLink</a:t>
            </a:r>
            <a:r>
              <a:rPr lang="en-US" sz="1600" i="1" dirty="0">
                <a:solidFill>
                  <a:srgbClr val="CCFF99"/>
                </a:solidFill>
              </a:rPr>
              <a:t> = find </a:t>
            </a:r>
            <a:r>
              <a:rPr lang="en-US" sz="1600" i="1" dirty="0" err="1">
                <a:solidFill>
                  <a:srgbClr val="CCFF99"/>
                </a:solidFill>
              </a:rPr>
              <a:t>searchLink</a:t>
            </a:r>
            <a:r>
              <a:rPr lang="en-US" sz="1600" i="1" dirty="0">
                <a:solidFill>
                  <a:srgbClr val="CCFF99"/>
                </a:solidFill>
              </a:rPr>
              <a:t> {};</a:t>
            </a:r>
          </a:p>
          <a:p>
            <a:pPr marL="0" indent="0">
              <a:spcBef>
                <a:spcPts val="0"/>
              </a:spcBef>
              <a:buNone/>
            </a:pPr>
            <a:r>
              <a:rPr lang="en-US" sz="1600" i="1" dirty="0" err="1">
                <a:solidFill>
                  <a:srgbClr val="CCFF99"/>
                </a:solidFill>
              </a:rPr>
              <a:t>HTML.click</a:t>
            </a:r>
            <a:r>
              <a:rPr lang="en-US" sz="1600" i="1" dirty="0">
                <a:solidFill>
                  <a:srgbClr val="CCFF99"/>
                </a:solidFill>
              </a:rPr>
              <a:t>(</a:t>
            </a:r>
            <a:r>
              <a:rPr lang="en-US" sz="1600" i="1" dirty="0" err="1">
                <a:solidFill>
                  <a:srgbClr val="CCFF99"/>
                </a:solidFill>
              </a:rPr>
              <a:t>searchLink</a:t>
            </a:r>
            <a:r>
              <a:rPr lang="en-US" sz="1600" i="1" dirty="0">
                <a:solidFill>
                  <a:srgbClr val="CCFF99"/>
                </a:solidFill>
              </a:rPr>
              <a:t>[0]);</a:t>
            </a:r>
          </a:p>
          <a:p>
            <a:pPr marL="0" indent="0">
              <a:spcBef>
                <a:spcPts val="0"/>
              </a:spcBef>
              <a:buNone/>
            </a:pPr>
            <a:endParaRPr lang="en-US" sz="1600" i="1" dirty="0">
              <a:solidFill>
                <a:srgbClr val="CCFF99"/>
              </a:solidFill>
            </a:endParaRPr>
          </a:p>
          <a:p>
            <a:pPr marL="0" indent="0">
              <a:spcBef>
                <a:spcPts val="0"/>
              </a:spcBef>
              <a:buNone/>
            </a:pPr>
            <a:r>
              <a:rPr lang="en-US" sz="1600" i="1" dirty="0">
                <a:solidFill>
                  <a:srgbClr val="CCFF99"/>
                </a:solidFill>
              </a:rPr>
              <a:t>CONCEPT </a:t>
            </a:r>
            <a:r>
              <a:rPr lang="en-US" sz="1600" i="1" dirty="0" err="1">
                <a:solidFill>
                  <a:srgbClr val="CCFF99"/>
                </a:solidFill>
              </a:rPr>
              <a:t>searchForm</a:t>
            </a:r>
            <a:r>
              <a:rPr lang="en-US" sz="1600" i="1" dirty="0">
                <a:solidFill>
                  <a:srgbClr val="CCFF99"/>
                </a:solidFill>
              </a:rPr>
              <a:t> IS form = f, input = </a:t>
            </a:r>
            <a:r>
              <a:rPr lang="en-US" sz="1600" i="1" dirty="0" err="1">
                <a:solidFill>
                  <a:srgbClr val="CCFF99"/>
                </a:solidFill>
              </a:rPr>
              <a:t>i</a:t>
            </a:r>
            <a:r>
              <a:rPr lang="en-US" sz="1600" i="1" dirty="0">
                <a:solidFill>
                  <a:srgbClr val="CCFF99"/>
                </a:solidFill>
              </a:rPr>
              <a:t>, submit = s FROM</a:t>
            </a:r>
          </a:p>
          <a:p>
            <a:pPr marL="0" indent="0">
              <a:spcBef>
                <a:spcPts val="0"/>
              </a:spcBef>
              <a:buNone/>
            </a:pPr>
            <a:r>
              <a:rPr lang="en-US" sz="1600" i="1" dirty="0">
                <a:solidFill>
                  <a:srgbClr val="CCFF99"/>
                </a:solidFill>
              </a:rPr>
              <a:t>    </a:t>
            </a:r>
            <a:r>
              <a:rPr lang="en-US" sz="1600" i="1" dirty="0" err="1">
                <a:solidFill>
                  <a:srgbClr val="CCFF99"/>
                </a:solidFill>
              </a:rPr>
              <a:t>pageForm</a:t>
            </a:r>
            <a:r>
              <a:rPr lang="en-US" sz="1600" i="1" dirty="0">
                <a:solidFill>
                  <a:srgbClr val="CCFF99"/>
                </a:solidFill>
              </a:rPr>
              <a:t> f,</a:t>
            </a:r>
          </a:p>
          <a:p>
            <a:pPr marL="0" indent="0">
              <a:spcBef>
                <a:spcPts val="0"/>
              </a:spcBef>
              <a:buNone/>
            </a:pPr>
            <a:r>
              <a:rPr lang="en-US" sz="1600" i="1" dirty="0">
                <a:solidFill>
                  <a:srgbClr val="CCFF99"/>
                </a:solidFill>
              </a:rPr>
              <a:t>    </a:t>
            </a:r>
            <a:r>
              <a:rPr lang="en-US" sz="1600" i="1" dirty="0" err="1">
                <a:solidFill>
                  <a:srgbClr val="CCFF99"/>
                </a:solidFill>
              </a:rPr>
              <a:t>pageInput</a:t>
            </a:r>
            <a:r>
              <a:rPr lang="en-US" sz="1600" i="1" dirty="0">
                <a:solidFill>
                  <a:srgbClr val="CCFF99"/>
                </a:solidFill>
              </a:rPr>
              <a:t> </a:t>
            </a:r>
            <a:r>
              <a:rPr lang="en-US" sz="1600" i="1" dirty="0" err="1">
                <a:solidFill>
                  <a:srgbClr val="CCFF99"/>
                </a:solidFill>
              </a:rPr>
              <a:t>i</a:t>
            </a:r>
            <a:r>
              <a:rPr lang="en-US" sz="1600" i="1" dirty="0">
                <a:solidFill>
                  <a:srgbClr val="CCFF99"/>
                </a:solidFill>
              </a:rPr>
              <a:t> (form = f.id),</a:t>
            </a:r>
          </a:p>
          <a:p>
            <a:pPr marL="0" indent="0">
              <a:spcBef>
                <a:spcPts val="0"/>
              </a:spcBef>
              <a:buNone/>
            </a:pPr>
            <a:r>
              <a:rPr lang="en-US" sz="1600" i="1" dirty="0">
                <a:solidFill>
                  <a:srgbClr val="CCFF99"/>
                </a:solidFill>
              </a:rPr>
              <a:t>    </a:t>
            </a:r>
            <a:r>
              <a:rPr lang="en-US" sz="1600" i="1" dirty="0" err="1">
                <a:solidFill>
                  <a:srgbClr val="CCFF99"/>
                </a:solidFill>
              </a:rPr>
              <a:t>pageInput</a:t>
            </a:r>
            <a:r>
              <a:rPr lang="en-US" sz="1600" i="1" dirty="0">
                <a:solidFill>
                  <a:srgbClr val="CCFF99"/>
                </a:solidFill>
              </a:rPr>
              <a:t> s (type = "submit", form = f.id),</a:t>
            </a:r>
          </a:p>
          <a:p>
            <a:pPr marL="0" indent="0">
              <a:spcBef>
                <a:spcPts val="0"/>
              </a:spcBef>
              <a:buNone/>
            </a:pPr>
            <a:r>
              <a:rPr lang="en-US" sz="1600" i="1" dirty="0">
                <a:solidFill>
                  <a:srgbClr val="CCFF99"/>
                </a:solidFill>
              </a:rPr>
              <a:t>    </a:t>
            </a:r>
            <a:r>
              <a:rPr lang="en-US" sz="1600" i="1" dirty="0" err="1">
                <a:solidFill>
                  <a:srgbClr val="CCFF99"/>
                </a:solidFill>
              </a:rPr>
              <a:t>withLabel</a:t>
            </a:r>
            <a:r>
              <a:rPr lang="en-US" sz="1600" i="1" dirty="0">
                <a:solidFill>
                  <a:srgbClr val="CCFF99"/>
                </a:solidFill>
              </a:rPr>
              <a:t> l (</a:t>
            </a:r>
            <a:r>
              <a:rPr lang="en-US" sz="1600" i="1" dirty="0" err="1">
                <a:solidFill>
                  <a:srgbClr val="CCFF99"/>
                </a:solidFill>
              </a:rPr>
              <a:t>labelText</a:t>
            </a:r>
            <a:r>
              <a:rPr lang="en-US" sz="1600" i="1" dirty="0">
                <a:solidFill>
                  <a:srgbClr val="CCFF99"/>
                </a:solidFill>
              </a:rPr>
              <a:t> = "Search...", element = </a:t>
            </a:r>
            <a:r>
              <a:rPr lang="en-US" sz="1600" i="1" dirty="0" err="1">
                <a:solidFill>
                  <a:srgbClr val="CCFF99"/>
                </a:solidFill>
              </a:rPr>
              <a:t>i</a:t>
            </a:r>
            <a:r>
              <a:rPr lang="en-US" sz="1600" i="1" dirty="0">
                <a:solidFill>
                  <a:srgbClr val="CCFF99"/>
                </a:solidFill>
              </a:rPr>
              <a:t>);</a:t>
            </a:r>
          </a:p>
          <a:p>
            <a:pPr marL="0" indent="0">
              <a:spcBef>
                <a:spcPts val="0"/>
              </a:spcBef>
              <a:buNone/>
            </a:pPr>
            <a:endParaRPr lang="en-US" sz="1600" i="1" dirty="0">
              <a:solidFill>
                <a:srgbClr val="CCFF99"/>
              </a:solidFill>
            </a:endParaRPr>
          </a:p>
          <a:p>
            <a:pPr marL="0" indent="0">
              <a:spcBef>
                <a:spcPts val="0"/>
              </a:spcBef>
              <a:buNone/>
            </a:pPr>
            <a:r>
              <a:rPr lang="en-US" sz="1600" i="1" dirty="0" err="1">
                <a:solidFill>
                  <a:srgbClr val="CCFF99"/>
                </a:solidFill>
              </a:rPr>
              <a:t>searchForm</a:t>
            </a:r>
            <a:r>
              <a:rPr lang="en-US" sz="1600" i="1" dirty="0">
                <a:solidFill>
                  <a:srgbClr val="CCFF99"/>
                </a:solidFill>
              </a:rPr>
              <a:t> = find </a:t>
            </a:r>
            <a:r>
              <a:rPr lang="en-US" sz="1600" i="1" dirty="0" err="1">
                <a:solidFill>
                  <a:srgbClr val="CCFF99"/>
                </a:solidFill>
              </a:rPr>
              <a:t>searchForm</a:t>
            </a:r>
            <a:r>
              <a:rPr lang="en-US" sz="1600" i="1" dirty="0">
                <a:solidFill>
                  <a:srgbClr val="CCFF99"/>
                </a:solidFill>
              </a:rPr>
              <a:t> {};</a:t>
            </a:r>
          </a:p>
          <a:p>
            <a:pPr marL="0" indent="0">
              <a:spcBef>
                <a:spcPts val="0"/>
              </a:spcBef>
              <a:buNone/>
            </a:pPr>
            <a:r>
              <a:rPr lang="en-US" sz="1600" i="1" dirty="0" err="1">
                <a:solidFill>
                  <a:srgbClr val="CCFF99"/>
                </a:solidFill>
              </a:rPr>
              <a:t>HTML.enterText</a:t>
            </a:r>
            <a:r>
              <a:rPr lang="en-US" sz="1600" i="1" dirty="0">
                <a:solidFill>
                  <a:srgbClr val="CCFF99"/>
                </a:solidFill>
              </a:rPr>
              <a:t>(</a:t>
            </a:r>
            <a:r>
              <a:rPr lang="en-US" sz="1600" i="1" dirty="0" err="1">
                <a:solidFill>
                  <a:srgbClr val="CCFF99"/>
                </a:solidFill>
              </a:rPr>
              <a:t>searchForm</a:t>
            </a:r>
            <a:r>
              <a:rPr lang="en-US" sz="1600" i="1" dirty="0">
                <a:solidFill>
                  <a:srgbClr val="CCFF99"/>
                </a:solidFill>
              </a:rPr>
              <a:t>[0]["input"], "Sake");</a:t>
            </a:r>
          </a:p>
          <a:p>
            <a:pPr marL="0" indent="0">
              <a:spcBef>
                <a:spcPts val="0"/>
              </a:spcBef>
              <a:buNone/>
            </a:pPr>
            <a:r>
              <a:rPr lang="en-US" sz="1600" i="1" dirty="0">
                <a:solidFill>
                  <a:srgbClr val="CCFF99"/>
                </a:solidFill>
              </a:rPr>
              <a:t>OBJECTS </a:t>
            </a:r>
            <a:r>
              <a:rPr lang="en-US" sz="1600" i="1" dirty="0" err="1">
                <a:solidFill>
                  <a:srgbClr val="CCFF99"/>
                </a:solidFill>
              </a:rPr>
              <a:t>HTML.followLink</a:t>
            </a:r>
            <a:r>
              <a:rPr lang="en-US" sz="1600" i="1" dirty="0">
                <a:solidFill>
                  <a:srgbClr val="CCFF99"/>
                </a:solidFill>
              </a:rPr>
              <a:t>(</a:t>
            </a:r>
            <a:r>
              <a:rPr lang="en-US" sz="1600" i="1" dirty="0" err="1">
                <a:solidFill>
                  <a:srgbClr val="CCFF99"/>
                </a:solidFill>
              </a:rPr>
              <a:t>searchForm</a:t>
            </a:r>
            <a:r>
              <a:rPr lang="en-US" sz="1600" i="1" dirty="0">
                <a:solidFill>
                  <a:srgbClr val="CCFF99"/>
                </a:solidFill>
              </a:rPr>
              <a:t>[0]["submit"]);</a:t>
            </a:r>
          </a:p>
          <a:p>
            <a:pPr marL="0" indent="0">
              <a:spcBef>
                <a:spcPts val="0"/>
              </a:spcBef>
              <a:buNone/>
            </a:pPr>
            <a:endParaRPr lang="en-US" sz="1600" i="1" dirty="0">
              <a:solidFill>
                <a:srgbClr val="CCFF99"/>
              </a:solidFill>
            </a:endParaRPr>
          </a:p>
        </p:txBody>
      </p:sp>
      <p:sp>
        <p:nvSpPr>
          <p:cNvPr id="4" name="Title 1">
            <a:extLst>
              <a:ext uri="{FF2B5EF4-FFF2-40B4-BE49-F238E27FC236}">
                <a16:creationId xmlns:a16="http://schemas.microsoft.com/office/drawing/2014/main" id="{029E3426-8FD0-4C82-B5D4-AC968CDA0ABB}"/>
              </a:ext>
            </a:extLst>
          </p:cNvPr>
          <p:cNvSpPr>
            <a:spLocks noGrp="1"/>
          </p:cNvSpPr>
          <p:nvPr>
            <p:ph type="title"/>
          </p:nvPr>
        </p:nvSpPr>
        <p:spPr>
          <a:xfrm>
            <a:off x="497521" y="144108"/>
            <a:ext cx="10440989" cy="507402"/>
          </a:xfrm>
        </p:spPr>
        <p:txBody>
          <a:bodyPr/>
          <a:lstStyle/>
          <a:p>
            <a:r>
              <a:rPr lang="en-US" sz="2800" dirty="0">
                <a:solidFill>
                  <a:srgbClr val="FFFF00"/>
                </a:solidFill>
              </a:rPr>
              <a:t>Usage examples: WEB pages processing</a:t>
            </a:r>
          </a:p>
        </p:txBody>
      </p:sp>
    </p:spTree>
    <p:extLst>
      <p:ext uri="{BB962C8B-B14F-4D97-AF65-F5344CB8AC3E}">
        <p14:creationId xmlns:p14="http://schemas.microsoft.com/office/powerpoint/2010/main" val="1493006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D21F3AC-D539-42BF-AC39-5CC8A77EEBCC}"/>
              </a:ext>
            </a:extLst>
          </p:cNvPr>
          <p:cNvPicPr>
            <a:picLocks noGrp="1" noChangeAspect="1"/>
          </p:cNvPicPr>
          <p:nvPr>
            <p:ph idx="1"/>
          </p:nvPr>
        </p:nvPicPr>
        <p:blipFill>
          <a:blip r:embed="rId2"/>
          <a:stretch>
            <a:fillRect/>
          </a:stretch>
        </p:blipFill>
        <p:spPr>
          <a:xfrm>
            <a:off x="307824" y="763929"/>
            <a:ext cx="11282635" cy="5741043"/>
          </a:xfrm>
          <a:prstGeom prst="rect">
            <a:avLst/>
          </a:prstGeom>
        </p:spPr>
      </p:pic>
      <p:sp>
        <p:nvSpPr>
          <p:cNvPr id="4" name="Title 1">
            <a:extLst>
              <a:ext uri="{FF2B5EF4-FFF2-40B4-BE49-F238E27FC236}">
                <a16:creationId xmlns:a16="http://schemas.microsoft.com/office/drawing/2014/main" id="{B6925BEE-9E54-4B5E-81F9-B6577D7E7347}"/>
              </a:ext>
            </a:extLst>
          </p:cNvPr>
          <p:cNvSpPr>
            <a:spLocks noGrp="1"/>
          </p:cNvSpPr>
          <p:nvPr>
            <p:ph type="title"/>
          </p:nvPr>
        </p:nvSpPr>
        <p:spPr>
          <a:xfrm>
            <a:off x="497521" y="144108"/>
            <a:ext cx="10440989" cy="507402"/>
          </a:xfrm>
        </p:spPr>
        <p:txBody>
          <a:bodyPr/>
          <a:lstStyle/>
          <a:p>
            <a:r>
              <a:rPr lang="en-US" sz="2800" dirty="0">
                <a:solidFill>
                  <a:srgbClr val="FFFF00"/>
                </a:solidFill>
              </a:rPr>
              <a:t>Usage examples: WEB pages processing</a:t>
            </a:r>
          </a:p>
        </p:txBody>
      </p:sp>
    </p:spTree>
    <p:extLst>
      <p:ext uri="{BB962C8B-B14F-4D97-AF65-F5344CB8AC3E}">
        <p14:creationId xmlns:p14="http://schemas.microsoft.com/office/powerpoint/2010/main" val="2250170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3FFE-5E5D-4A82-B9B6-9C47F0FE9CCD}"/>
              </a:ext>
            </a:extLst>
          </p:cNvPr>
          <p:cNvSpPr>
            <a:spLocks noGrp="1"/>
          </p:cNvSpPr>
          <p:nvPr>
            <p:ph type="title"/>
          </p:nvPr>
        </p:nvSpPr>
        <p:spPr>
          <a:xfrm>
            <a:off x="345169" y="244374"/>
            <a:ext cx="10940147" cy="577429"/>
          </a:xfrm>
        </p:spPr>
        <p:txBody>
          <a:bodyPr/>
          <a:lstStyle/>
          <a:p>
            <a:r>
              <a:rPr lang="en-US" sz="2800" dirty="0">
                <a:solidFill>
                  <a:srgbClr val="FFFF00"/>
                </a:solidFill>
              </a:rPr>
              <a:t>Usage examples: WEB pages processing</a:t>
            </a:r>
            <a:endParaRPr lang="en-US" sz="2800" dirty="0"/>
          </a:p>
        </p:txBody>
      </p:sp>
      <p:sp>
        <p:nvSpPr>
          <p:cNvPr id="3" name="Content Placeholder 2">
            <a:extLst>
              <a:ext uri="{FF2B5EF4-FFF2-40B4-BE49-F238E27FC236}">
                <a16:creationId xmlns:a16="http://schemas.microsoft.com/office/drawing/2014/main" id="{455DEDD5-77F6-47BF-88BC-8654C688746C}"/>
              </a:ext>
            </a:extLst>
          </p:cNvPr>
          <p:cNvSpPr>
            <a:spLocks noGrp="1"/>
          </p:cNvSpPr>
          <p:nvPr>
            <p:ph idx="1"/>
          </p:nvPr>
        </p:nvSpPr>
        <p:spPr>
          <a:xfrm>
            <a:off x="345169" y="821803"/>
            <a:ext cx="11599903" cy="5822065"/>
          </a:xfrm>
        </p:spPr>
        <p:txBody>
          <a:bodyPr>
            <a:normAutofit fontScale="85000" lnSpcReduction="20000"/>
          </a:bodyPr>
          <a:lstStyle/>
          <a:p>
            <a:pPr marL="0" indent="0">
              <a:spcBef>
                <a:spcPts val="100"/>
              </a:spcBef>
              <a:buNone/>
            </a:pPr>
            <a:r>
              <a:rPr lang="en-US" i="1" dirty="0">
                <a:solidFill>
                  <a:srgbClr val="CCFF99"/>
                </a:solidFill>
              </a:rPr>
              <a:t>CONCEPT </a:t>
            </a:r>
            <a:r>
              <a:rPr lang="en-US" i="1" dirty="0" err="1">
                <a:solidFill>
                  <a:srgbClr val="CCFF99"/>
                </a:solidFill>
              </a:rPr>
              <a:t>productTile</a:t>
            </a:r>
            <a:r>
              <a:rPr lang="en-US" i="1" dirty="0">
                <a:solidFill>
                  <a:srgbClr val="CCFF99"/>
                </a:solidFill>
              </a:rPr>
              <a:t> IS </a:t>
            </a:r>
            <a:r>
              <a:rPr lang="en-US" i="1" dirty="0" err="1">
                <a:solidFill>
                  <a:srgbClr val="CCFF99"/>
                </a:solidFill>
              </a:rPr>
              <a:t>pageDivision</a:t>
            </a:r>
            <a:r>
              <a:rPr lang="en-US" i="1" dirty="0">
                <a:solidFill>
                  <a:srgbClr val="CCFF99"/>
                </a:solidFill>
              </a:rPr>
              <a:t> e WHERE  </a:t>
            </a:r>
            <a:r>
              <a:rPr lang="en-US" i="1" dirty="0" err="1">
                <a:solidFill>
                  <a:srgbClr val="CCFF99"/>
                </a:solidFill>
              </a:rPr>
              <a:t>e.backgroundBasicColorName</a:t>
            </a:r>
            <a:r>
              <a:rPr lang="en-US" i="1" dirty="0">
                <a:solidFill>
                  <a:srgbClr val="CCFF99"/>
                </a:solidFill>
              </a:rPr>
              <a:t> == "White“ </a:t>
            </a:r>
          </a:p>
          <a:p>
            <a:pPr marL="0" indent="0">
              <a:spcBef>
                <a:spcPts val="100"/>
              </a:spcBef>
              <a:buNone/>
            </a:pPr>
            <a:r>
              <a:rPr lang="en-US" i="1" dirty="0">
                <a:solidFill>
                  <a:srgbClr val="CCFF99"/>
                </a:solidFill>
              </a:rPr>
              <a:t>    AND </a:t>
            </a:r>
            <a:r>
              <a:rPr lang="en-US" i="1" dirty="0" err="1">
                <a:solidFill>
                  <a:srgbClr val="CCFF99"/>
                </a:solidFill>
              </a:rPr>
              <a:t>startsWith</a:t>
            </a:r>
            <a:r>
              <a:rPr lang="en-US" i="1" dirty="0">
                <a:solidFill>
                  <a:srgbClr val="CCFF99"/>
                </a:solidFill>
              </a:rPr>
              <a:t>(e.id, "product-tile-");</a:t>
            </a:r>
          </a:p>
          <a:p>
            <a:pPr marL="0" indent="0">
              <a:spcBef>
                <a:spcPts val="100"/>
              </a:spcBef>
              <a:buNone/>
            </a:pPr>
            <a:endParaRPr lang="en-US" i="1" dirty="0">
              <a:solidFill>
                <a:srgbClr val="CCFF99"/>
              </a:solidFill>
            </a:endParaRPr>
          </a:p>
          <a:p>
            <a:pPr marL="0" indent="0">
              <a:spcBef>
                <a:spcPts val="100"/>
              </a:spcBef>
              <a:buNone/>
            </a:pPr>
            <a:r>
              <a:rPr lang="en-US" i="1" dirty="0">
                <a:solidFill>
                  <a:srgbClr val="CCFF99"/>
                </a:solidFill>
              </a:rPr>
              <a:t>CONCEPT </a:t>
            </a:r>
            <a:r>
              <a:rPr lang="en-US" i="1" dirty="0" err="1">
                <a:solidFill>
                  <a:srgbClr val="CCFF99"/>
                </a:solidFill>
              </a:rPr>
              <a:t>productAvailability</a:t>
            </a:r>
            <a:r>
              <a:rPr lang="en-US" i="1" dirty="0">
                <a:solidFill>
                  <a:srgbClr val="CCFF99"/>
                </a:solidFill>
              </a:rPr>
              <a:t> IS </a:t>
            </a:r>
            <a:r>
              <a:rPr lang="en-US" i="1" dirty="0" err="1">
                <a:solidFill>
                  <a:srgbClr val="CCFF99"/>
                </a:solidFill>
              </a:rPr>
              <a:t>PageSpan</a:t>
            </a:r>
            <a:r>
              <a:rPr lang="en-US" i="1" dirty="0">
                <a:solidFill>
                  <a:srgbClr val="CCFF99"/>
                </a:solidFill>
              </a:rPr>
              <a:t> e WHERE</a:t>
            </a:r>
          </a:p>
          <a:p>
            <a:pPr marL="0" indent="0">
              <a:spcBef>
                <a:spcPts val="100"/>
              </a:spcBef>
              <a:buNone/>
            </a:pPr>
            <a:r>
              <a:rPr lang="en-US" i="1" dirty="0">
                <a:solidFill>
                  <a:srgbClr val="CCFF99"/>
                </a:solidFill>
              </a:rPr>
              <a:t>    </a:t>
            </a:r>
            <a:r>
              <a:rPr lang="en-US" i="1" dirty="0" err="1">
                <a:solidFill>
                  <a:srgbClr val="CCFF99"/>
                </a:solidFill>
              </a:rPr>
              <a:t>e.backgroundColorName</a:t>
            </a:r>
            <a:r>
              <a:rPr lang="en-US" i="1" dirty="0">
                <a:solidFill>
                  <a:srgbClr val="CCFF99"/>
                </a:solidFill>
              </a:rPr>
              <a:t> IN ("</a:t>
            </a:r>
            <a:r>
              <a:rPr lang="en-US" i="1" dirty="0" err="1">
                <a:solidFill>
                  <a:srgbClr val="CCFF99"/>
                </a:solidFill>
              </a:rPr>
              <a:t>DarkOliveGreen</a:t>
            </a:r>
            <a:r>
              <a:rPr lang="en-US" i="1" dirty="0">
                <a:solidFill>
                  <a:srgbClr val="CCFF99"/>
                </a:solidFill>
              </a:rPr>
              <a:t>“, "Brown“, "Crimson“);</a:t>
            </a:r>
          </a:p>
          <a:p>
            <a:pPr marL="0" indent="0">
              <a:spcBef>
                <a:spcPts val="100"/>
              </a:spcBef>
              <a:buNone/>
            </a:pPr>
            <a:endParaRPr lang="en-US" i="1" dirty="0">
              <a:solidFill>
                <a:srgbClr val="CCFF99"/>
              </a:solidFill>
            </a:endParaRPr>
          </a:p>
          <a:p>
            <a:pPr marL="0" indent="0">
              <a:spcBef>
                <a:spcPts val="100"/>
              </a:spcBef>
              <a:buNone/>
            </a:pPr>
            <a:r>
              <a:rPr lang="en-US" i="1" dirty="0">
                <a:solidFill>
                  <a:srgbClr val="CCFF99"/>
                </a:solidFill>
              </a:rPr>
              <a:t>function </a:t>
            </a:r>
            <a:r>
              <a:rPr lang="en-US" i="1" dirty="0" err="1">
                <a:solidFill>
                  <a:srgbClr val="CCFF99"/>
                </a:solidFill>
              </a:rPr>
              <a:t>convertColors</a:t>
            </a:r>
            <a:r>
              <a:rPr lang="en-US" i="1" dirty="0">
                <a:solidFill>
                  <a:srgbClr val="CCFF99"/>
                </a:solidFill>
              </a:rPr>
              <a:t>(color) {</a:t>
            </a:r>
          </a:p>
          <a:p>
            <a:pPr marL="0" indent="0">
              <a:spcBef>
                <a:spcPts val="100"/>
              </a:spcBef>
              <a:buNone/>
            </a:pPr>
            <a:r>
              <a:rPr lang="en-US" i="1" dirty="0">
                <a:solidFill>
                  <a:srgbClr val="CCFF99"/>
                </a:solidFill>
              </a:rPr>
              <a:t>    if (color == "</a:t>
            </a:r>
            <a:r>
              <a:rPr lang="en-US" i="1" dirty="0" err="1">
                <a:solidFill>
                  <a:srgbClr val="CCFF99"/>
                </a:solidFill>
              </a:rPr>
              <a:t>DarkOliveGreen</a:t>
            </a:r>
            <a:r>
              <a:rPr lang="en-US" i="1" dirty="0">
                <a:solidFill>
                  <a:srgbClr val="CCFF99"/>
                </a:solidFill>
              </a:rPr>
              <a:t>") { return "green"; };</a:t>
            </a:r>
          </a:p>
          <a:p>
            <a:pPr marL="0" indent="0">
              <a:spcBef>
                <a:spcPts val="100"/>
              </a:spcBef>
              <a:buNone/>
            </a:pPr>
            <a:r>
              <a:rPr lang="en-US" i="1" dirty="0">
                <a:solidFill>
                  <a:srgbClr val="CCFF99"/>
                </a:solidFill>
              </a:rPr>
              <a:t>    if (color == "Brown") { return “yellow"; };</a:t>
            </a:r>
          </a:p>
          <a:p>
            <a:pPr marL="0" indent="0">
              <a:spcBef>
                <a:spcPts val="100"/>
              </a:spcBef>
              <a:buNone/>
            </a:pPr>
            <a:r>
              <a:rPr lang="en-US" i="1" dirty="0">
                <a:solidFill>
                  <a:srgbClr val="CCFF99"/>
                </a:solidFill>
              </a:rPr>
              <a:t>    if (color == "Crimson") { return "red"; };</a:t>
            </a:r>
          </a:p>
          <a:p>
            <a:pPr marL="0" indent="0">
              <a:spcBef>
                <a:spcPts val="100"/>
              </a:spcBef>
              <a:buNone/>
            </a:pPr>
            <a:r>
              <a:rPr lang="en-US" i="1" dirty="0">
                <a:solidFill>
                  <a:srgbClr val="CCFF99"/>
                </a:solidFill>
              </a:rPr>
              <a:t>    return "unknown";</a:t>
            </a:r>
          </a:p>
          <a:p>
            <a:pPr marL="0" indent="0">
              <a:spcBef>
                <a:spcPts val="100"/>
              </a:spcBef>
              <a:buNone/>
            </a:pPr>
            <a:r>
              <a:rPr lang="en-US" i="1" dirty="0">
                <a:solidFill>
                  <a:srgbClr val="CCFF99"/>
                </a:solidFill>
              </a:rPr>
              <a:t>};</a:t>
            </a:r>
          </a:p>
          <a:p>
            <a:pPr marL="0" indent="0">
              <a:spcBef>
                <a:spcPts val="100"/>
              </a:spcBef>
              <a:buNone/>
            </a:pPr>
            <a:endParaRPr lang="en-US" i="1" dirty="0">
              <a:solidFill>
                <a:srgbClr val="CCFF99"/>
              </a:solidFill>
            </a:endParaRPr>
          </a:p>
          <a:p>
            <a:pPr marL="0" indent="0">
              <a:spcBef>
                <a:spcPts val="100"/>
              </a:spcBef>
              <a:buNone/>
            </a:pPr>
            <a:r>
              <a:rPr lang="en-US" i="1" dirty="0">
                <a:solidFill>
                  <a:srgbClr val="CCFF99"/>
                </a:solidFill>
              </a:rPr>
              <a:t>CONCEPT </a:t>
            </a:r>
            <a:r>
              <a:rPr lang="en-US" i="1" dirty="0" err="1">
                <a:solidFill>
                  <a:srgbClr val="CCFF99"/>
                </a:solidFill>
              </a:rPr>
              <a:t>productPrice</a:t>
            </a:r>
            <a:r>
              <a:rPr lang="en-US" i="1" dirty="0">
                <a:solidFill>
                  <a:srgbClr val="CCFF99"/>
                </a:solidFill>
              </a:rPr>
              <a:t> IS</a:t>
            </a:r>
          </a:p>
          <a:p>
            <a:pPr marL="0" indent="0">
              <a:spcBef>
                <a:spcPts val="100"/>
              </a:spcBef>
              <a:buNone/>
            </a:pPr>
            <a:r>
              <a:rPr lang="en-US" i="1" dirty="0">
                <a:solidFill>
                  <a:srgbClr val="CCFF99"/>
                </a:solidFill>
              </a:rPr>
              <a:t>    value = 1.0 * (</a:t>
            </a:r>
            <a:r>
              <a:rPr lang="en-US" i="1" dirty="0" err="1">
                <a:solidFill>
                  <a:srgbClr val="CCFF99"/>
                </a:solidFill>
              </a:rPr>
              <a:t>left.text</a:t>
            </a:r>
            <a:r>
              <a:rPr lang="en-US" i="1" dirty="0">
                <a:solidFill>
                  <a:srgbClr val="CCFF99"/>
                </a:solidFill>
              </a:rPr>
              <a:t> + "." + </a:t>
            </a:r>
            <a:r>
              <a:rPr lang="en-US" i="1" dirty="0" err="1">
                <a:solidFill>
                  <a:srgbClr val="CCFF99"/>
                </a:solidFill>
              </a:rPr>
              <a:t>right.text</a:t>
            </a:r>
            <a:r>
              <a:rPr lang="en-US" i="1" dirty="0">
                <a:solidFill>
                  <a:srgbClr val="CCFF99"/>
                </a:solidFill>
              </a:rPr>
              <a:t>),</a:t>
            </a:r>
          </a:p>
          <a:p>
            <a:pPr marL="0" indent="0">
              <a:spcBef>
                <a:spcPts val="100"/>
              </a:spcBef>
              <a:buNone/>
            </a:pPr>
            <a:r>
              <a:rPr lang="en-US" i="1" dirty="0">
                <a:solidFill>
                  <a:srgbClr val="CCFF99"/>
                </a:solidFill>
              </a:rPr>
              <a:t>    </a:t>
            </a:r>
            <a:r>
              <a:rPr lang="en-US" i="1" dirty="0" err="1">
                <a:solidFill>
                  <a:srgbClr val="CCFF99"/>
                </a:solidFill>
              </a:rPr>
              <a:t>leftPart</a:t>
            </a:r>
            <a:r>
              <a:rPr lang="en-US" i="1" dirty="0">
                <a:solidFill>
                  <a:srgbClr val="CCFF99"/>
                </a:solidFill>
              </a:rPr>
              <a:t> = left,</a:t>
            </a:r>
          </a:p>
          <a:p>
            <a:pPr marL="0" indent="0">
              <a:spcBef>
                <a:spcPts val="100"/>
              </a:spcBef>
              <a:buNone/>
            </a:pPr>
            <a:r>
              <a:rPr lang="en-US" i="1" dirty="0">
                <a:solidFill>
                  <a:srgbClr val="CCFF99"/>
                </a:solidFill>
              </a:rPr>
              <a:t>    </a:t>
            </a:r>
            <a:r>
              <a:rPr lang="en-US" i="1" dirty="0" err="1">
                <a:solidFill>
                  <a:srgbClr val="CCFF99"/>
                </a:solidFill>
              </a:rPr>
              <a:t>rightPart</a:t>
            </a:r>
            <a:r>
              <a:rPr lang="en-US" i="1" dirty="0">
                <a:solidFill>
                  <a:srgbClr val="CCFF99"/>
                </a:solidFill>
              </a:rPr>
              <a:t> = right</a:t>
            </a:r>
          </a:p>
          <a:p>
            <a:pPr marL="0" indent="0">
              <a:spcBef>
                <a:spcPts val="100"/>
              </a:spcBef>
              <a:buNone/>
            </a:pPr>
            <a:r>
              <a:rPr lang="en-US" i="1" dirty="0">
                <a:solidFill>
                  <a:srgbClr val="CCFF99"/>
                </a:solidFill>
              </a:rPr>
              <a:t>FROM </a:t>
            </a:r>
            <a:r>
              <a:rPr lang="en-US" i="1" dirty="0" err="1">
                <a:solidFill>
                  <a:srgbClr val="CCFF99"/>
                </a:solidFill>
              </a:rPr>
              <a:t>pageSpan</a:t>
            </a:r>
            <a:r>
              <a:rPr lang="en-US" i="1" dirty="0">
                <a:solidFill>
                  <a:srgbClr val="CCFF99"/>
                </a:solidFill>
              </a:rPr>
              <a:t> left, </a:t>
            </a:r>
            <a:r>
              <a:rPr lang="en-US" i="1" dirty="0" err="1">
                <a:solidFill>
                  <a:srgbClr val="CCFF99"/>
                </a:solidFill>
              </a:rPr>
              <a:t>pageSpan</a:t>
            </a:r>
            <a:r>
              <a:rPr lang="en-US" i="1" dirty="0">
                <a:solidFill>
                  <a:srgbClr val="CCFF99"/>
                </a:solidFill>
              </a:rPr>
              <a:t> right WHERE</a:t>
            </a:r>
          </a:p>
          <a:p>
            <a:pPr marL="0" indent="0">
              <a:spcBef>
                <a:spcPts val="100"/>
              </a:spcBef>
              <a:buNone/>
            </a:pPr>
            <a:r>
              <a:rPr lang="en-US" i="1" dirty="0">
                <a:solidFill>
                  <a:srgbClr val="CCFF99"/>
                </a:solidFill>
              </a:rPr>
              <a:t>    </a:t>
            </a:r>
            <a:r>
              <a:rPr lang="en-US" i="1" dirty="0" err="1">
                <a:solidFill>
                  <a:srgbClr val="CCFF99"/>
                </a:solidFill>
              </a:rPr>
              <a:t>left.parent</a:t>
            </a:r>
            <a:r>
              <a:rPr lang="en-US" i="1" dirty="0">
                <a:solidFill>
                  <a:srgbClr val="CCFF99"/>
                </a:solidFill>
              </a:rPr>
              <a:t> = </a:t>
            </a:r>
            <a:r>
              <a:rPr lang="en-US" i="1" dirty="0" err="1">
                <a:solidFill>
                  <a:srgbClr val="CCFF99"/>
                </a:solidFill>
              </a:rPr>
              <a:t>right.parent</a:t>
            </a:r>
            <a:r>
              <a:rPr lang="en-US" i="1" dirty="0">
                <a:solidFill>
                  <a:srgbClr val="CCFF99"/>
                </a:solidFill>
              </a:rPr>
              <a:t> AND</a:t>
            </a:r>
          </a:p>
          <a:p>
            <a:pPr marL="0" indent="0">
              <a:spcBef>
                <a:spcPts val="100"/>
              </a:spcBef>
              <a:buNone/>
            </a:pPr>
            <a:r>
              <a:rPr lang="en-US" i="1" dirty="0">
                <a:solidFill>
                  <a:srgbClr val="CCFF99"/>
                </a:solidFill>
              </a:rPr>
              <a:t>    substring(</a:t>
            </a:r>
            <a:r>
              <a:rPr lang="en-US" i="1" dirty="0" err="1">
                <a:solidFill>
                  <a:srgbClr val="CCFF99"/>
                </a:solidFill>
              </a:rPr>
              <a:t>left.xPath</a:t>
            </a:r>
            <a:r>
              <a:rPr lang="en-US" i="1" dirty="0">
                <a:solidFill>
                  <a:srgbClr val="CCFF99"/>
                </a:solidFill>
              </a:rPr>
              <a:t>, 0, size(</a:t>
            </a:r>
            <a:r>
              <a:rPr lang="en-US" i="1" dirty="0" err="1">
                <a:solidFill>
                  <a:srgbClr val="CCFF99"/>
                </a:solidFill>
              </a:rPr>
              <a:t>left.xPath</a:t>
            </a:r>
            <a:r>
              <a:rPr lang="en-US" i="1" dirty="0">
                <a:solidFill>
                  <a:srgbClr val="CCFF99"/>
                </a:solidFill>
              </a:rPr>
              <a:t>) - 8) = substring(</a:t>
            </a:r>
            <a:r>
              <a:rPr lang="en-US" i="1" dirty="0" err="1">
                <a:solidFill>
                  <a:srgbClr val="CCFF99"/>
                </a:solidFill>
              </a:rPr>
              <a:t>right.xPath</a:t>
            </a:r>
            <a:r>
              <a:rPr lang="en-US" i="1" dirty="0">
                <a:solidFill>
                  <a:srgbClr val="CCFF99"/>
                </a:solidFill>
              </a:rPr>
              <a:t>, 0, </a:t>
            </a:r>
            <a:r>
              <a:rPr lang="en-US" i="1" dirty="0" err="1">
                <a:solidFill>
                  <a:srgbClr val="CCFF99"/>
                </a:solidFill>
              </a:rPr>
              <a:t>String.size</a:t>
            </a:r>
            <a:r>
              <a:rPr lang="en-US" i="1" dirty="0">
                <a:solidFill>
                  <a:srgbClr val="CCFF99"/>
                </a:solidFill>
              </a:rPr>
              <a:t>(</a:t>
            </a:r>
            <a:r>
              <a:rPr lang="en-US" i="1" dirty="0" err="1">
                <a:solidFill>
                  <a:srgbClr val="CCFF99"/>
                </a:solidFill>
              </a:rPr>
              <a:t>right.xPath</a:t>
            </a:r>
            <a:r>
              <a:rPr lang="en-US" i="1" dirty="0">
                <a:solidFill>
                  <a:srgbClr val="CCFF99"/>
                </a:solidFill>
              </a:rPr>
              <a:t>) - 8)  </a:t>
            </a:r>
          </a:p>
          <a:p>
            <a:pPr marL="0" indent="0">
              <a:spcBef>
                <a:spcPts val="100"/>
              </a:spcBef>
              <a:buNone/>
            </a:pPr>
            <a:r>
              <a:rPr lang="en-US" i="1" dirty="0">
                <a:solidFill>
                  <a:srgbClr val="CCFF99"/>
                </a:solidFill>
              </a:rPr>
              <a:t>    AND </a:t>
            </a:r>
            <a:r>
              <a:rPr lang="en-US" i="1" dirty="0" err="1">
                <a:solidFill>
                  <a:srgbClr val="CCFF99"/>
                </a:solidFill>
              </a:rPr>
              <a:t>left.pos</a:t>
            </a:r>
            <a:r>
              <a:rPr lang="en-US" i="1" dirty="0">
                <a:solidFill>
                  <a:srgbClr val="CCFF99"/>
                </a:solidFill>
              </a:rPr>
              <a:t> &lt; </a:t>
            </a:r>
            <a:r>
              <a:rPr lang="en-US" i="1" dirty="0" err="1">
                <a:solidFill>
                  <a:srgbClr val="CCFF99"/>
                </a:solidFill>
              </a:rPr>
              <a:t>right.pos</a:t>
            </a:r>
            <a:r>
              <a:rPr lang="en-US" i="1" dirty="0">
                <a:solidFill>
                  <a:srgbClr val="CCFF99"/>
                </a:solidFill>
              </a:rPr>
              <a:t> AND  </a:t>
            </a:r>
            <a:r>
              <a:rPr lang="en-US" i="1" dirty="0" err="1">
                <a:solidFill>
                  <a:srgbClr val="CCFF99"/>
                </a:solidFill>
              </a:rPr>
              <a:t>left.text</a:t>
            </a:r>
            <a:r>
              <a:rPr lang="en-US" i="1" dirty="0">
                <a:solidFill>
                  <a:srgbClr val="CCFF99"/>
                </a:solidFill>
              </a:rPr>
              <a:t> &gt; "“ AND </a:t>
            </a:r>
            <a:r>
              <a:rPr lang="en-US" i="1" dirty="0" err="1">
                <a:solidFill>
                  <a:srgbClr val="CCFF99"/>
                </a:solidFill>
              </a:rPr>
              <a:t>right.text</a:t>
            </a:r>
            <a:r>
              <a:rPr lang="en-US" i="1" dirty="0">
                <a:solidFill>
                  <a:srgbClr val="CCFF99"/>
                </a:solidFill>
              </a:rPr>
              <a:t> &gt; ""; </a:t>
            </a:r>
          </a:p>
          <a:p>
            <a:pPr marL="0" indent="0">
              <a:spcBef>
                <a:spcPts val="100"/>
              </a:spcBef>
              <a:buNone/>
            </a:pPr>
            <a:endParaRPr lang="en-US" i="1" dirty="0">
              <a:solidFill>
                <a:srgbClr val="CCFF99"/>
              </a:solidFill>
            </a:endParaRPr>
          </a:p>
          <a:p>
            <a:pPr marL="0" indent="0">
              <a:spcBef>
                <a:spcPts val="100"/>
              </a:spcBef>
              <a:buNone/>
            </a:pPr>
            <a:r>
              <a:rPr lang="en-US" i="1" dirty="0">
                <a:solidFill>
                  <a:srgbClr val="CCFF99"/>
                </a:solidFill>
              </a:rPr>
              <a:t>CONCEPT </a:t>
            </a:r>
            <a:r>
              <a:rPr lang="en-US" i="1" dirty="0" err="1">
                <a:solidFill>
                  <a:srgbClr val="CCFF99"/>
                </a:solidFill>
              </a:rPr>
              <a:t>productName</a:t>
            </a:r>
            <a:r>
              <a:rPr lang="en-US" i="1" dirty="0">
                <a:solidFill>
                  <a:srgbClr val="CCFF99"/>
                </a:solidFill>
              </a:rPr>
              <a:t> IS </a:t>
            </a:r>
            <a:r>
              <a:rPr lang="en-US" i="1" dirty="0" err="1">
                <a:solidFill>
                  <a:srgbClr val="CCFF99"/>
                </a:solidFill>
              </a:rPr>
              <a:t>pageDivision</a:t>
            </a:r>
            <a:r>
              <a:rPr lang="en-US" i="1" dirty="0">
                <a:solidFill>
                  <a:srgbClr val="CCFF99"/>
                </a:solidFill>
              </a:rPr>
              <a:t> WHERE text &gt; ““ AND </a:t>
            </a:r>
            <a:r>
              <a:rPr lang="en-US" i="1" dirty="0" err="1">
                <a:solidFill>
                  <a:srgbClr val="CCFF99"/>
                </a:solidFill>
              </a:rPr>
              <a:t>basicColorName</a:t>
            </a:r>
            <a:r>
              <a:rPr lang="en-US" i="1" dirty="0">
                <a:solidFill>
                  <a:srgbClr val="CCFF99"/>
                </a:solidFill>
              </a:rPr>
              <a:t> = "Black"; </a:t>
            </a:r>
          </a:p>
          <a:p>
            <a:pPr marL="0" indent="0">
              <a:spcBef>
                <a:spcPts val="100"/>
              </a:spcBef>
              <a:buNone/>
            </a:pPr>
            <a:r>
              <a:rPr lang="en-US" i="1" dirty="0">
                <a:solidFill>
                  <a:srgbClr val="CCFF99"/>
                </a:solidFill>
              </a:rPr>
              <a:t>CONCEPT </a:t>
            </a:r>
            <a:r>
              <a:rPr lang="en-US" i="1" dirty="0" err="1">
                <a:solidFill>
                  <a:srgbClr val="CCFF99"/>
                </a:solidFill>
              </a:rPr>
              <a:t>productCountry</a:t>
            </a:r>
            <a:r>
              <a:rPr lang="en-US" i="1" dirty="0">
                <a:solidFill>
                  <a:srgbClr val="CCFF99"/>
                </a:solidFill>
              </a:rPr>
              <a:t> IS </a:t>
            </a:r>
            <a:r>
              <a:rPr lang="en-US" i="1" dirty="0" err="1">
                <a:solidFill>
                  <a:srgbClr val="CCFF99"/>
                </a:solidFill>
              </a:rPr>
              <a:t>pageDivision</a:t>
            </a:r>
            <a:r>
              <a:rPr lang="en-US" i="1" dirty="0">
                <a:solidFill>
                  <a:srgbClr val="CCFF99"/>
                </a:solidFill>
              </a:rPr>
              <a:t> WHERE text &gt; ““ AND </a:t>
            </a:r>
            <a:r>
              <a:rPr lang="en-US" i="1" dirty="0" err="1">
                <a:solidFill>
                  <a:srgbClr val="CCFF99"/>
                </a:solidFill>
              </a:rPr>
              <a:t>basicColorName</a:t>
            </a:r>
            <a:r>
              <a:rPr lang="en-US" i="1" dirty="0">
                <a:solidFill>
                  <a:srgbClr val="CCFF99"/>
                </a:solidFill>
              </a:rPr>
              <a:t> == "Gray";</a:t>
            </a:r>
          </a:p>
          <a:p>
            <a:pPr marL="0" indent="0">
              <a:spcBef>
                <a:spcPts val="100"/>
              </a:spcBef>
              <a:buNone/>
            </a:pPr>
            <a:r>
              <a:rPr lang="en-US" i="1" dirty="0">
                <a:solidFill>
                  <a:srgbClr val="CCFF99"/>
                </a:solidFill>
              </a:rPr>
              <a:t>CONCEPT </a:t>
            </a:r>
            <a:r>
              <a:rPr lang="en-US" i="1" dirty="0" err="1">
                <a:solidFill>
                  <a:srgbClr val="CCFF99"/>
                </a:solidFill>
              </a:rPr>
              <a:t>productVolume</a:t>
            </a:r>
            <a:r>
              <a:rPr lang="en-US" i="1" dirty="0">
                <a:solidFill>
                  <a:srgbClr val="CCFF99"/>
                </a:solidFill>
              </a:rPr>
              <a:t> IS </a:t>
            </a:r>
            <a:r>
              <a:rPr lang="en-US" i="1" dirty="0" err="1">
                <a:solidFill>
                  <a:srgbClr val="CCFF99"/>
                </a:solidFill>
              </a:rPr>
              <a:t>pageDivision</a:t>
            </a:r>
            <a:r>
              <a:rPr lang="en-US" i="1" dirty="0">
                <a:solidFill>
                  <a:srgbClr val="CCFF99"/>
                </a:solidFill>
              </a:rPr>
              <a:t> WHERE text &gt; ““ AND </a:t>
            </a:r>
            <a:r>
              <a:rPr lang="en-US" i="1" dirty="0" err="1">
                <a:solidFill>
                  <a:srgbClr val="CCFF99"/>
                </a:solidFill>
              </a:rPr>
              <a:t>basicColorName</a:t>
            </a:r>
            <a:r>
              <a:rPr lang="en-US" i="1" dirty="0">
                <a:solidFill>
                  <a:srgbClr val="CCFF99"/>
                </a:solidFill>
              </a:rPr>
              <a:t> == "Gray“ </a:t>
            </a:r>
          </a:p>
          <a:p>
            <a:pPr marL="0" indent="0">
              <a:spcBef>
                <a:spcPts val="100"/>
              </a:spcBef>
              <a:buNone/>
            </a:pPr>
            <a:r>
              <a:rPr lang="en-US" i="1" dirty="0">
                <a:solidFill>
                  <a:srgbClr val="CCFF99"/>
                </a:solidFill>
              </a:rPr>
              <a:t>    AND </a:t>
            </a:r>
            <a:r>
              <a:rPr lang="en-US" i="1" dirty="0" err="1">
                <a:solidFill>
                  <a:srgbClr val="CCFF99"/>
                </a:solidFill>
              </a:rPr>
              <a:t>endsWith</a:t>
            </a:r>
            <a:r>
              <a:rPr lang="en-US" i="1" dirty="0">
                <a:solidFill>
                  <a:srgbClr val="CCFF99"/>
                </a:solidFill>
              </a:rPr>
              <a:t>(text, " l");</a:t>
            </a:r>
          </a:p>
        </p:txBody>
      </p:sp>
    </p:spTree>
    <p:extLst>
      <p:ext uri="{BB962C8B-B14F-4D97-AF65-F5344CB8AC3E}">
        <p14:creationId xmlns:p14="http://schemas.microsoft.com/office/powerpoint/2010/main" val="2543582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FAF685-B00A-4A88-9B49-27706CAFFF66}"/>
              </a:ext>
            </a:extLst>
          </p:cNvPr>
          <p:cNvSpPr>
            <a:spLocks noGrp="1"/>
          </p:cNvSpPr>
          <p:nvPr>
            <p:ph idx="1"/>
          </p:nvPr>
        </p:nvSpPr>
        <p:spPr>
          <a:xfrm>
            <a:off x="243068" y="1030148"/>
            <a:ext cx="11713579" cy="5625294"/>
          </a:xfrm>
        </p:spPr>
        <p:txBody>
          <a:bodyPr>
            <a:normAutofit fontScale="92500" lnSpcReduction="20000"/>
          </a:bodyPr>
          <a:lstStyle/>
          <a:p>
            <a:pPr marL="0" indent="0">
              <a:spcBef>
                <a:spcPts val="0"/>
              </a:spcBef>
              <a:buNone/>
            </a:pPr>
            <a:r>
              <a:rPr lang="en-US" i="1" dirty="0">
                <a:solidFill>
                  <a:srgbClr val="CCFF99"/>
                </a:solidFill>
              </a:rPr>
              <a:t>CONCEPT product IS</a:t>
            </a:r>
          </a:p>
          <a:p>
            <a:pPr marL="0" indent="0">
              <a:spcBef>
                <a:spcPts val="0"/>
              </a:spcBef>
              <a:buNone/>
            </a:pPr>
            <a:r>
              <a:rPr lang="en-US" i="1" dirty="0">
                <a:solidFill>
                  <a:srgbClr val="CCFF99"/>
                </a:solidFill>
              </a:rPr>
              <a:t>    name = </a:t>
            </a:r>
            <a:r>
              <a:rPr lang="en-US" i="1" dirty="0" err="1">
                <a:solidFill>
                  <a:srgbClr val="CCFF99"/>
                </a:solidFill>
              </a:rPr>
              <a:t>nameEl.text</a:t>
            </a:r>
            <a:r>
              <a:rPr lang="en-US" i="1" dirty="0">
                <a:solidFill>
                  <a:srgbClr val="CCFF99"/>
                </a:solidFill>
              </a:rPr>
              <a:t>,</a:t>
            </a:r>
          </a:p>
          <a:p>
            <a:pPr marL="0" indent="0">
              <a:spcBef>
                <a:spcPts val="0"/>
              </a:spcBef>
              <a:buNone/>
            </a:pPr>
            <a:r>
              <a:rPr lang="en-US" i="1" dirty="0">
                <a:solidFill>
                  <a:srgbClr val="CCFF99"/>
                </a:solidFill>
              </a:rPr>
              <a:t>    price = </a:t>
            </a:r>
            <a:r>
              <a:rPr lang="en-US" i="1" dirty="0" err="1">
                <a:solidFill>
                  <a:srgbClr val="CCFF99"/>
                </a:solidFill>
              </a:rPr>
              <a:t>priceEl.value</a:t>
            </a:r>
            <a:r>
              <a:rPr lang="en-US" i="1" dirty="0">
                <a:solidFill>
                  <a:srgbClr val="CCFF99"/>
                </a:solidFill>
              </a:rPr>
              <a:t>,</a:t>
            </a:r>
          </a:p>
          <a:p>
            <a:pPr marL="0" indent="0">
              <a:spcBef>
                <a:spcPts val="0"/>
              </a:spcBef>
              <a:buNone/>
            </a:pPr>
            <a:r>
              <a:rPr lang="en-US" i="1" dirty="0">
                <a:solidFill>
                  <a:srgbClr val="CCFF99"/>
                </a:solidFill>
              </a:rPr>
              <a:t>    volume = substring(</a:t>
            </a:r>
            <a:r>
              <a:rPr lang="en-US" i="1" dirty="0" err="1">
                <a:solidFill>
                  <a:srgbClr val="CCFF99"/>
                </a:solidFill>
              </a:rPr>
              <a:t>volumeEl.text</a:t>
            </a:r>
            <a:r>
              <a:rPr lang="en-US" i="1" dirty="0">
                <a:solidFill>
                  <a:srgbClr val="CCFF99"/>
                </a:solidFill>
              </a:rPr>
              <a:t>, 0, size(</a:t>
            </a:r>
            <a:r>
              <a:rPr lang="en-US" i="1" dirty="0" err="1">
                <a:solidFill>
                  <a:srgbClr val="CCFF99"/>
                </a:solidFill>
              </a:rPr>
              <a:t>volumeEl.text</a:t>
            </a:r>
            <a:r>
              <a:rPr lang="en-US" i="1" dirty="0">
                <a:solidFill>
                  <a:srgbClr val="CCFF99"/>
                </a:solidFill>
              </a:rPr>
              <a:t>) - 2),</a:t>
            </a:r>
          </a:p>
          <a:p>
            <a:pPr marL="0" indent="0">
              <a:spcBef>
                <a:spcPts val="0"/>
              </a:spcBef>
              <a:buNone/>
            </a:pPr>
            <a:r>
              <a:rPr lang="en-US" i="1" dirty="0">
                <a:solidFill>
                  <a:srgbClr val="CCFF99"/>
                </a:solidFill>
              </a:rPr>
              <a:t>    country = </a:t>
            </a:r>
            <a:r>
              <a:rPr lang="en-US" i="1" dirty="0" err="1">
                <a:solidFill>
                  <a:srgbClr val="CCFF99"/>
                </a:solidFill>
              </a:rPr>
              <a:t>countryEl.text</a:t>
            </a:r>
            <a:r>
              <a:rPr lang="en-US" i="1" dirty="0">
                <a:solidFill>
                  <a:srgbClr val="CCFF99"/>
                </a:solidFill>
              </a:rPr>
              <a:t>,</a:t>
            </a:r>
          </a:p>
          <a:p>
            <a:pPr marL="0" indent="0">
              <a:spcBef>
                <a:spcPts val="0"/>
              </a:spcBef>
              <a:buNone/>
            </a:pPr>
            <a:r>
              <a:rPr lang="en-US" i="1" dirty="0">
                <a:solidFill>
                  <a:srgbClr val="CCFF99"/>
                </a:solidFill>
              </a:rPr>
              <a:t>    availability = </a:t>
            </a:r>
            <a:r>
              <a:rPr lang="en-US" i="1" dirty="0" err="1">
                <a:solidFill>
                  <a:srgbClr val="CCFF99"/>
                </a:solidFill>
              </a:rPr>
              <a:t>convertColors</a:t>
            </a:r>
            <a:r>
              <a:rPr lang="en-US" i="1" dirty="0">
                <a:solidFill>
                  <a:srgbClr val="CCFF99"/>
                </a:solidFill>
              </a:rPr>
              <a:t>(</a:t>
            </a:r>
            <a:r>
              <a:rPr lang="en-US" i="1" dirty="0" err="1">
                <a:solidFill>
                  <a:srgbClr val="CCFF99"/>
                </a:solidFill>
              </a:rPr>
              <a:t>availabilityEl.backgroundColorName</a:t>
            </a:r>
            <a:r>
              <a:rPr lang="en-US" i="1" dirty="0">
                <a:solidFill>
                  <a:srgbClr val="CCFF99"/>
                </a:solidFill>
              </a:rPr>
              <a:t>)</a:t>
            </a:r>
          </a:p>
          <a:p>
            <a:pPr marL="0" indent="0">
              <a:spcBef>
                <a:spcPts val="0"/>
              </a:spcBef>
              <a:buNone/>
            </a:pPr>
            <a:r>
              <a:rPr lang="en-US" i="1" dirty="0">
                <a:solidFill>
                  <a:srgbClr val="CCFF99"/>
                </a:solidFill>
              </a:rPr>
              <a:t>FROM</a:t>
            </a:r>
          </a:p>
          <a:p>
            <a:pPr marL="0" indent="0">
              <a:spcBef>
                <a:spcPts val="0"/>
              </a:spcBef>
              <a:buNone/>
            </a:pPr>
            <a:r>
              <a:rPr lang="en-US" i="1" dirty="0">
                <a:solidFill>
                  <a:srgbClr val="CCFF99"/>
                </a:solidFill>
              </a:rPr>
              <a:t>    </a:t>
            </a:r>
            <a:r>
              <a:rPr lang="en-US" i="1" dirty="0" err="1">
                <a:solidFill>
                  <a:srgbClr val="CCFF99"/>
                </a:solidFill>
              </a:rPr>
              <a:t>productTile</a:t>
            </a:r>
            <a:r>
              <a:rPr lang="en-US" i="1" dirty="0">
                <a:solidFill>
                  <a:srgbClr val="CCFF99"/>
                </a:solidFill>
              </a:rPr>
              <a:t> </a:t>
            </a:r>
            <a:r>
              <a:rPr lang="en-US" i="1" dirty="0" err="1">
                <a:solidFill>
                  <a:srgbClr val="CCFF99"/>
                </a:solidFill>
              </a:rPr>
              <a:t>tileEl</a:t>
            </a:r>
            <a:r>
              <a:rPr lang="en-US" i="1" dirty="0">
                <a:solidFill>
                  <a:srgbClr val="CCFF99"/>
                </a:solidFill>
              </a:rPr>
              <a:t>,</a:t>
            </a:r>
          </a:p>
          <a:p>
            <a:pPr marL="0" indent="0">
              <a:spcBef>
                <a:spcPts val="0"/>
              </a:spcBef>
              <a:buNone/>
            </a:pPr>
            <a:r>
              <a:rPr lang="en-US" i="1" dirty="0">
                <a:solidFill>
                  <a:srgbClr val="CCFF99"/>
                </a:solidFill>
              </a:rPr>
              <a:t>    </a:t>
            </a:r>
            <a:r>
              <a:rPr lang="en-US" i="1" dirty="0" err="1">
                <a:solidFill>
                  <a:srgbClr val="CCFF99"/>
                </a:solidFill>
              </a:rPr>
              <a:t>productName</a:t>
            </a:r>
            <a:r>
              <a:rPr lang="en-US" i="1" dirty="0">
                <a:solidFill>
                  <a:srgbClr val="CCFF99"/>
                </a:solidFill>
              </a:rPr>
              <a:t> </a:t>
            </a:r>
            <a:r>
              <a:rPr lang="en-US" i="1" dirty="0" err="1">
                <a:solidFill>
                  <a:srgbClr val="CCFF99"/>
                </a:solidFill>
              </a:rPr>
              <a:t>nameEl</a:t>
            </a:r>
            <a:r>
              <a:rPr lang="en-US" i="1" dirty="0">
                <a:solidFill>
                  <a:srgbClr val="CCFF99"/>
                </a:solidFill>
              </a:rPr>
              <a:t>, </a:t>
            </a:r>
            <a:r>
              <a:rPr lang="en-US" i="1" dirty="0" err="1">
                <a:solidFill>
                  <a:srgbClr val="CCFF99"/>
                </a:solidFill>
              </a:rPr>
              <a:t>atTheBottomOf</a:t>
            </a:r>
            <a:r>
              <a:rPr lang="en-US" i="1" dirty="0">
                <a:solidFill>
                  <a:srgbClr val="CCFF99"/>
                </a:solidFill>
              </a:rPr>
              <a:t> </a:t>
            </a:r>
            <a:r>
              <a:rPr lang="en-US" i="1" dirty="0" err="1">
                <a:solidFill>
                  <a:srgbClr val="CCFF99"/>
                </a:solidFill>
              </a:rPr>
              <a:t>nameRel</a:t>
            </a:r>
            <a:r>
              <a:rPr lang="en-US" i="1" dirty="0">
                <a:solidFill>
                  <a:srgbClr val="CCFF99"/>
                </a:solidFill>
              </a:rPr>
              <a:t> (inner = </a:t>
            </a:r>
            <a:r>
              <a:rPr lang="en-US" i="1" dirty="0" err="1">
                <a:solidFill>
                  <a:srgbClr val="CCFF99"/>
                </a:solidFill>
              </a:rPr>
              <a:t>nameEl</a:t>
            </a:r>
            <a:r>
              <a:rPr lang="en-US" i="1" dirty="0">
                <a:solidFill>
                  <a:srgbClr val="CCFF99"/>
                </a:solidFill>
              </a:rPr>
              <a:t>, outer = </a:t>
            </a:r>
            <a:r>
              <a:rPr lang="en-US" i="1" dirty="0" err="1">
                <a:solidFill>
                  <a:srgbClr val="CCFF99"/>
                </a:solidFill>
              </a:rPr>
              <a:t>tileEl</a:t>
            </a:r>
            <a:r>
              <a:rPr lang="en-US" i="1" dirty="0">
                <a:solidFill>
                  <a:srgbClr val="CCFF99"/>
                </a:solidFill>
              </a:rPr>
              <a:t>),</a:t>
            </a:r>
          </a:p>
          <a:p>
            <a:pPr marL="0" indent="0">
              <a:spcBef>
                <a:spcPts val="0"/>
              </a:spcBef>
              <a:buNone/>
            </a:pPr>
            <a:r>
              <a:rPr lang="en-US" i="1" dirty="0">
                <a:solidFill>
                  <a:srgbClr val="CCFF99"/>
                </a:solidFill>
              </a:rPr>
              <a:t>    </a:t>
            </a:r>
            <a:r>
              <a:rPr lang="en-US" i="1" dirty="0" err="1">
                <a:solidFill>
                  <a:srgbClr val="CCFF99"/>
                </a:solidFill>
              </a:rPr>
              <a:t>productPrice</a:t>
            </a:r>
            <a:r>
              <a:rPr lang="en-US" i="1" dirty="0">
                <a:solidFill>
                  <a:srgbClr val="CCFF99"/>
                </a:solidFill>
              </a:rPr>
              <a:t> </a:t>
            </a:r>
            <a:r>
              <a:rPr lang="en-US" i="1" dirty="0" err="1">
                <a:solidFill>
                  <a:srgbClr val="CCFF99"/>
                </a:solidFill>
              </a:rPr>
              <a:t>priceEl</a:t>
            </a:r>
            <a:r>
              <a:rPr lang="en-US" i="1" dirty="0">
                <a:solidFill>
                  <a:srgbClr val="CCFF99"/>
                </a:solidFill>
              </a:rPr>
              <a:t>, </a:t>
            </a:r>
            <a:r>
              <a:rPr lang="en-US" i="1" dirty="0" err="1">
                <a:solidFill>
                  <a:srgbClr val="CCFF99"/>
                </a:solidFill>
              </a:rPr>
              <a:t>atTheTopOf</a:t>
            </a:r>
            <a:r>
              <a:rPr lang="en-US" i="1" dirty="0">
                <a:solidFill>
                  <a:srgbClr val="CCFF99"/>
                </a:solidFill>
              </a:rPr>
              <a:t> </a:t>
            </a:r>
            <a:r>
              <a:rPr lang="en-US" i="1" dirty="0" err="1">
                <a:solidFill>
                  <a:srgbClr val="CCFF99"/>
                </a:solidFill>
              </a:rPr>
              <a:t>priceRel</a:t>
            </a:r>
            <a:r>
              <a:rPr lang="en-US" i="1" dirty="0">
                <a:solidFill>
                  <a:srgbClr val="CCFF99"/>
                </a:solidFill>
              </a:rPr>
              <a:t> (inner = </a:t>
            </a:r>
            <a:r>
              <a:rPr lang="en-US" i="1" dirty="0" err="1">
                <a:solidFill>
                  <a:srgbClr val="CCFF99"/>
                </a:solidFill>
              </a:rPr>
              <a:t>priceEl.leftPart</a:t>
            </a:r>
            <a:r>
              <a:rPr lang="en-US" i="1" dirty="0">
                <a:solidFill>
                  <a:srgbClr val="CCFF99"/>
                </a:solidFill>
              </a:rPr>
              <a:t>, outer = </a:t>
            </a:r>
            <a:r>
              <a:rPr lang="en-US" i="1" dirty="0" err="1">
                <a:solidFill>
                  <a:srgbClr val="CCFF99"/>
                </a:solidFill>
              </a:rPr>
              <a:t>tileEl</a:t>
            </a:r>
            <a:r>
              <a:rPr lang="en-US" i="1" dirty="0">
                <a:solidFill>
                  <a:srgbClr val="CCFF99"/>
                </a:solidFill>
              </a:rPr>
              <a:t>),</a:t>
            </a:r>
          </a:p>
          <a:p>
            <a:pPr marL="0" indent="0">
              <a:spcBef>
                <a:spcPts val="0"/>
              </a:spcBef>
              <a:buNone/>
            </a:pPr>
            <a:r>
              <a:rPr lang="en-US" i="1" dirty="0">
                <a:solidFill>
                  <a:srgbClr val="CCFF99"/>
                </a:solidFill>
              </a:rPr>
              <a:t>    </a:t>
            </a:r>
            <a:r>
              <a:rPr lang="en-US" i="1" dirty="0" err="1">
                <a:solidFill>
                  <a:srgbClr val="CCFF99"/>
                </a:solidFill>
              </a:rPr>
              <a:t>productVolume</a:t>
            </a:r>
            <a:r>
              <a:rPr lang="en-US" i="1" dirty="0">
                <a:solidFill>
                  <a:srgbClr val="CCFF99"/>
                </a:solidFill>
              </a:rPr>
              <a:t> </a:t>
            </a:r>
            <a:r>
              <a:rPr lang="en-US" i="1" dirty="0" err="1">
                <a:solidFill>
                  <a:srgbClr val="CCFF99"/>
                </a:solidFill>
              </a:rPr>
              <a:t>volumeEl</a:t>
            </a:r>
            <a:r>
              <a:rPr lang="en-US" i="1" dirty="0">
                <a:solidFill>
                  <a:srgbClr val="CCFF99"/>
                </a:solidFill>
              </a:rPr>
              <a:t>, </a:t>
            </a:r>
            <a:r>
              <a:rPr lang="en-US" i="1" dirty="0" err="1">
                <a:solidFill>
                  <a:srgbClr val="CCFF99"/>
                </a:solidFill>
              </a:rPr>
              <a:t>atTheTopOf</a:t>
            </a:r>
            <a:r>
              <a:rPr lang="en-US" i="1" dirty="0">
                <a:solidFill>
                  <a:srgbClr val="CCFF99"/>
                </a:solidFill>
              </a:rPr>
              <a:t> </a:t>
            </a:r>
            <a:r>
              <a:rPr lang="en-US" i="1" dirty="0" err="1">
                <a:solidFill>
                  <a:srgbClr val="CCFF99"/>
                </a:solidFill>
              </a:rPr>
              <a:t>volumeRel</a:t>
            </a:r>
            <a:r>
              <a:rPr lang="en-US" i="1" dirty="0">
                <a:solidFill>
                  <a:srgbClr val="CCFF99"/>
                </a:solidFill>
              </a:rPr>
              <a:t> (inner = </a:t>
            </a:r>
            <a:r>
              <a:rPr lang="en-US" i="1" dirty="0" err="1">
                <a:solidFill>
                  <a:srgbClr val="CCFF99"/>
                </a:solidFill>
              </a:rPr>
              <a:t>volumeEl</a:t>
            </a:r>
            <a:r>
              <a:rPr lang="en-US" i="1" dirty="0">
                <a:solidFill>
                  <a:srgbClr val="CCFF99"/>
                </a:solidFill>
              </a:rPr>
              <a:t>, outer = </a:t>
            </a:r>
            <a:r>
              <a:rPr lang="en-US" i="1" dirty="0" err="1">
                <a:solidFill>
                  <a:srgbClr val="CCFF99"/>
                </a:solidFill>
              </a:rPr>
              <a:t>tileEl</a:t>
            </a:r>
            <a:r>
              <a:rPr lang="en-US" i="1" dirty="0">
                <a:solidFill>
                  <a:srgbClr val="CCFF99"/>
                </a:solidFill>
              </a:rPr>
              <a:t>),</a:t>
            </a:r>
          </a:p>
          <a:p>
            <a:pPr marL="0" indent="0">
              <a:spcBef>
                <a:spcPts val="0"/>
              </a:spcBef>
              <a:buNone/>
            </a:pPr>
            <a:r>
              <a:rPr lang="en-US" i="1" dirty="0">
                <a:solidFill>
                  <a:srgbClr val="CCFF99"/>
                </a:solidFill>
              </a:rPr>
              <a:t>    </a:t>
            </a:r>
            <a:r>
              <a:rPr lang="en-US" i="1" dirty="0" err="1">
                <a:solidFill>
                  <a:srgbClr val="CCFF99"/>
                </a:solidFill>
              </a:rPr>
              <a:t>productCountry</a:t>
            </a:r>
            <a:r>
              <a:rPr lang="en-US" i="1" dirty="0">
                <a:solidFill>
                  <a:srgbClr val="CCFF99"/>
                </a:solidFill>
              </a:rPr>
              <a:t> </a:t>
            </a:r>
            <a:r>
              <a:rPr lang="en-US" i="1" dirty="0" err="1">
                <a:solidFill>
                  <a:srgbClr val="CCFF99"/>
                </a:solidFill>
              </a:rPr>
              <a:t>countryEl</a:t>
            </a:r>
            <a:r>
              <a:rPr lang="en-US" i="1" dirty="0">
                <a:solidFill>
                  <a:srgbClr val="CCFF99"/>
                </a:solidFill>
              </a:rPr>
              <a:t>, </a:t>
            </a:r>
            <a:r>
              <a:rPr lang="en-US" i="1" dirty="0" err="1">
                <a:solidFill>
                  <a:srgbClr val="CCFF99"/>
                </a:solidFill>
              </a:rPr>
              <a:t>atTheBottomOf</a:t>
            </a:r>
            <a:r>
              <a:rPr lang="en-US" i="1" dirty="0">
                <a:solidFill>
                  <a:srgbClr val="CCFF99"/>
                </a:solidFill>
              </a:rPr>
              <a:t> </a:t>
            </a:r>
            <a:r>
              <a:rPr lang="en-US" i="1" dirty="0" err="1">
                <a:solidFill>
                  <a:srgbClr val="CCFF99"/>
                </a:solidFill>
              </a:rPr>
              <a:t>countryRel</a:t>
            </a:r>
            <a:r>
              <a:rPr lang="en-US" i="1" dirty="0">
                <a:solidFill>
                  <a:srgbClr val="CCFF99"/>
                </a:solidFill>
              </a:rPr>
              <a:t> (inner = </a:t>
            </a:r>
            <a:r>
              <a:rPr lang="en-US" i="1" dirty="0" err="1">
                <a:solidFill>
                  <a:srgbClr val="CCFF99"/>
                </a:solidFill>
              </a:rPr>
              <a:t>countryEl</a:t>
            </a:r>
            <a:r>
              <a:rPr lang="en-US" i="1" dirty="0">
                <a:solidFill>
                  <a:srgbClr val="CCFF99"/>
                </a:solidFill>
              </a:rPr>
              <a:t>, outer = </a:t>
            </a:r>
            <a:r>
              <a:rPr lang="en-US" i="1" dirty="0" err="1">
                <a:solidFill>
                  <a:srgbClr val="CCFF99"/>
                </a:solidFill>
              </a:rPr>
              <a:t>tileEl</a:t>
            </a:r>
            <a:r>
              <a:rPr lang="en-US" i="1" dirty="0">
                <a:solidFill>
                  <a:srgbClr val="CCFF99"/>
                </a:solidFill>
              </a:rPr>
              <a:t>),</a:t>
            </a:r>
          </a:p>
          <a:p>
            <a:pPr marL="0" indent="0">
              <a:spcBef>
                <a:spcPts val="0"/>
              </a:spcBef>
              <a:buNone/>
            </a:pPr>
            <a:r>
              <a:rPr lang="en-US" i="1" dirty="0">
                <a:solidFill>
                  <a:srgbClr val="CCFF99"/>
                </a:solidFill>
              </a:rPr>
              <a:t>    </a:t>
            </a:r>
            <a:r>
              <a:rPr lang="en-US" i="1" dirty="0" err="1">
                <a:solidFill>
                  <a:srgbClr val="CCFF99"/>
                </a:solidFill>
              </a:rPr>
              <a:t>productAvailability</a:t>
            </a:r>
            <a:r>
              <a:rPr lang="en-US" i="1" dirty="0">
                <a:solidFill>
                  <a:srgbClr val="CCFF99"/>
                </a:solidFill>
              </a:rPr>
              <a:t> </a:t>
            </a:r>
            <a:r>
              <a:rPr lang="en-US" i="1" dirty="0" err="1">
                <a:solidFill>
                  <a:srgbClr val="CCFF99"/>
                </a:solidFill>
              </a:rPr>
              <a:t>availabilityEl</a:t>
            </a:r>
            <a:r>
              <a:rPr lang="en-US" i="1" dirty="0">
                <a:solidFill>
                  <a:srgbClr val="CCFF99"/>
                </a:solidFill>
              </a:rPr>
              <a:t>, </a:t>
            </a:r>
            <a:r>
              <a:rPr lang="en-US" i="1" dirty="0" err="1">
                <a:solidFill>
                  <a:srgbClr val="CCFF99"/>
                </a:solidFill>
              </a:rPr>
              <a:t>atTheTopOf</a:t>
            </a:r>
            <a:r>
              <a:rPr lang="en-US" i="1" dirty="0">
                <a:solidFill>
                  <a:srgbClr val="CCFF99"/>
                </a:solidFill>
              </a:rPr>
              <a:t> </a:t>
            </a:r>
            <a:r>
              <a:rPr lang="en-US" i="1" dirty="0" err="1">
                <a:solidFill>
                  <a:srgbClr val="CCFF99"/>
                </a:solidFill>
              </a:rPr>
              <a:t>availabilityRel</a:t>
            </a:r>
            <a:r>
              <a:rPr lang="en-US" i="1" dirty="0">
                <a:solidFill>
                  <a:srgbClr val="CCFF99"/>
                </a:solidFill>
              </a:rPr>
              <a:t> (inner = </a:t>
            </a:r>
            <a:r>
              <a:rPr lang="en-US" i="1" dirty="0" err="1">
                <a:solidFill>
                  <a:srgbClr val="CCFF99"/>
                </a:solidFill>
              </a:rPr>
              <a:t>availabilityEl</a:t>
            </a:r>
            <a:r>
              <a:rPr lang="en-US" i="1" dirty="0">
                <a:solidFill>
                  <a:srgbClr val="CCFF99"/>
                </a:solidFill>
              </a:rPr>
              <a:t>, outer = </a:t>
            </a:r>
            <a:r>
              <a:rPr lang="en-US" i="1" dirty="0" err="1">
                <a:solidFill>
                  <a:srgbClr val="CCFF99"/>
                </a:solidFill>
              </a:rPr>
              <a:t>tileEl</a:t>
            </a:r>
            <a:r>
              <a:rPr lang="en-US" i="1" dirty="0">
                <a:solidFill>
                  <a:srgbClr val="CCFF99"/>
                </a:solidFill>
              </a:rPr>
              <a:t>);</a:t>
            </a:r>
          </a:p>
          <a:p>
            <a:pPr marL="0" indent="0">
              <a:spcBef>
                <a:spcPts val="0"/>
              </a:spcBef>
              <a:buNone/>
            </a:pPr>
            <a:endParaRPr lang="en-US" i="1" dirty="0">
              <a:solidFill>
                <a:srgbClr val="CCFF99"/>
              </a:solidFill>
            </a:endParaRPr>
          </a:p>
          <a:p>
            <a:pPr marL="0" indent="0">
              <a:spcBef>
                <a:spcPts val="0"/>
              </a:spcBef>
              <a:buNone/>
            </a:pPr>
            <a:r>
              <a:rPr lang="en-US" i="1" dirty="0">
                <a:solidFill>
                  <a:srgbClr val="CCFF99"/>
                </a:solidFill>
              </a:rPr>
              <a:t>products = find product {};</a:t>
            </a:r>
          </a:p>
          <a:p>
            <a:pPr marL="0" indent="0">
              <a:spcBef>
                <a:spcPts val="0"/>
              </a:spcBef>
              <a:buNone/>
            </a:pPr>
            <a:r>
              <a:rPr lang="en-US" i="1" dirty="0">
                <a:solidFill>
                  <a:srgbClr val="CCFF99"/>
                </a:solidFill>
              </a:rPr>
              <a:t>output = "Products found:\n";</a:t>
            </a:r>
          </a:p>
          <a:p>
            <a:pPr marL="0" indent="0">
              <a:spcBef>
                <a:spcPts val="0"/>
              </a:spcBef>
              <a:buNone/>
            </a:pPr>
            <a:r>
              <a:rPr lang="en-US" i="1" dirty="0">
                <a:solidFill>
                  <a:srgbClr val="CCFF99"/>
                </a:solidFill>
              </a:rPr>
              <a:t>for(product in products) {</a:t>
            </a:r>
          </a:p>
          <a:p>
            <a:pPr marL="0" indent="0">
              <a:spcBef>
                <a:spcPts val="0"/>
              </a:spcBef>
              <a:buNone/>
            </a:pPr>
            <a:r>
              <a:rPr lang="en-US" i="1" dirty="0">
                <a:solidFill>
                  <a:srgbClr val="CCFF99"/>
                </a:solidFill>
              </a:rPr>
              <a:t>    output = output + product["name"] + ", " +  product["volume"] + " l, " +</a:t>
            </a:r>
          </a:p>
          <a:p>
            <a:pPr marL="0" indent="0">
              <a:spcBef>
                <a:spcPts val="0"/>
              </a:spcBef>
              <a:buNone/>
            </a:pPr>
            <a:r>
              <a:rPr lang="en-US" i="1" dirty="0">
                <a:solidFill>
                  <a:srgbClr val="CCFF99"/>
                </a:solidFill>
              </a:rPr>
              <a:t>             product["price"] + " </a:t>
            </a:r>
            <a:r>
              <a:rPr lang="en-US" i="1" dirty="0" err="1">
                <a:solidFill>
                  <a:srgbClr val="CCFF99"/>
                </a:solidFill>
              </a:rPr>
              <a:t>eur</a:t>
            </a:r>
            <a:r>
              <a:rPr lang="en-US" i="1" dirty="0">
                <a:solidFill>
                  <a:srgbClr val="CCFF99"/>
                </a:solidFill>
              </a:rPr>
              <a:t>, " + product["country"] + ", " + product["availability"] + ".\n";</a:t>
            </a:r>
          </a:p>
          <a:p>
            <a:pPr marL="0" indent="0">
              <a:spcBef>
                <a:spcPts val="0"/>
              </a:spcBef>
              <a:buNone/>
            </a:pPr>
            <a:r>
              <a:rPr lang="en-US" i="1" dirty="0">
                <a:solidFill>
                  <a:srgbClr val="CCFF99"/>
                </a:solidFill>
              </a:rPr>
              <a:t>};</a:t>
            </a:r>
          </a:p>
          <a:p>
            <a:pPr marL="0" indent="0">
              <a:spcBef>
                <a:spcPts val="0"/>
              </a:spcBef>
              <a:buNone/>
            </a:pPr>
            <a:endParaRPr lang="en-US" i="1" dirty="0">
              <a:solidFill>
                <a:srgbClr val="CCFF99"/>
              </a:solidFill>
            </a:endParaRPr>
          </a:p>
          <a:p>
            <a:pPr marL="0" indent="0">
              <a:spcBef>
                <a:spcPts val="0"/>
              </a:spcBef>
              <a:buNone/>
            </a:pPr>
            <a:r>
              <a:rPr lang="en-US" i="1" dirty="0" err="1">
                <a:solidFill>
                  <a:srgbClr val="CCFF99"/>
                </a:solidFill>
              </a:rPr>
              <a:t>HTML.closeWebPage</a:t>
            </a:r>
            <a:r>
              <a:rPr lang="en-US" i="1" dirty="0">
                <a:solidFill>
                  <a:srgbClr val="CCFF99"/>
                </a:solidFill>
              </a:rPr>
              <a:t>(</a:t>
            </a:r>
            <a:r>
              <a:rPr lang="en-US" i="1" dirty="0" err="1">
                <a:solidFill>
                  <a:srgbClr val="CCFF99"/>
                </a:solidFill>
              </a:rPr>
              <a:t>url</a:t>
            </a:r>
            <a:r>
              <a:rPr lang="en-US" i="1" dirty="0">
                <a:solidFill>
                  <a:srgbClr val="CCFF99"/>
                </a:solidFill>
              </a:rPr>
              <a:t>);</a:t>
            </a:r>
          </a:p>
          <a:p>
            <a:pPr marL="0" indent="0">
              <a:spcBef>
                <a:spcPts val="0"/>
              </a:spcBef>
              <a:buNone/>
            </a:pPr>
            <a:r>
              <a:rPr lang="en-US" i="1" dirty="0">
                <a:solidFill>
                  <a:srgbClr val="CCFF99"/>
                </a:solidFill>
              </a:rPr>
              <a:t>return output;</a:t>
            </a:r>
          </a:p>
          <a:p>
            <a:pPr marL="0" indent="0">
              <a:spcBef>
                <a:spcPts val="0"/>
              </a:spcBef>
              <a:buNone/>
            </a:pPr>
            <a:endParaRPr lang="en-US" i="1" dirty="0">
              <a:solidFill>
                <a:srgbClr val="CCFF99"/>
              </a:solidFill>
            </a:endParaRPr>
          </a:p>
        </p:txBody>
      </p:sp>
      <p:sp>
        <p:nvSpPr>
          <p:cNvPr id="4" name="Title 1">
            <a:extLst>
              <a:ext uri="{FF2B5EF4-FFF2-40B4-BE49-F238E27FC236}">
                <a16:creationId xmlns:a16="http://schemas.microsoft.com/office/drawing/2014/main" id="{58D0BA94-42A7-4D4E-9BA3-934D2CA22E5F}"/>
              </a:ext>
            </a:extLst>
          </p:cNvPr>
          <p:cNvSpPr>
            <a:spLocks noGrp="1"/>
          </p:cNvSpPr>
          <p:nvPr>
            <p:ph type="title"/>
          </p:nvPr>
        </p:nvSpPr>
        <p:spPr>
          <a:xfrm>
            <a:off x="345169" y="244374"/>
            <a:ext cx="10940147" cy="577429"/>
          </a:xfrm>
        </p:spPr>
        <p:txBody>
          <a:bodyPr/>
          <a:lstStyle/>
          <a:p>
            <a:r>
              <a:rPr lang="en-US" sz="2800" dirty="0">
                <a:solidFill>
                  <a:srgbClr val="FFFF00"/>
                </a:solidFill>
              </a:rPr>
              <a:t>Usage examples: WEB pages processing</a:t>
            </a:r>
            <a:endParaRPr lang="en-US" sz="2800" dirty="0"/>
          </a:p>
        </p:txBody>
      </p:sp>
    </p:spTree>
    <p:extLst>
      <p:ext uri="{BB962C8B-B14F-4D97-AF65-F5344CB8AC3E}">
        <p14:creationId xmlns:p14="http://schemas.microsoft.com/office/powerpoint/2010/main" val="3161194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B085-2B32-4E88-9A7A-89DEC647CC29}"/>
              </a:ext>
            </a:extLst>
          </p:cNvPr>
          <p:cNvSpPr>
            <a:spLocks noGrp="1"/>
          </p:cNvSpPr>
          <p:nvPr>
            <p:ph type="title"/>
          </p:nvPr>
        </p:nvSpPr>
        <p:spPr>
          <a:xfrm>
            <a:off x="414618" y="209650"/>
            <a:ext cx="10500309" cy="658451"/>
          </a:xfrm>
        </p:spPr>
        <p:txBody>
          <a:bodyPr/>
          <a:lstStyle/>
          <a:p>
            <a:r>
              <a:rPr lang="en-US" sz="2800" dirty="0">
                <a:solidFill>
                  <a:srgbClr val="FFFF00"/>
                </a:solidFill>
              </a:rPr>
              <a:t>Usage examples: WEB pages processing</a:t>
            </a:r>
            <a:endParaRPr lang="en-US" sz="2800" dirty="0"/>
          </a:p>
        </p:txBody>
      </p:sp>
      <p:sp>
        <p:nvSpPr>
          <p:cNvPr id="4" name="Content Placeholder 3">
            <a:extLst>
              <a:ext uri="{FF2B5EF4-FFF2-40B4-BE49-F238E27FC236}">
                <a16:creationId xmlns:a16="http://schemas.microsoft.com/office/drawing/2014/main" id="{DFD052E1-B41B-4EFF-A058-7C0D5DE88F75}"/>
              </a:ext>
            </a:extLst>
          </p:cNvPr>
          <p:cNvSpPr>
            <a:spLocks noGrp="1"/>
          </p:cNvSpPr>
          <p:nvPr>
            <p:ph idx="1"/>
          </p:nvPr>
        </p:nvSpPr>
        <p:spPr>
          <a:xfrm>
            <a:off x="497711" y="1335288"/>
            <a:ext cx="11181145" cy="4760278"/>
          </a:xfrm>
          <a:prstGeom prst="rect">
            <a:avLst/>
          </a:prstGeom>
        </p:spPr>
        <p:txBody>
          <a:bodyPr wrap="square">
            <a:spAutoFit/>
          </a:bodyPr>
          <a:lstStyle/>
          <a:p>
            <a:pPr marL="0" indent="0">
              <a:buNone/>
            </a:pPr>
            <a:r>
              <a:rPr lang="en-US" i="1" dirty="0">
                <a:solidFill>
                  <a:srgbClr val="CCFF99"/>
                </a:solidFill>
              </a:rPr>
              <a:t>Products found: </a:t>
            </a:r>
          </a:p>
          <a:p>
            <a:pPr marL="0" indent="0">
              <a:buNone/>
            </a:pPr>
            <a:r>
              <a:rPr lang="en-US" i="1" dirty="0">
                <a:solidFill>
                  <a:srgbClr val="CCFF99"/>
                </a:solidFill>
              </a:rPr>
              <a:t>Yamada-</a:t>
            </a:r>
            <a:r>
              <a:rPr lang="en-US" i="1" dirty="0" err="1">
                <a:solidFill>
                  <a:srgbClr val="CCFF99"/>
                </a:solidFill>
              </a:rPr>
              <a:t>Nishiki</a:t>
            </a:r>
            <a:r>
              <a:rPr lang="en-US" i="1" dirty="0">
                <a:solidFill>
                  <a:srgbClr val="CCFF99"/>
                </a:solidFill>
              </a:rPr>
              <a:t> </a:t>
            </a:r>
            <a:r>
              <a:rPr lang="en-US" i="1" dirty="0" err="1">
                <a:solidFill>
                  <a:srgbClr val="CCFF99"/>
                </a:solidFill>
              </a:rPr>
              <a:t>Tokubetsu</a:t>
            </a:r>
            <a:r>
              <a:rPr lang="en-US" i="1" dirty="0">
                <a:solidFill>
                  <a:srgbClr val="CCFF99"/>
                </a:solidFill>
              </a:rPr>
              <a:t> </a:t>
            </a:r>
            <a:r>
              <a:rPr lang="en-US" i="1" dirty="0" err="1">
                <a:solidFill>
                  <a:srgbClr val="CCFF99"/>
                </a:solidFill>
              </a:rPr>
              <a:t>Junmai-shu</a:t>
            </a:r>
            <a:r>
              <a:rPr lang="en-US" i="1" dirty="0">
                <a:solidFill>
                  <a:srgbClr val="CCFF99"/>
                </a:solidFill>
              </a:rPr>
              <a:t> Sake, 0.72 l, 19.99 </a:t>
            </a:r>
            <a:r>
              <a:rPr lang="en-US" i="1" dirty="0" err="1">
                <a:solidFill>
                  <a:srgbClr val="CCFF99"/>
                </a:solidFill>
              </a:rPr>
              <a:t>eur</a:t>
            </a:r>
            <a:r>
              <a:rPr lang="en-US" i="1" dirty="0">
                <a:solidFill>
                  <a:srgbClr val="CCFF99"/>
                </a:solidFill>
              </a:rPr>
              <a:t>, Japan, green. </a:t>
            </a:r>
          </a:p>
          <a:p>
            <a:pPr marL="0" indent="0">
              <a:buNone/>
            </a:pPr>
            <a:r>
              <a:rPr lang="en-US" i="1" dirty="0">
                <a:solidFill>
                  <a:srgbClr val="CCFF99"/>
                </a:solidFill>
              </a:rPr>
              <a:t>Kirin </a:t>
            </a:r>
            <a:r>
              <a:rPr lang="en-US" i="1" dirty="0" err="1">
                <a:solidFill>
                  <a:srgbClr val="CCFF99"/>
                </a:solidFill>
              </a:rPr>
              <a:t>Junmai</a:t>
            </a:r>
            <a:r>
              <a:rPr lang="en-US" i="1" dirty="0">
                <a:solidFill>
                  <a:srgbClr val="CCFF99"/>
                </a:solidFill>
              </a:rPr>
              <a:t> </a:t>
            </a:r>
            <a:r>
              <a:rPr lang="en-US" i="1" dirty="0" err="1">
                <a:solidFill>
                  <a:srgbClr val="CCFF99"/>
                </a:solidFill>
              </a:rPr>
              <a:t>Daiginjo</a:t>
            </a:r>
            <a:r>
              <a:rPr lang="en-US" i="1" dirty="0">
                <a:solidFill>
                  <a:srgbClr val="CCFF99"/>
                </a:solidFill>
              </a:rPr>
              <a:t> Sake, 0.72 l, 47.8 </a:t>
            </a:r>
            <a:r>
              <a:rPr lang="en-US" i="1" dirty="0" err="1">
                <a:solidFill>
                  <a:srgbClr val="CCFF99"/>
                </a:solidFill>
              </a:rPr>
              <a:t>eur</a:t>
            </a:r>
            <a:r>
              <a:rPr lang="en-US" i="1" dirty="0">
                <a:solidFill>
                  <a:srgbClr val="CCFF99"/>
                </a:solidFill>
              </a:rPr>
              <a:t>, Japan, red. </a:t>
            </a:r>
          </a:p>
          <a:p>
            <a:pPr marL="0" indent="0">
              <a:buNone/>
            </a:pPr>
            <a:r>
              <a:rPr lang="en-US" i="1" dirty="0">
                <a:solidFill>
                  <a:srgbClr val="CCFF99"/>
                </a:solidFill>
              </a:rPr>
              <a:t>Kura no </a:t>
            </a:r>
            <a:r>
              <a:rPr lang="en-US" i="1" dirty="0" err="1">
                <a:solidFill>
                  <a:srgbClr val="CCFF99"/>
                </a:solidFill>
              </a:rPr>
              <a:t>Machi</a:t>
            </a:r>
            <a:r>
              <a:rPr lang="en-US" i="1" dirty="0">
                <a:solidFill>
                  <a:srgbClr val="CCFF99"/>
                </a:solidFill>
              </a:rPr>
              <a:t> </a:t>
            </a:r>
            <a:r>
              <a:rPr lang="en-US" i="1" dirty="0" err="1">
                <a:solidFill>
                  <a:srgbClr val="CCFF99"/>
                </a:solidFill>
              </a:rPr>
              <a:t>Tokubetsu</a:t>
            </a:r>
            <a:r>
              <a:rPr lang="en-US" i="1" dirty="0">
                <a:solidFill>
                  <a:srgbClr val="CCFF99"/>
                </a:solidFill>
              </a:rPr>
              <a:t> </a:t>
            </a:r>
            <a:r>
              <a:rPr lang="en-US" i="1" dirty="0" err="1">
                <a:solidFill>
                  <a:srgbClr val="CCFF99"/>
                </a:solidFill>
              </a:rPr>
              <a:t>Junmai</a:t>
            </a:r>
            <a:r>
              <a:rPr lang="en-US" i="1" dirty="0">
                <a:solidFill>
                  <a:srgbClr val="CCFF99"/>
                </a:solidFill>
              </a:rPr>
              <a:t> </a:t>
            </a:r>
            <a:r>
              <a:rPr lang="en-US" i="1" dirty="0" err="1">
                <a:solidFill>
                  <a:srgbClr val="CCFF99"/>
                </a:solidFill>
              </a:rPr>
              <a:t>Ginjo</a:t>
            </a:r>
            <a:r>
              <a:rPr lang="en-US" i="1" dirty="0">
                <a:solidFill>
                  <a:srgbClr val="CCFF99"/>
                </a:solidFill>
              </a:rPr>
              <a:t> Sake, 0.3 l, 5.21 </a:t>
            </a:r>
            <a:r>
              <a:rPr lang="en-US" i="1" dirty="0" err="1">
                <a:solidFill>
                  <a:srgbClr val="CCFF99"/>
                </a:solidFill>
              </a:rPr>
              <a:t>eur</a:t>
            </a:r>
            <a:r>
              <a:rPr lang="en-US" i="1" dirty="0">
                <a:solidFill>
                  <a:srgbClr val="CCFF99"/>
                </a:solidFill>
              </a:rPr>
              <a:t>, Japan, green. </a:t>
            </a:r>
          </a:p>
          <a:p>
            <a:pPr marL="0" indent="0">
              <a:buNone/>
            </a:pPr>
            <a:r>
              <a:rPr lang="en-US" i="1" dirty="0" err="1">
                <a:solidFill>
                  <a:srgbClr val="CCFF99"/>
                </a:solidFill>
              </a:rPr>
              <a:t>Hakutsuru</a:t>
            </a:r>
            <a:r>
              <a:rPr lang="en-US" i="1" dirty="0">
                <a:solidFill>
                  <a:srgbClr val="CCFF99"/>
                </a:solidFill>
              </a:rPr>
              <a:t> Sayuri </a:t>
            </a:r>
            <a:r>
              <a:rPr lang="en-US" i="1" dirty="0" err="1">
                <a:solidFill>
                  <a:srgbClr val="CCFF99"/>
                </a:solidFill>
              </a:rPr>
              <a:t>Nigori</a:t>
            </a:r>
            <a:r>
              <a:rPr lang="en-US" i="1" dirty="0">
                <a:solidFill>
                  <a:srgbClr val="CCFF99"/>
                </a:solidFill>
              </a:rPr>
              <a:t> Sake, 0.3 l, 11.97 </a:t>
            </a:r>
            <a:r>
              <a:rPr lang="en-US" i="1" dirty="0" err="1">
                <a:solidFill>
                  <a:srgbClr val="CCFF99"/>
                </a:solidFill>
              </a:rPr>
              <a:t>eur</a:t>
            </a:r>
            <a:r>
              <a:rPr lang="en-US" i="1" dirty="0">
                <a:solidFill>
                  <a:srgbClr val="CCFF99"/>
                </a:solidFill>
              </a:rPr>
              <a:t>, Japan, green. </a:t>
            </a:r>
          </a:p>
          <a:p>
            <a:pPr marL="0" indent="0">
              <a:buNone/>
            </a:pPr>
            <a:r>
              <a:rPr lang="en-US" i="1" dirty="0" err="1">
                <a:solidFill>
                  <a:srgbClr val="CCFF99"/>
                </a:solidFill>
              </a:rPr>
              <a:t>Hakutsuru</a:t>
            </a:r>
            <a:r>
              <a:rPr lang="en-US" i="1" dirty="0">
                <a:solidFill>
                  <a:srgbClr val="CCFF99"/>
                </a:solidFill>
              </a:rPr>
              <a:t> </a:t>
            </a:r>
            <a:r>
              <a:rPr lang="en-US" i="1" dirty="0" err="1">
                <a:solidFill>
                  <a:srgbClr val="CCFF99"/>
                </a:solidFill>
              </a:rPr>
              <a:t>Tanrei</a:t>
            </a:r>
            <a:r>
              <a:rPr lang="en-US" i="1" dirty="0">
                <a:solidFill>
                  <a:srgbClr val="CCFF99"/>
                </a:solidFill>
              </a:rPr>
              <a:t> </a:t>
            </a:r>
            <a:r>
              <a:rPr lang="en-US" i="1" dirty="0" err="1">
                <a:solidFill>
                  <a:srgbClr val="CCFF99"/>
                </a:solidFill>
              </a:rPr>
              <a:t>Junmai</a:t>
            </a:r>
            <a:r>
              <a:rPr lang="en-US" i="1" dirty="0">
                <a:solidFill>
                  <a:srgbClr val="CCFF99"/>
                </a:solidFill>
              </a:rPr>
              <a:t> Sake, 0.18 l, 6.58 </a:t>
            </a:r>
            <a:r>
              <a:rPr lang="en-US" i="1" dirty="0" err="1">
                <a:solidFill>
                  <a:srgbClr val="CCFF99"/>
                </a:solidFill>
              </a:rPr>
              <a:t>eur</a:t>
            </a:r>
            <a:r>
              <a:rPr lang="en-US" i="1" dirty="0">
                <a:solidFill>
                  <a:srgbClr val="CCFF99"/>
                </a:solidFill>
              </a:rPr>
              <a:t>, Japan, green. </a:t>
            </a:r>
          </a:p>
          <a:p>
            <a:pPr marL="0" indent="0">
              <a:buNone/>
            </a:pPr>
            <a:r>
              <a:rPr lang="en-US" i="1" dirty="0">
                <a:solidFill>
                  <a:srgbClr val="CCFF99"/>
                </a:solidFill>
              </a:rPr>
              <a:t>Masaki </a:t>
            </a:r>
            <a:r>
              <a:rPr lang="en-US" i="1" dirty="0" err="1">
                <a:solidFill>
                  <a:srgbClr val="CCFF99"/>
                </a:solidFill>
              </a:rPr>
              <a:t>Yamadanishiki</a:t>
            </a:r>
            <a:r>
              <a:rPr lang="en-US" i="1" dirty="0">
                <a:solidFill>
                  <a:srgbClr val="CCFF99"/>
                </a:solidFill>
              </a:rPr>
              <a:t> </a:t>
            </a:r>
            <a:r>
              <a:rPr lang="en-US" i="1" dirty="0" err="1">
                <a:solidFill>
                  <a:srgbClr val="CCFF99"/>
                </a:solidFill>
              </a:rPr>
              <a:t>Junmai</a:t>
            </a:r>
            <a:r>
              <a:rPr lang="en-US" i="1" dirty="0">
                <a:solidFill>
                  <a:srgbClr val="CCFF99"/>
                </a:solidFill>
              </a:rPr>
              <a:t> </a:t>
            </a:r>
            <a:r>
              <a:rPr lang="en-US" i="1" dirty="0" err="1">
                <a:solidFill>
                  <a:srgbClr val="CCFF99"/>
                </a:solidFill>
              </a:rPr>
              <a:t>Genshu</a:t>
            </a:r>
            <a:r>
              <a:rPr lang="en-US" i="1" dirty="0">
                <a:solidFill>
                  <a:srgbClr val="CCFF99"/>
                </a:solidFill>
              </a:rPr>
              <a:t> Sake, 0.3 l, 9.73 </a:t>
            </a:r>
            <a:r>
              <a:rPr lang="en-US" i="1" dirty="0" err="1">
                <a:solidFill>
                  <a:srgbClr val="CCFF99"/>
                </a:solidFill>
              </a:rPr>
              <a:t>eur</a:t>
            </a:r>
            <a:r>
              <a:rPr lang="en-US" i="1" dirty="0">
                <a:solidFill>
                  <a:srgbClr val="CCFF99"/>
                </a:solidFill>
              </a:rPr>
              <a:t>, Japan, green. </a:t>
            </a:r>
          </a:p>
          <a:p>
            <a:pPr marL="0" indent="0">
              <a:buNone/>
            </a:pPr>
            <a:r>
              <a:rPr lang="en-US" i="1" dirty="0">
                <a:solidFill>
                  <a:srgbClr val="CCFF99"/>
                </a:solidFill>
              </a:rPr>
              <a:t>Aizu </a:t>
            </a:r>
            <a:r>
              <a:rPr lang="en-US" i="1" dirty="0" err="1">
                <a:solidFill>
                  <a:srgbClr val="CCFF99"/>
                </a:solidFill>
              </a:rPr>
              <a:t>Homare</a:t>
            </a:r>
            <a:r>
              <a:rPr lang="en-US" i="1" dirty="0">
                <a:solidFill>
                  <a:srgbClr val="CCFF99"/>
                </a:solidFill>
              </a:rPr>
              <a:t> </a:t>
            </a:r>
            <a:r>
              <a:rPr lang="en-US" i="1" dirty="0" err="1">
                <a:solidFill>
                  <a:srgbClr val="CCFF99"/>
                </a:solidFill>
              </a:rPr>
              <a:t>Junmai</a:t>
            </a:r>
            <a:r>
              <a:rPr lang="en-US" i="1" dirty="0">
                <a:solidFill>
                  <a:srgbClr val="CCFF99"/>
                </a:solidFill>
              </a:rPr>
              <a:t> </a:t>
            </a:r>
            <a:r>
              <a:rPr lang="en-US" i="1" dirty="0" err="1">
                <a:solidFill>
                  <a:srgbClr val="CCFF99"/>
                </a:solidFill>
              </a:rPr>
              <a:t>Daiginjo</a:t>
            </a:r>
            <a:r>
              <a:rPr lang="en-US" i="1" dirty="0">
                <a:solidFill>
                  <a:srgbClr val="CCFF99"/>
                </a:solidFill>
              </a:rPr>
              <a:t> </a:t>
            </a:r>
            <a:r>
              <a:rPr lang="en-US" i="1" dirty="0" err="1">
                <a:solidFill>
                  <a:srgbClr val="CCFF99"/>
                </a:solidFill>
              </a:rPr>
              <a:t>Banshu</a:t>
            </a:r>
            <a:r>
              <a:rPr lang="en-US" i="1" dirty="0">
                <a:solidFill>
                  <a:srgbClr val="CCFF99"/>
                </a:solidFill>
              </a:rPr>
              <a:t> Sake, 0.72 l, 49.4 </a:t>
            </a:r>
            <a:r>
              <a:rPr lang="en-US" i="1" dirty="0" err="1">
                <a:solidFill>
                  <a:srgbClr val="CCFF99"/>
                </a:solidFill>
              </a:rPr>
              <a:t>eur</a:t>
            </a:r>
            <a:r>
              <a:rPr lang="en-US" i="1" dirty="0">
                <a:solidFill>
                  <a:srgbClr val="CCFF99"/>
                </a:solidFill>
              </a:rPr>
              <a:t>, Japan, green. </a:t>
            </a:r>
          </a:p>
          <a:p>
            <a:pPr marL="0" indent="0">
              <a:buNone/>
            </a:pPr>
            <a:r>
              <a:rPr lang="en-US" i="1" dirty="0" err="1">
                <a:solidFill>
                  <a:srgbClr val="CCFF99"/>
                </a:solidFill>
              </a:rPr>
              <a:t>Takehara</a:t>
            </a:r>
            <a:r>
              <a:rPr lang="en-US" i="1" dirty="0">
                <a:solidFill>
                  <a:srgbClr val="CCFF99"/>
                </a:solidFill>
              </a:rPr>
              <a:t> </a:t>
            </a:r>
            <a:r>
              <a:rPr lang="en-US" i="1" dirty="0" err="1">
                <a:solidFill>
                  <a:srgbClr val="CCFF99"/>
                </a:solidFill>
              </a:rPr>
              <a:t>Junmai</a:t>
            </a:r>
            <a:r>
              <a:rPr lang="en-US" i="1" dirty="0">
                <a:solidFill>
                  <a:srgbClr val="CCFF99"/>
                </a:solidFill>
              </a:rPr>
              <a:t> True Mirror Sake, 0.72 l, 26.81 </a:t>
            </a:r>
            <a:r>
              <a:rPr lang="en-US" i="1" dirty="0" err="1">
                <a:solidFill>
                  <a:srgbClr val="CCFF99"/>
                </a:solidFill>
              </a:rPr>
              <a:t>eur</a:t>
            </a:r>
            <a:r>
              <a:rPr lang="en-US" i="1" dirty="0">
                <a:solidFill>
                  <a:srgbClr val="CCFF99"/>
                </a:solidFill>
              </a:rPr>
              <a:t>, Japan, green. </a:t>
            </a:r>
          </a:p>
          <a:p>
            <a:pPr marL="0" indent="0">
              <a:buNone/>
            </a:pPr>
            <a:r>
              <a:rPr lang="en-US" i="1" dirty="0" err="1">
                <a:solidFill>
                  <a:srgbClr val="CCFF99"/>
                </a:solidFill>
              </a:rPr>
              <a:t>Hakutsuru</a:t>
            </a:r>
            <a:r>
              <a:rPr lang="en-US" i="1" dirty="0">
                <a:solidFill>
                  <a:srgbClr val="CCFF99"/>
                </a:solidFill>
              </a:rPr>
              <a:t> Superior </a:t>
            </a:r>
            <a:r>
              <a:rPr lang="en-US" i="1" dirty="0" err="1">
                <a:solidFill>
                  <a:srgbClr val="CCFF99"/>
                </a:solidFill>
              </a:rPr>
              <a:t>Junmai</a:t>
            </a:r>
            <a:r>
              <a:rPr lang="en-US" i="1" dirty="0">
                <a:solidFill>
                  <a:srgbClr val="CCFF99"/>
                </a:solidFill>
              </a:rPr>
              <a:t> </a:t>
            </a:r>
            <a:r>
              <a:rPr lang="en-US" i="1" dirty="0" err="1">
                <a:solidFill>
                  <a:srgbClr val="CCFF99"/>
                </a:solidFill>
              </a:rPr>
              <a:t>Ginjo</a:t>
            </a:r>
            <a:r>
              <a:rPr lang="en-US" i="1" dirty="0">
                <a:solidFill>
                  <a:srgbClr val="CCFF99"/>
                </a:solidFill>
              </a:rPr>
              <a:t> Sake, 0.72 l, 25.5 </a:t>
            </a:r>
            <a:r>
              <a:rPr lang="en-US" i="1" dirty="0" err="1">
                <a:solidFill>
                  <a:srgbClr val="CCFF99"/>
                </a:solidFill>
              </a:rPr>
              <a:t>eur</a:t>
            </a:r>
            <a:r>
              <a:rPr lang="en-US" i="1" dirty="0">
                <a:solidFill>
                  <a:srgbClr val="CCFF99"/>
                </a:solidFill>
              </a:rPr>
              <a:t>, Japan, green. </a:t>
            </a:r>
          </a:p>
          <a:p>
            <a:pPr marL="0" indent="0">
              <a:buNone/>
            </a:pPr>
            <a:r>
              <a:rPr lang="en-US" i="1" dirty="0" err="1">
                <a:solidFill>
                  <a:srgbClr val="CCFF99"/>
                </a:solidFill>
              </a:rPr>
              <a:t>Tatenokawa</a:t>
            </a:r>
            <a:r>
              <a:rPr lang="en-US" i="1" dirty="0">
                <a:solidFill>
                  <a:srgbClr val="CCFF99"/>
                </a:solidFill>
              </a:rPr>
              <a:t> </a:t>
            </a:r>
            <a:r>
              <a:rPr lang="en-US" i="1" dirty="0" err="1">
                <a:solidFill>
                  <a:srgbClr val="CCFF99"/>
                </a:solidFill>
              </a:rPr>
              <a:t>Junmai</a:t>
            </a:r>
            <a:r>
              <a:rPr lang="en-US" i="1" dirty="0">
                <a:solidFill>
                  <a:srgbClr val="CCFF99"/>
                </a:solidFill>
              </a:rPr>
              <a:t> </a:t>
            </a:r>
            <a:r>
              <a:rPr lang="en-US" i="1" dirty="0" err="1">
                <a:solidFill>
                  <a:srgbClr val="CCFF99"/>
                </a:solidFill>
              </a:rPr>
              <a:t>Daiginjo</a:t>
            </a:r>
            <a:r>
              <a:rPr lang="en-US" i="1" dirty="0">
                <a:solidFill>
                  <a:srgbClr val="CCFF99"/>
                </a:solidFill>
              </a:rPr>
              <a:t> Sake, 0.3 l, 20.9 </a:t>
            </a:r>
            <a:r>
              <a:rPr lang="en-US" i="1" dirty="0" err="1">
                <a:solidFill>
                  <a:srgbClr val="CCFF99"/>
                </a:solidFill>
              </a:rPr>
              <a:t>eur</a:t>
            </a:r>
            <a:r>
              <a:rPr lang="en-US" i="1" dirty="0">
                <a:solidFill>
                  <a:srgbClr val="CCFF99"/>
                </a:solidFill>
              </a:rPr>
              <a:t>, Japan, green.</a:t>
            </a:r>
          </a:p>
        </p:txBody>
      </p:sp>
    </p:spTree>
    <p:extLst>
      <p:ext uri="{BB962C8B-B14F-4D97-AF65-F5344CB8AC3E}">
        <p14:creationId xmlns:p14="http://schemas.microsoft.com/office/powerpoint/2010/main" val="3519861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790C1-2338-471F-8979-AF250F5E2900}"/>
              </a:ext>
            </a:extLst>
          </p:cNvPr>
          <p:cNvSpPr>
            <a:spLocks noGrp="1"/>
          </p:cNvSpPr>
          <p:nvPr>
            <p:ph type="title"/>
          </p:nvPr>
        </p:nvSpPr>
        <p:spPr>
          <a:xfrm>
            <a:off x="646111" y="452718"/>
            <a:ext cx="9404723" cy="598842"/>
          </a:xfrm>
        </p:spPr>
        <p:txBody>
          <a:bodyPr/>
          <a:lstStyle/>
          <a:p>
            <a:r>
              <a:rPr lang="en-US" sz="2800" dirty="0">
                <a:solidFill>
                  <a:srgbClr val="FFFF00"/>
                </a:solidFill>
              </a:rPr>
              <a:t>Possible applications</a:t>
            </a:r>
          </a:p>
        </p:txBody>
      </p:sp>
      <p:sp>
        <p:nvSpPr>
          <p:cNvPr id="3" name="Content Placeholder 2">
            <a:extLst>
              <a:ext uri="{FF2B5EF4-FFF2-40B4-BE49-F238E27FC236}">
                <a16:creationId xmlns:a16="http://schemas.microsoft.com/office/drawing/2014/main" id="{73AF4D85-0F39-48AE-B1D6-66F3D2DF6983}"/>
              </a:ext>
            </a:extLst>
          </p:cNvPr>
          <p:cNvSpPr>
            <a:spLocks noGrp="1"/>
          </p:cNvSpPr>
          <p:nvPr>
            <p:ph idx="1"/>
          </p:nvPr>
        </p:nvSpPr>
        <p:spPr>
          <a:xfrm>
            <a:off x="422910" y="1051560"/>
            <a:ext cx="9626943" cy="5196839"/>
          </a:xfrm>
        </p:spPr>
        <p:txBody>
          <a:bodyPr>
            <a:normAutofit fontScale="92500" lnSpcReduction="10000"/>
          </a:bodyPr>
          <a:lstStyle/>
          <a:p>
            <a:r>
              <a:rPr lang="en-US" dirty="0"/>
              <a:t>Automation of testing and control of WEB applications, search robots creation</a:t>
            </a:r>
          </a:p>
          <a:p>
            <a:r>
              <a:rPr lang="en-US" dirty="0"/>
              <a:t>Analysis of texts in natural language. E.g. rule-based analysis and retrieval of reports, protocols, court decisions, messages in social networks, letters, etc.</a:t>
            </a:r>
            <a:endParaRPr lang="ru-RU" dirty="0"/>
          </a:p>
          <a:p>
            <a:r>
              <a:rPr lang="en-US" dirty="0"/>
              <a:t>Analysis of logs, sequences of actions. For example, analyzing the actions of site visitors, highlighting behavior patterns, classifying users based on their behavior</a:t>
            </a:r>
            <a:endParaRPr lang="ru-RU" dirty="0"/>
          </a:p>
          <a:p>
            <a:r>
              <a:rPr lang="en-US" dirty="0"/>
              <a:t>Grounding (localizing) arbitrary, free-form textual phrases in visual content. Rule-based search of objects consisting of a set of graphic primitives related to each other. It can be applied for human-computer interaction and image-text reference resolution tasks.  </a:t>
            </a:r>
            <a:endParaRPr lang="ru-RU" dirty="0"/>
          </a:p>
          <a:p>
            <a:r>
              <a:rPr lang="en-US" dirty="0"/>
              <a:t>Description of the data hierarchy and ways of their composition in traditional programming. For example, most of the classes in server-side OOP applications are just the simple structures for describing data: POJO, JavaBeans, and so on. Describing a structure, relationships and ways of obtaining data in a declarative form would greatly simplify the source code of applications</a:t>
            </a:r>
            <a:endParaRPr lang="ru-RU" dirty="0"/>
          </a:p>
          <a:p>
            <a:endParaRPr lang="ru-RU" dirty="0"/>
          </a:p>
          <a:p>
            <a:endParaRPr lang="en-US" dirty="0"/>
          </a:p>
        </p:txBody>
      </p:sp>
    </p:spTree>
    <p:extLst>
      <p:ext uri="{BB962C8B-B14F-4D97-AF65-F5344CB8AC3E}">
        <p14:creationId xmlns:p14="http://schemas.microsoft.com/office/powerpoint/2010/main" val="815538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9307A14-D21C-4313-8F9C-E8CA33C1A327}"/>
              </a:ext>
            </a:extLst>
          </p:cNvPr>
          <p:cNvSpPr/>
          <p:nvPr/>
        </p:nvSpPr>
        <p:spPr>
          <a:xfrm>
            <a:off x="597879" y="4477061"/>
            <a:ext cx="3927230" cy="212365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A7A9A07-7217-4643-A2E6-2C1EE51A5BEC}"/>
              </a:ext>
            </a:extLst>
          </p:cNvPr>
          <p:cNvSpPr/>
          <p:nvPr/>
        </p:nvSpPr>
        <p:spPr>
          <a:xfrm>
            <a:off x="6025663" y="4748396"/>
            <a:ext cx="5845658" cy="182228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EA8500-B167-4475-978F-944CA0A79C0F}"/>
              </a:ext>
            </a:extLst>
          </p:cNvPr>
          <p:cNvSpPr/>
          <p:nvPr/>
        </p:nvSpPr>
        <p:spPr>
          <a:xfrm>
            <a:off x="8850923" y="696522"/>
            <a:ext cx="2633535" cy="360098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7A849E-B1F8-4A3F-9938-95FD897C582C}"/>
              </a:ext>
            </a:extLst>
          </p:cNvPr>
          <p:cNvSpPr>
            <a:spLocks noGrp="1"/>
          </p:cNvSpPr>
          <p:nvPr>
            <p:ph type="title"/>
          </p:nvPr>
        </p:nvSpPr>
        <p:spPr>
          <a:xfrm>
            <a:off x="411649" y="241702"/>
            <a:ext cx="9404723" cy="578913"/>
          </a:xfrm>
        </p:spPr>
        <p:txBody>
          <a:bodyPr/>
          <a:lstStyle/>
          <a:p>
            <a:r>
              <a:rPr lang="en-US" sz="2800" dirty="0">
                <a:solidFill>
                  <a:srgbClr val="FFFF00"/>
                </a:solidFill>
              </a:rPr>
              <a:t>Analysis of texts in natural language</a:t>
            </a:r>
            <a:endParaRPr lang="en-US" sz="2800" dirty="0"/>
          </a:p>
        </p:txBody>
      </p:sp>
      <p:pic>
        <p:nvPicPr>
          <p:cNvPr id="7" name="Picture 6">
            <a:extLst>
              <a:ext uri="{FF2B5EF4-FFF2-40B4-BE49-F238E27FC236}">
                <a16:creationId xmlns:a16="http://schemas.microsoft.com/office/drawing/2014/main" id="{F3565103-658D-40F7-8260-33D172A382DB}"/>
              </a:ext>
            </a:extLst>
          </p:cNvPr>
          <p:cNvPicPr>
            <a:picLocks noChangeAspect="1"/>
          </p:cNvPicPr>
          <p:nvPr/>
        </p:nvPicPr>
        <p:blipFill>
          <a:blip r:embed="rId2"/>
          <a:stretch>
            <a:fillRect/>
          </a:stretch>
        </p:blipFill>
        <p:spPr>
          <a:xfrm>
            <a:off x="411649" y="902677"/>
            <a:ext cx="3421801" cy="3071447"/>
          </a:xfrm>
          <a:prstGeom prst="rect">
            <a:avLst/>
          </a:prstGeom>
        </p:spPr>
      </p:pic>
      <p:pic>
        <p:nvPicPr>
          <p:cNvPr id="9" name="Picture 8">
            <a:extLst>
              <a:ext uri="{FF2B5EF4-FFF2-40B4-BE49-F238E27FC236}">
                <a16:creationId xmlns:a16="http://schemas.microsoft.com/office/drawing/2014/main" id="{F0FBE404-3A66-4930-8055-0458FE4291F0}"/>
              </a:ext>
            </a:extLst>
          </p:cNvPr>
          <p:cNvPicPr>
            <a:picLocks noChangeAspect="1"/>
          </p:cNvPicPr>
          <p:nvPr/>
        </p:nvPicPr>
        <p:blipFill>
          <a:blip r:embed="rId3"/>
          <a:stretch>
            <a:fillRect/>
          </a:stretch>
        </p:blipFill>
        <p:spPr>
          <a:xfrm>
            <a:off x="4288803" y="1681712"/>
            <a:ext cx="4106767" cy="1513376"/>
          </a:xfrm>
          <a:prstGeom prst="rect">
            <a:avLst/>
          </a:prstGeom>
        </p:spPr>
      </p:pic>
      <p:sp>
        <p:nvSpPr>
          <p:cNvPr id="10" name="TextBox 9">
            <a:extLst>
              <a:ext uri="{FF2B5EF4-FFF2-40B4-BE49-F238E27FC236}">
                <a16:creationId xmlns:a16="http://schemas.microsoft.com/office/drawing/2014/main" id="{9705053C-E445-4E8D-AC75-F0A42264E28E}"/>
              </a:ext>
            </a:extLst>
          </p:cNvPr>
          <p:cNvSpPr txBox="1"/>
          <p:nvPr/>
        </p:nvSpPr>
        <p:spPr>
          <a:xfrm>
            <a:off x="8850923" y="696522"/>
            <a:ext cx="2633535" cy="3600986"/>
          </a:xfrm>
          <a:prstGeom prst="rect">
            <a:avLst/>
          </a:prstGeom>
          <a:noFill/>
        </p:spPr>
        <p:txBody>
          <a:bodyPr wrap="square" rtlCol="0">
            <a:spAutoFit/>
          </a:bodyPr>
          <a:lstStyle/>
          <a:p>
            <a:r>
              <a:rPr lang="en-US" sz="1200" dirty="0">
                <a:solidFill>
                  <a:schemeClr val="bg1"/>
                </a:solidFill>
              </a:rPr>
              <a:t>Sentence {</a:t>
            </a:r>
          </a:p>
          <a:p>
            <a:r>
              <a:rPr lang="en-US" sz="1200" dirty="0">
                <a:solidFill>
                  <a:schemeClr val="bg1"/>
                </a:solidFill>
              </a:rPr>
              <a:t>    </a:t>
            </a:r>
            <a:r>
              <a:rPr lang="en-US" sz="1200" dirty="0" err="1">
                <a:solidFill>
                  <a:schemeClr val="bg1"/>
                </a:solidFill>
              </a:rPr>
              <a:t>nounPhrase</a:t>
            </a:r>
            <a:r>
              <a:rPr lang="en-US" sz="1200" dirty="0">
                <a:solidFill>
                  <a:schemeClr val="bg1"/>
                </a:solidFill>
              </a:rPr>
              <a:t>: Pronoun:  {</a:t>
            </a:r>
          </a:p>
          <a:p>
            <a:r>
              <a:rPr lang="ru-RU" sz="1200" dirty="0">
                <a:solidFill>
                  <a:schemeClr val="bg1"/>
                </a:solidFill>
              </a:rPr>
              <a:t>            </a:t>
            </a:r>
            <a:r>
              <a:rPr lang="en-US" sz="1200" dirty="0">
                <a:solidFill>
                  <a:schemeClr val="bg1"/>
                </a:solidFill>
              </a:rPr>
              <a:t>value: “we”,</a:t>
            </a:r>
          </a:p>
          <a:p>
            <a:r>
              <a:rPr lang="en-US" sz="1200" dirty="0">
                <a:solidFill>
                  <a:schemeClr val="bg1"/>
                </a:solidFill>
              </a:rPr>
              <a:t>             number: “plural”</a:t>
            </a:r>
          </a:p>
          <a:p>
            <a:r>
              <a:rPr lang="en-US" sz="1200" dirty="0">
                <a:solidFill>
                  <a:schemeClr val="bg1"/>
                </a:solidFill>
              </a:rPr>
              <a:t>         }</a:t>
            </a:r>
          </a:p>
          <a:p>
            <a:r>
              <a:rPr lang="en-US" sz="1200" dirty="0">
                <a:solidFill>
                  <a:schemeClr val="bg1"/>
                </a:solidFill>
              </a:rPr>
              <a:t>    },</a:t>
            </a:r>
          </a:p>
          <a:p>
            <a:r>
              <a:rPr lang="en-US" sz="1200" dirty="0">
                <a:solidFill>
                  <a:schemeClr val="bg1"/>
                </a:solidFill>
              </a:rPr>
              <a:t>    </a:t>
            </a:r>
            <a:r>
              <a:rPr lang="en-US" sz="1200" dirty="0" err="1">
                <a:solidFill>
                  <a:schemeClr val="bg1"/>
                </a:solidFill>
              </a:rPr>
              <a:t>verbPhrase</a:t>
            </a:r>
            <a:r>
              <a:rPr lang="en-US" sz="1200" dirty="0">
                <a:solidFill>
                  <a:schemeClr val="bg1"/>
                </a:solidFill>
              </a:rPr>
              <a:t>: </a:t>
            </a:r>
            <a:r>
              <a:rPr lang="en-US" sz="1200" dirty="0" err="1">
                <a:solidFill>
                  <a:schemeClr val="bg1"/>
                </a:solidFill>
              </a:rPr>
              <a:t>VerbPhrase</a:t>
            </a:r>
            <a:r>
              <a:rPr lang="en-US" sz="1200" dirty="0">
                <a:solidFill>
                  <a:schemeClr val="bg1"/>
                </a:solidFill>
              </a:rPr>
              <a:t> {</a:t>
            </a:r>
          </a:p>
          <a:p>
            <a:r>
              <a:rPr lang="en-US" sz="1200" dirty="0">
                <a:solidFill>
                  <a:schemeClr val="bg1"/>
                </a:solidFill>
              </a:rPr>
              <a:t>        predicate: Verb { </a:t>
            </a:r>
          </a:p>
          <a:p>
            <a:r>
              <a:rPr lang="en-US" sz="1200" dirty="0">
                <a:solidFill>
                  <a:schemeClr val="bg1"/>
                </a:solidFill>
              </a:rPr>
              <a:t>            value: “receive”,</a:t>
            </a:r>
          </a:p>
          <a:p>
            <a:r>
              <a:rPr lang="en-US" sz="1200" dirty="0">
                <a:solidFill>
                  <a:schemeClr val="bg1"/>
                </a:solidFill>
              </a:rPr>
              <a:t>            tense: “past simple”  </a:t>
            </a:r>
          </a:p>
          <a:p>
            <a:r>
              <a:rPr lang="en-US" sz="1200" dirty="0">
                <a:solidFill>
                  <a:schemeClr val="bg1"/>
                </a:solidFill>
              </a:rPr>
              <a:t>        },</a:t>
            </a:r>
          </a:p>
          <a:p>
            <a:r>
              <a:rPr lang="en-US" sz="1200" dirty="0">
                <a:solidFill>
                  <a:schemeClr val="bg1"/>
                </a:solidFill>
              </a:rPr>
              <a:t>        </a:t>
            </a:r>
            <a:r>
              <a:rPr lang="en-US" sz="1200" dirty="0" err="1">
                <a:solidFill>
                  <a:schemeClr val="bg1"/>
                </a:solidFill>
              </a:rPr>
              <a:t>nounPhrase</a:t>
            </a:r>
            <a:r>
              <a:rPr lang="en-US" sz="1200" dirty="0">
                <a:solidFill>
                  <a:schemeClr val="bg1"/>
                </a:solidFill>
              </a:rPr>
              <a:t>: </a:t>
            </a:r>
            <a:r>
              <a:rPr lang="en-US" sz="1200" dirty="0" err="1">
                <a:solidFill>
                  <a:schemeClr val="bg1"/>
                </a:solidFill>
              </a:rPr>
              <a:t>NounPhrase</a:t>
            </a:r>
            <a:r>
              <a:rPr lang="en-US" sz="1200" dirty="0">
                <a:solidFill>
                  <a:schemeClr val="bg1"/>
                </a:solidFill>
              </a:rPr>
              <a:t> {</a:t>
            </a:r>
          </a:p>
          <a:p>
            <a:r>
              <a:rPr lang="en-US" sz="1200" dirty="0">
                <a:solidFill>
                  <a:schemeClr val="bg1"/>
                </a:solidFill>
              </a:rPr>
              <a:t>              determiner: …</a:t>
            </a:r>
          </a:p>
          <a:p>
            <a:r>
              <a:rPr lang="en-US" sz="1200" dirty="0">
                <a:solidFill>
                  <a:schemeClr val="bg1"/>
                </a:solidFill>
              </a:rPr>
              <a:t>              adjective: …</a:t>
            </a:r>
          </a:p>
          <a:p>
            <a:r>
              <a:rPr lang="en-US" sz="1200" dirty="0">
                <a:solidFill>
                  <a:schemeClr val="bg1"/>
                </a:solidFill>
              </a:rPr>
              <a:t>              noun: … </a:t>
            </a:r>
          </a:p>
          <a:p>
            <a:r>
              <a:rPr lang="en-US" sz="1200" dirty="0">
                <a:solidFill>
                  <a:schemeClr val="bg1"/>
                </a:solidFill>
              </a:rPr>
              <a:t>        },</a:t>
            </a:r>
          </a:p>
          <a:p>
            <a:r>
              <a:rPr lang="en-US" sz="1200" dirty="0">
                <a:solidFill>
                  <a:schemeClr val="bg1"/>
                </a:solidFill>
              </a:rPr>
              <a:t>        </a:t>
            </a:r>
            <a:r>
              <a:rPr lang="en-US" sz="1200" dirty="0" err="1">
                <a:solidFill>
                  <a:schemeClr val="bg1"/>
                </a:solidFill>
              </a:rPr>
              <a:t>prepositionPhrase</a:t>
            </a:r>
            <a:r>
              <a:rPr lang="en-US" sz="1200" dirty="0">
                <a:solidFill>
                  <a:schemeClr val="bg1"/>
                </a:solidFill>
              </a:rPr>
              <a:t>: …</a:t>
            </a:r>
          </a:p>
          <a:p>
            <a:r>
              <a:rPr lang="en-US" sz="1200" dirty="0">
                <a:solidFill>
                  <a:schemeClr val="bg1"/>
                </a:solidFill>
              </a:rPr>
              <a:t>    }</a:t>
            </a:r>
          </a:p>
          <a:p>
            <a:r>
              <a:rPr lang="en-US" sz="1200" dirty="0">
                <a:solidFill>
                  <a:schemeClr val="bg1"/>
                </a:solidFill>
              </a:rPr>
              <a:t>}</a:t>
            </a:r>
          </a:p>
        </p:txBody>
      </p:sp>
      <p:sp>
        <p:nvSpPr>
          <p:cNvPr id="12" name="Arrow: Right 11">
            <a:extLst>
              <a:ext uri="{FF2B5EF4-FFF2-40B4-BE49-F238E27FC236}">
                <a16:creationId xmlns:a16="http://schemas.microsoft.com/office/drawing/2014/main" id="{42F5AB09-44D5-4D01-A298-76FB1A9FECF5}"/>
              </a:ext>
            </a:extLst>
          </p:cNvPr>
          <p:cNvSpPr/>
          <p:nvPr/>
        </p:nvSpPr>
        <p:spPr>
          <a:xfrm>
            <a:off x="3950677" y="2356339"/>
            <a:ext cx="234461" cy="3048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20FAFA17-3E9F-4F4E-8AA2-CE3A14B88C6B}"/>
              </a:ext>
            </a:extLst>
          </p:cNvPr>
          <p:cNvSpPr/>
          <p:nvPr/>
        </p:nvSpPr>
        <p:spPr>
          <a:xfrm>
            <a:off x="8506016" y="2309447"/>
            <a:ext cx="234461" cy="3048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E4A2D29-9941-456B-82BB-D23B0BF63A7E}"/>
              </a:ext>
            </a:extLst>
          </p:cNvPr>
          <p:cNvSpPr txBox="1"/>
          <p:nvPr/>
        </p:nvSpPr>
        <p:spPr>
          <a:xfrm>
            <a:off x="6102787" y="4778881"/>
            <a:ext cx="5826369" cy="1938992"/>
          </a:xfrm>
          <a:prstGeom prst="rect">
            <a:avLst/>
          </a:prstGeom>
          <a:noFill/>
        </p:spPr>
        <p:txBody>
          <a:bodyPr wrap="square" rtlCol="0">
            <a:spAutoFit/>
          </a:bodyPr>
          <a:lstStyle/>
          <a:p>
            <a:r>
              <a:rPr lang="en-US" sz="1200" dirty="0">
                <a:solidFill>
                  <a:schemeClr val="bg1"/>
                </a:solidFill>
              </a:rPr>
              <a:t>CONCEPT </a:t>
            </a:r>
            <a:r>
              <a:rPr lang="en-US" sz="1200" dirty="0" err="1">
                <a:solidFill>
                  <a:schemeClr val="bg1"/>
                </a:solidFill>
              </a:rPr>
              <a:t>sendAction</a:t>
            </a:r>
            <a:r>
              <a:rPr lang="en-US" sz="1200" dirty="0">
                <a:solidFill>
                  <a:schemeClr val="bg1"/>
                </a:solidFill>
              </a:rPr>
              <a:t> IS </a:t>
            </a:r>
          </a:p>
          <a:p>
            <a:r>
              <a:rPr lang="en-US" sz="1200" dirty="0">
                <a:solidFill>
                  <a:schemeClr val="bg1"/>
                </a:solidFill>
              </a:rPr>
              <a:t>subject = </a:t>
            </a:r>
            <a:r>
              <a:rPr lang="en-US" sz="1200" dirty="0" err="1">
                <a:solidFill>
                  <a:schemeClr val="bg1"/>
                </a:solidFill>
              </a:rPr>
              <a:t>s.nounPhrase</a:t>
            </a:r>
            <a:r>
              <a:rPr lang="en-US" sz="1200" dirty="0">
                <a:solidFill>
                  <a:schemeClr val="bg1"/>
                </a:solidFill>
              </a:rPr>
              <a:t>, object = </a:t>
            </a:r>
            <a:r>
              <a:rPr lang="en-US" sz="1200" dirty="0" err="1">
                <a:solidFill>
                  <a:schemeClr val="bg1"/>
                </a:solidFill>
              </a:rPr>
              <a:t>s.verbPhrase.nounPhrase</a:t>
            </a:r>
            <a:r>
              <a:rPr lang="en-US" sz="1200" dirty="0">
                <a:solidFill>
                  <a:schemeClr val="bg1"/>
                </a:solidFill>
              </a:rPr>
              <a:t>, … </a:t>
            </a:r>
          </a:p>
          <a:p>
            <a:r>
              <a:rPr lang="en-US" sz="1200" dirty="0">
                <a:solidFill>
                  <a:schemeClr val="bg1"/>
                </a:solidFill>
              </a:rPr>
              <a:t>FROM Sentence s, … WHERE </a:t>
            </a:r>
            <a:r>
              <a:rPr lang="en-US" sz="1200" dirty="0" err="1">
                <a:solidFill>
                  <a:schemeClr val="bg1"/>
                </a:solidFill>
              </a:rPr>
              <a:t>s.verbPhrase.predicate.value</a:t>
            </a:r>
            <a:r>
              <a:rPr lang="en-US" sz="1200" dirty="0">
                <a:solidFill>
                  <a:schemeClr val="bg1"/>
                </a:solidFill>
              </a:rPr>
              <a:t> = “receive” …;</a:t>
            </a:r>
          </a:p>
          <a:p>
            <a:endParaRPr lang="en-US" sz="1200" dirty="0">
              <a:solidFill>
                <a:schemeClr val="bg1"/>
              </a:solidFill>
            </a:endParaRPr>
          </a:p>
          <a:p>
            <a:r>
              <a:rPr lang="en-US" sz="1200" dirty="0">
                <a:solidFill>
                  <a:schemeClr val="bg1"/>
                </a:solidFill>
              </a:rPr>
              <a:t>CONCEPT </a:t>
            </a:r>
            <a:r>
              <a:rPr lang="en-US" sz="1200" dirty="0" err="1">
                <a:solidFill>
                  <a:schemeClr val="bg1"/>
                </a:solidFill>
              </a:rPr>
              <a:t>sendAction</a:t>
            </a:r>
            <a:r>
              <a:rPr lang="en-US" sz="1200" dirty="0">
                <a:solidFill>
                  <a:schemeClr val="bg1"/>
                </a:solidFill>
              </a:rPr>
              <a:t> IS </a:t>
            </a:r>
          </a:p>
          <a:p>
            <a:r>
              <a:rPr lang="en-US" sz="1200" dirty="0">
                <a:solidFill>
                  <a:schemeClr val="bg1"/>
                </a:solidFill>
              </a:rPr>
              <a:t>subject = s.verbPhrase.nounPhrase1, object = s.verbPhrase.nounPhrase2, … </a:t>
            </a:r>
          </a:p>
          <a:p>
            <a:r>
              <a:rPr lang="en-US" sz="1200" dirty="0">
                <a:solidFill>
                  <a:schemeClr val="bg1"/>
                </a:solidFill>
              </a:rPr>
              <a:t>FROM Sentence s, … WHERE </a:t>
            </a:r>
            <a:r>
              <a:rPr lang="en-US" sz="1200" dirty="0" err="1">
                <a:solidFill>
                  <a:schemeClr val="bg1"/>
                </a:solidFill>
              </a:rPr>
              <a:t>s.verbPhrase.predicate.value</a:t>
            </a:r>
            <a:r>
              <a:rPr lang="en-US" sz="1200" dirty="0">
                <a:solidFill>
                  <a:schemeClr val="bg1"/>
                </a:solidFill>
              </a:rPr>
              <a:t> = “send”, …;</a:t>
            </a:r>
          </a:p>
          <a:p>
            <a:endParaRPr lang="en-US" sz="1200" dirty="0">
              <a:solidFill>
                <a:schemeClr val="bg1"/>
              </a:solidFill>
            </a:endParaRPr>
          </a:p>
          <a:p>
            <a:r>
              <a:rPr lang="en-US" sz="1200" dirty="0" err="1">
                <a:solidFill>
                  <a:schemeClr val="bg1"/>
                </a:solidFill>
              </a:rPr>
              <a:t>whatWereSent</a:t>
            </a:r>
            <a:r>
              <a:rPr lang="en-US" sz="1200" dirty="0">
                <a:solidFill>
                  <a:schemeClr val="bg1"/>
                </a:solidFill>
              </a:rPr>
              <a:t> = find  </a:t>
            </a:r>
            <a:r>
              <a:rPr lang="en-US" sz="1200" dirty="0" err="1">
                <a:solidFill>
                  <a:schemeClr val="bg1"/>
                </a:solidFill>
              </a:rPr>
              <a:t>sendAction</a:t>
            </a:r>
            <a:r>
              <a:rPr lang="en-US" sz="1200" dirty="0">
                <a:solidFill>
                  <a:schemeClr val="bg1"/>
                </a:solidFill>
              </a:rPr>
              <a:t> {};</a:t>
            </a:r>
          </a:p>
          <a:p>
            <a:endParaRPr lang="en-US" sz="1200" dirty="0">
              <a:solidFill>
                <a:schemeClr val="bg1"/>
              </a:solidFill>
            </a:endParaRPr>
          </a:p>
        </p:txBody>
      </p:sp>
      <p:sp>
        <p:nvSpPr>
          <p:cNvPr id="18" name="Arrow: Right 17">
            <a:extLst>
              <a:ext uri="{FF2B5EF4-FFF2-40B4-BE49-F238E27FC236}">
                <a16:creationId xmlns:a16="http://schemas.microsoft.com/office/drawing/2014/main" id="{A8313A4B-3112-47DD-B308-FECD58000A4F}"/>
              </a:ext>
            </a:extLst>
          </p:cNvPr>
          <p:cNvSpPr/>
          <p:nvPr/>
        </p:nvSpPr>
        <p:spPr>
          <a:xfrm rot="5400000">
            <a:off x="9944952" y="4383276"/>
            <a:ext cx="234461" cy="3048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BD1587B5-6BDF-4FF2-972B-3D78B260FBBA}"/>
              </a:ext>
            </a:extLst>
          </p:cNvPr>
          <p:cNvSpPr txBox="1"/>
          <p:nvPr/>
        </p:nvSpPr>
        <p:spPr>
          <a:xfrm>
            <a:off x="597879" y="4477061"/>
            <a:ext cx="3927230" cy="2123658"/>
          </a:xfrm>
          <a:prstGeom prst="rect">
            <a:avLst/>
          </a:prstGeom>
          <a:noFill/>
        </p:spPr>
        <p:txBody>
          <a:bodyPr wrap="square" rtlCol="0">
            <a:spAutoFit/>
          </a:bodyPr>
          <a:lstStyle/>
          <a:p>
            <a:r>
              <a:rPr lang="en-US" sz="1200" dirty="0" err="1">
                <a:solidFill>
                  <a:schemeClr val="bg1"/>
                </a:solidFill>
              </a:rPr>
              <a:t>sendAction</a:t>
            </a:r>
            <a:r>
              <a:rPr lang="en-US" sz="1200" dirty="0">
                <a:solidFill>
                  <a:schemeClr val="bg1"/>
                </a:solidFill>
              </a:rPr>
              <a:t> {</a:t>
            </a:r>
          </a:p>
          <a:p>
            <a:r>
              <a:rPr lang="en-US" sz="1200" dirty="0">
                <a:solidFill>
                  <a:schemeClr val="bg1"/>
                </a:solidFill>
              </a:rPr>
              <a:t>    subject: Pronoun{</a:t>
            </a:r>
          </a:p>
          <a:p>
            <a:r>
              <a:rPr lang="en-US" sz="1200" dirty="0">
                <a:solidFill>
                  <a:schemeClr val="bg1"/>
                </a:solidFill>
              </a:rPr>
              <a:t>        value: “we”,</a:t>
            </a:r>
          </a:p>
          <a:p>
            <a:r>
              <a:rPr lang="en-US" sz="1200" dirty="0">
                <a:solidFill>
                  <a:schemeClr val="bg1"/>
                </a:solidFill>
              </a:rPr>
              <a:t>        number: “plural”</a:t>
            </a:r>
          </a:p>
          <a:p>
            <a:r>
              <a:rPr lang="en-US" sz="1200" dirty="0">
                <a:solidFill>
                  <a:schemeClr val="bg1"/>
                </a:solidFill>
              </a:rPr>
              <a:t>    },</a:t>
            </a:r>
          </a:p>
          <a:p>
            <a:r>
              <a:rPr lang="en-US" sz="1200" dirty="0">
                <a:solidFill>
                  <a:schemeClr val="bg1"/>
                </a:solidFill>
              </a:rPr>
              <a:t>    object: </a:t>
            </a:r>
            <a:r>
              <a:rPr lang="en-US" sz="1200" dirty="0" err="1">
                <a:solidFill>
                  <a:schemeClr val="bg1"/>
                </a:solidFill>
              </a:rPr>
              <a:t>NounPhrase</a:t>
            </a:r>
            <a:r>
              <a:rPr lang="en-US" sz="1200" dirty="0">
                <a:solidFill>
                  <a:schemeClr val="bg1"/>
                </a:solidFill>
              </a:rPr>
              <a:t> {</a:t>
            </a:r>
          </a:p>
          <a:p>
            <a:r>
              <a:rPr lang="en-US" sz="1200" dirty="0">
                <a:solidFill>
                  <a:schemeClr val="bg1"/>
                </a:solidFill>
              </a:rPr>
              <a:t>        determiner: “a”,</a:t>
            </a:r>
          </a:p>
          <a:p>
            <a:r>
              <a:rPr lang="en-US" sz="1200" dirty="0">
                <a:solidFill>
                  <a:schemeClr val="bg1"/>
                </a:solidFill>
              </a:rPr>
              <a:t>        adjective: “”new,</a:t>
            </a:r>
          </a:p>
          <a:p>
            <a:r>
              <a:rPr lang="en-US" sz="1200" dirty="0">
                <a:solidFill>
                  <a:schemeClr val="bg1"/>
                </a:solidFill>
              </a:rPr>
              <a:t>        noun: Noun {value: “file”, number: “singular”}</a:t>
            </a:r>
          </a:p>
          <a:p>
            <a:r>
              <a:rPr lang="en-US" sz="1200" dirty="0">
                <a:solidFill>
                  <a:schemeClr val="bg1"/>
                </a:solidFill>
              </a:rPr>
              <a:t>    }</a:t>
            </a:r>
          </a:p>
          <a:p>
            <a:r>
              <a:rPr lang="en-US" sz="1200" dirty="0">
                <a:solidFill>
                  <a:schemeClr val="bg1"/>
                </a:solidFill>
              </a:rPr>
              <a:t>}</a:t>
            </a:r>
          </a:p>
        </p:txBody>
      </p:sp>
      <p:sp>
        <p:nvSpPr>
          <p:cNvPr id="22" name="Arrow: Right 21">
            <a:extLst>
              <a:ext uri="{FF2B5EF4-FFF2-40B4-BE49-F238E27FC236}">
                <a16:creationId xmlns:a16="http://schemas.microsoft.com/office/drawing/2014/main" id="{F565B954-C799-4EA9-BB3E-FBA8D0C05A37}"/>
              </a:ext>
            </a:extLst>
          </p:cNvPr>
          <p:cNvSpPr/>
          <p:nvPr/>
        </p:nvSpPr>
        <p:spPr>
          <a:xfrm rot="10800000">
            <a:off x="4747847" y="5521570"/>
            <a:ext cx="1055076" cy="32212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7462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1B26CBC-6086-4122-B2EC-D512938EC767}"/>
              </a:ext>
            </a:extLst>
          </p:cNvPr>
          <p:cNvSpPr/>
          <p:nvPr/>
        </p:nvSpPr>
        <p:spPr>
          <a:xfrm>
            <a:off x="5448300" y="6377425"/>
            <a:ext cx="6654575" cy="276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B55F19-3080-44AF-AE94-F6AB343ECA56}"/>
              </a:ext>
            </a:extLst>
          </p:cNvPr>
          <p:cNvSpPr/>
          <p:nvPr/>
        </p:nvSpPr>
        <p:spPr>
          <a:xfrm>
            <a:off x="5448300" y="2541803"/>
            <a:ext cx="6654575" cy="345098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111D52-3A29-4D4F-811E-649A1A7F257D}"/>
              </a:ext>
            </a:extLst>
          </p:cNvPr>
          <p:cNvSpPr/>
          <p:nvPr/>
        </p:nvSpPr>
        <p:spPr>
          <a:xfrm>
            <a:off x="5448299" y="621919"/>
            <a:ext cx="6654575" cy="15408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B6CF3D-679F-4605-BF90-BC6591B660D1}"/>
              </a:ext>
            </a:extLst>
          </p:cNvPr>
          <p:cNvSpPr>
            <a:spLocks noGrp="1"/>
          </p:cNvSpPr>
          <p:nvPr>
            <p:ph type="title"/>
          </p:nvPr>
        </p:nvSpPr>
        <p:spPr>
          <a:xfrm>
            <a:off x="868849" y="335486"/>
            <a:ext cx="9404723" cy="578913"/>
          </a:xfrm>
        </p:spPr>
        <p:txBody>
          <a:bodyPr/>
          <a:lstStyle/>
          <a:p>
            <a:r>
              <a:rPr lang="en-US" sz="2800" dirty="0">
                <a:solidFill>
                  <a:srgbClr val="FFFF00"/>
                </a:solidFill>
              </a:rPr>
              <a:t>Analysis of logs</a:t>
            </a:r>
            <a:endParaRPr lang="en-US" sz="2800" dirty="0"/>
          </a:p>
        </p:txBody>
      </p:sp>
      <p:sp>
        <p:nvSpPr>
          <p:cNvPr id="6" name="TextBox 5">
            <a:extLst>
              <a:ext uri="{FF2B5EF4-FFF2-40B4-BE49-F238E27FC236}">
                <a16:creationId xmlns:a16="http://schemas.microsoft.com/office/drawing/2014/main" id="{BEB224A6-0B62-47EF-9F24-D4D4D5537907}"/>
              </a:ext>
            </a:extLst>
          </p:cNvPr>
          <p:cNvSpPr txBox="1"/>
          <p:nvPr/>
        </p:nvSpPr>
        <p:spPr>
          <a:xfrm>
            <a:off x="5448300" y="598849"/>
            <a:ext cx="5228492" cy="1569660"/>
          </a:xfrm>
          <a:prstGeom prst="rect">
            <a:avLst/>
          </a:prstGeom>
          <a:noFill/>
        </p:spPr>
        <p:txBody>
          <a:bodyPr wrap="square" rtlCol="0">
            <a:spAutoFit/>
          </a:bodyPr>
          <a:lstStyle/>
          <a:p>
            <a:r>
              <a:rPr lang="en-US" sz="1200" dirty="0" err="1">
                <a:solidFill>
                  <a:schemeClr val="bg1"/>
                </a:solidFill>
              </a:rPr>
              <a:t>TaskEvent</a:t>
            </a:r>
            <a:r>
              <a:rPr lang="en-US" sz="1200" dirty="0">
                <a:solidFill>
                  <a:schemeClr val="bg1"/>
                </a:solidFill>
              </a:rPr>
              <a:t> {</a:t>
            </a:r>
          </a:p>
          <a:p>
            <a:r>
              <a:rPr lang="en-US" sz="1200" dirty="0">
                <a:solidFill>
                  <a:schemeClr val="bg1"/>
                </a:solidFill>
              </a:rPr>
              <a:t>    id: “6824”,</a:t>
            </a:r>
          </a:p>
          <a:p>
            <a:r>
              <a:rPr lang="en-US" sz="1200" dirty="0">
                <a:solidFill>
                  <a:schemeClr val="bg1"/>
                </a:solidFill>
              </a:rPr>
              <a:t>    assignee: “</a:t>
            </a:r>
            <a:r>
              <a:rPr lang="en-US" sz="1200" dirty="0" err="1">
                <a:solidFill>
                  <a:schemeClr val="bg1"/>
                </a:solidFill>
              </a:rPr>
              <a:t>oleksii</a:t>
            </a:r>
            <a:r>
              <a:rPr lang="en-US" sz="1200" dirty="0">
                <a:solidFill>
                  <a:schemeClr val="bg1"/>
                </a:solidFill>
              </a:rPr>
              <a:t>,.</a:t>
            </a:r>
            <a:r>
              <a:rPr lang="en-US" sz="1200" dirty="0" err="1">
                <a:solidFill>
                  <a:schemeClr val="bg1"/>
                </a:solidFill>
              </a:rPr>
              <a:t>voropai</a:t>
            </a:r>
            <a:r>
              <a:rPr lang="en-US" sz="1200" dirty="0">
                <a:solidFill>
                  <a:schemeClr val="bg1"/>
                </a:solidFill>
              </a:rPr>
              <a:t>”,</a:t>
            </a:r>
          </a:p>
          <a:p>
            <a:r>
              <a:rPr lang="en-US" sz="1200" dirty="0">
                <a:solidFill>
                  <a:schemeClr val="bg1"/>
                </a:solidFill>
              </a:rPr>
              <a:t>    author: “</a:t>
            </a:r>
            <a:r>
              <a:rPr lang="en-US" sz="1200" dirty="0" err="1">
                <a:solidFill>
                  <a:schemeClr val="bg1"/>
                </a:solidFill>
              </a:rPr>
              <a:t>oleksii.voropai</a:t>
            </a:r>
            <a:r>
              <a:rPr lang="en-US" sz="1200" dirty="0">
                <a:solidFill>
                  <a:schemeClr val="bg1"/>
                </a:solidFill>
              </a:rPr>
              <a:t>”,</a:t>
            </a:r>
          </a:p>
          <a:p>
            <a:r>
              <a:rPr lang="en-US" sz="1200" dirty="0">
                <a:solidFill>
                  <a:schemeClr val="bg1"/>
                </a:solidFill>
              </a:rPr>
              <a:t>    time: 21/Sep/17 5:20PM,</a:t>
            </a:r>
          </a:p>
          <a:p>
            <a:r>
              <a:rPr lang="en-US" sz="1200" dirty="0">
                <a:solidFill>
                  <a:schemeClr val="bg1"/>
                </a:solidFill>
              </a:rPr>
              <a:t>    </a:t>
            </a:r>
            <a:r>
              <a:rPr lang="en-US" sz="1200" dirty="0" err="1">
                <a:solidFill>
                  <a:schemeClr val="bg1"/>
                </a:solidFill>
              </a:rPr>
              <a:t>statusUpdate</a:t>
            </a:r>
            <a:r>
              <a:rPr lang="en-US" sz="1200" dirty="0">
                <a:solidFill>
                  <a:schemeClr val="bg1"/>
                </a:solidFill>
              </a:rPr>
              <a:t>: changes {original: “New”,  new: “</a:t>
            </a:r>
            <a:r>
              <a:rPr lang="en-US" sz="1200" dirty="0" err="1">
                <a:solidFill>
                  <a:schemeClr val="bg1"/>
                </a:solidFill>
              </a:rPr>
              <a:t>InProgress</a:t>
            </a:r>
            <a:r>
              <a:rPr lang="en-US" sz="1200" dirty="0">
                <a:solidFill>
                  <a:schemeClr val="bg1"/>
                </a:solidFill>
              </a:rPr>
              <a:t>”},</a:t>
            </a:r>
          </a:p>
          <a:p>
            <a:r>
              <a:rPr lang="en-US" sz="1200" dirty="0">
                <a:solidFill>
                  <a:schemeClr val="bg1"/>
                </a:solidFill>
              </a:rPr>
              <a:t>    …</a:t>
            </a:r>
          </a:p>
          <a:p>
            <a:r>
              <a:rPr lang="en-US" sz="1200" dirty="0">
                <a:solidFill>
                  <a:schemeClr val="bg1"/>
                </a:solidFill>
              </a:rPr>
              <a:t>}</a:t>
            </a:r>
          </a:p>
        </p:txBody>
      </p:sp>
      <p:pic>
        <p:nvPicPr>
          <p:cNvPr id="8" name="Picture 7">
            <a:extLst>
              <a:ext uri="{FF2B5EF4-FFF2-40B4-BE49-F238E27FC236}">
                <a16:creationId xmlns:a16="http://schemas.microsoft.com/office/drawing/2014/main" id="{8AABC0BC-9A93-4C8B-818E-757E27AD7FB7}"/>
              </a:ext>
            </a:extLst>
          </p:cNvPr>
          <p:cNvPicPr>
            <a:picLocks noChangeAspect="1"/>
          </p:cNvPicPr>
          <p:nvPr/>
        </p:nvPicPr>
        <p:blipFill>
          <a:blip r:embed="rId2"/>
          <a:stretch>
            <a:fillRect/>
          </a:stretch>
        </p:blipFill>
        <p:spPr>
          <a:xfrm>
            <a:off x="189986" y="998567"/>
            <a:ext cx="5082980" cy="5517358"/>
          </a:xfrm>
          <a:prstGeom prst="rect">
            <a:avLst/>
          </a:prstGeom>
        </p:spPr>
      </p:pic>
      <p:sp>
        <p:nvSpPr>
          <p:cNvPr id="9" name="TextBox 8">
            <a:extLst>
              <a:ext uri="{FF2B5EF4-FFF2-40B4-BE49-F238E27FC236}">
                <a16:creationId xmlns:a16="http://schemas.microsoft.com/office/drawing/2014/main" id="{8A0C3C6B-93F3-484F-84F6-445F24D559E0}"/>
              </a:ext>
            </a:extLst>
          </p:cNvPr>
          <p:cNvSpPr txBox="1"/>
          <p:nvPr/>
        </p:nvSpPr>
        <p:spPr>
          <a:xfrm>
            <a:off x="5448300" y="2559135"/>
            <a:ext cx="6654575" cy="3416320"/>
          </a:xfrm>
          <a:prstGeom prst="rect">
            <a:avLst/>
          </a:prstGeom>
          <a:noFill/>
        </p:spPr>
        <p:txBody>
          <a:bodyPr wrap="square" rtlCol="0">
            <a:spAutoFit/>
          </a:bodyPr>
          <a:lstStyle/>
          <a:p>
            <a:r>
              <a:rPr lang="en-US" sz="1200" dirty="0">
                <a:solidFill>
                  <a:schemeClr val="bg1"/>
                </a:solidFill>
              </a:rPr>
              <a:t>CONCEPT </a:t>
            </a:r>
            <a:r>
              <a:rPr lang="en-US" sz="1200" dirty="0" err="1">
                <a:solidFill>
                  <a:schemeClr val="bg1"/>
                </a:solidFill>
              </a:rPr>
              <a:t>TaskStart</a:t>
            </a:r>
            <a:r>
              <a:rPr lang="en-US" sz="1200" dirty="0">
                <a:solidFill>
                  <a:schemeClr val="bg1"/>
                </a:solidFill>
              </a:rPr>
              <a:t> IS </a:t>
            </a:r>
            <a:r>
              <a:rPr lang="en-US" sz="1200" dirty="0" err="1">
                <a:solidFill>
                  <a:schemeClr val="bg1"/>
                </a:solidFill>
              </a:rPr>
              <a:t>TaskEvent</a:t>
            </a:r>
            <a:r>
              <a:rPr lang="en-US" sz="1200" dirty="0">
                <a:solidFill>
                  <a:schemeClr val="bg1"/>
                </a:solidFill>
              </a:rPr>
              <a:t> t WHERE </a:t>
            </a:r>
            <a:r>
              <a:rPr lang="en-US" sz="1200" dirty="0" err="1">
                <a:solidFill>
                  <a:schemeClr val="bg1"/>
                </a:solidFill>
              </a:rPr>
              <a:t>t.statusUpdate</a:t>
            </a:r>
            <a:r>
              <a:rPr lang="en-US" sz="1200" dirty="0">
                <a:solidFill>
                  <a:schemeClr val="bg1"/>
                </a:solidFill>
              </a:rPr>
              <a:t> IS NOT NULL AND </a:t>
            </a:r>
            <a:r>
              <a:rPr lang="en-US" sz="1200" dirty="0" err="1">
                <a:solidFill>
                  <a:schemeClr val="bg1"/>
                </a:solidFill>
              </a:rPr>
              <a:t>t.statusUpdate.new</a:t>
            </a:r>
            <a:r>
              <a:rPr lang="en-US" sz="1200" dirty="0">
                <a:solidFill>
                  <a:schemeClr val="bg1"/>
                </a:solidFill>
              </a:rPr>
              <a:t> != </a:t>
            </a:r>
            <a:r>
              <a:rPr lang="en-US" sz="1200" dirty="0" err="1">
                <a:solidFill>
                  <a:schemeClr val="bg1"/>
                </a:solidFill>
              </a:rPr>
              <a:t>t.statusUpdate.original</a:t>
            </a:r>
            <a:r>
              <a:rPr lang="en-US" sz="1200" dirty="0">
                <a:solidFill>
                  <a:schemeClr val="bg1"/>
                </a:solidFill>
              </a:rPr>
              <a:t> AND </a:t>
            </a:r>
            <a:r>
              <a:rPr lang="en-US" sz="1200" dirty="0" err="1">
                <a:solidFill>
                  <a:schemeClr val="bg1"/>
                </a:solidFill>
              </a:rPr>
              <a:t>t.statusUpdate.new</a:t>
            </a:r>
            <a:r>
              <a:rPr lang="en-US" sz="1200" dirty="0">
                <a:solidFill>
                  <a:schemeClr val="bg1"/>
                </a:solidFill>
              </a:rPr>
              <a:t> = “</a:t>
            </a:r>
            <a:r>
              <a:rPr lang="en-US" sz="1200" dirty="0" err="1">
                <a:solidFill>
                  <a:schemeClr val="bg1"/>
                </a:solidFill>
              </a:rPr>
              <a:t>InProgress</a:t>
            </a:r>
            <a:r>
              <a:rPr lang="en-US" sz="1200" dirty="0">
                <a:solidFill>
                  <a:schemeClr val="bg1"/>
                </a:solidFill>
              </a:rPr>
              <a:t>”;</a:t>
            </a:r>
          </a:p>
          <a:p>
            <a:endParaRPr lang="en-US" sz="1200" dirty="0">
              <a:solidFill>
                <a:schemeClr val="bg1"/>
              </a:solidFill>
            </a:endParaRPr>
          </a:p>
          <a:p>
            <a:r>
              <a:rPr lang="en-US" sz="1200" dirty="0">
                <a:solidFill>
                  <a:schemeClr val="bg1"/>
                </a:solidFill>
              </a:rPr>
              <a:t>CONCEPT </a:t>
            </a:r>
            <a:r>
              <a:rPr lang="en-US" sz="1200" dirty="0" err="1">
                <a:solidFill>
                  <a:schemeClr val="bg1"/>
                </a:solidFill>
              </a:rPr>
              <a:t>TaskEnd</a:t>
            </a:r>
            <a:r>
              <a:rPr lang="en-US" sz="1200" dirty="0">
                <a:solidFill>
                  <a:schemeClr val="bg1"/>
                </a:solidFill>
              </a:rPr>
              <a:t> IS </a:t>
            </a:r>
            <a:r>
              <a:rPr lang="en-US" sz="1200" dirty="0" err="1">
                <a:solidFill>
                  <a:schemeClr val="bg1"/>
                </a:solidFill>
              </a:rPr>
              <a:t>TaskEvent</a:t>
            </a:r>
            <a:r>
              <a:rPr lang="en-US" sz="1200" dirty="0">
                <a:solidFill>
                  <a:schemeClr val="bg1"/>
                </a:solidFill>
              </a:rPr>
              <a:t> t WHERE </a:t>
            </a:r>
            <a:r>
              <a:rPr lang="en-US" sz="1200" dirty="0" err="1">
                <a:solidFill>
                  <a:schemeClr val="bg1"/>
                </a:solidFill>
              </a:rPr>
              <a:t>t.statusUpdate</a:t>
            </a:r>
            <a:r>
              <a:rPr lang="en-US" sz="1200" dirty="0">
                <a:solidFill>
                  <a:schemeClr val="bg1"/>
                </a:solidFill>
              </a:rPr>
              <a:t> IS NOT NULL AND </a:t>
            </a:r>
            <a:r>
              <a:rPr lang="en-US" sz="1200" dirty="0" err="1">
                <a:solidFill>
                  <a:schemeClr val="bg1"/>
                </a:solidFill>
              </a:rPr>
              <a:t>t.statusUpdate.new</a:t>
            </a:r>
            <a:r>
              <a:rPr lang="en-US" sz="1200" dirty="0">
                <a:solidFill>
                  <a:schemeClr val="bg1"/>
                </a:solidFill>
              </a:rPr>
              <a:t> != </a:t>
            </a:r>
            <a:r>
              <a:rPr lang="en-US" sz="1200" dirty="0" err="1">
                <a:solidFill>
                  <a:schemeClr val="bg1"/>
                </a:solidFill>
              </a:rPr>
              <a:t>t.statusUpdate.original</a:t>
            </a:r>
            <a:r>
              <a:rPr lang="en-US" sz="1200" dirty="0">
                <a:solidFill>
                  <a:schemeClr val="bg1"/>
                </a:solidFill>
              </a:rPr>
              <a:t> AND </a:t>
            </a:r>
            <a:r>
              <a:rPr lang="en-US" sz="1200" dirty="0" err="1">
                <a:solidFill>
                  <a:schemeClr val="bg1"/>
                </a:solidFill>
              </a:rPr>
              <a:t>t.statusUpdate.new</a:t>
            </a:r>
            <a:r>
              <a:rPr lang="en-US" sz="1200" dirty="0">
                <a:solidFill>
                  <a:schemeClr val="bg1"/>
                </a:solidFill>
              </a:rPr>
              <a:t> != “</a:t>
            </a:r>
            <a:r>
              <a:rPr lang="en-US" sz="1200" dirty="0" err="1">
                <a:solidFill>
                  <a:schemeClr val="bg1"/>
                </a:solidFill>
              </a:rPr>
              <a:t>InProgress</a:t>
            </a:r>
            <a:r>
              <a:rPr lang="en-US" sz="1200" dirty="0">
                <a:solidFill>
                  <a:schemeClr val="bg1"/>
                </a:solidFill>
              </a:rPr>
              <a:t>”;</a:t>
            </a:r>
          </a:p>
          <a:p>
            <a:endParaRPr lang="en-US" sz="1200" dirty="0">
              <a:solidFill>
                <a:schemeClr val="bg1"/>
              </a:solidFill>
            </a:endParaRPr>
          </a:p>
          <a:p>
            <a:r>
              <a:rPr lang="en-US" sz="1200" dirty="0">
                <a:solidFill>
                  <a:schemeClr val="bg1"/>
                </a:solidFill>
              </a:rPr>
              <a:t>CONCEPT </a:t>
            </a:r>
            <a:r>
              <a:rPr lang="en-US" sz="1200" dirty="0" err="1">
                <a:solidFill>
                  <a:schemeClr val="bg1"/>
                </a:solidFill>
              </a:rPr>
              <a:t>TaskEnd</a:t>
            </a:r>
            <a:r>
              <a:rPr lang="en-US" sz="1200" dirty="0">
                <a:solidFill>
                  <a:schemeClr val="bg1"/>
                </a:solidFill>
              </a:rPr>
              <a:t> Extends </a:t>
            </a:r>
            <a:r>
              <a:rPr lang="en-US" sz="1200" dirty="0" err="1">
                <a:solidFill>
                  <a:schemeClr val="bg1"/>
                </a:solidFill>
              </a:rPr>
              <a:t>TaskEvent</a:t>
            </a:r>
            <a:r>
              <a:rPr lang="en-US" sz="1200" dirty="0">
                <a:solidFill>
                  <a:schemeClr val="bg1"/>
                </a:solidFill>
              </a:rPr>
              <a:t> t WITH assignee = </a:t>
            </a:r>
            <a:r>
              <a:rPr lang="en-US" sz="1200" dirty="0" err="1">
                <a:solidFill>
                  <a:schemeClr val="bg1"/>
                </a:solidFill>
              </a:rPr>
              <a:t>t.assigneeUpdate.original</a:t>
            </a:r>
            <a:r>
              <a:rPr lang="en-US" sz="1200" dirty="0">
                <a:solidFill>
                  <a:schemeClr val="bg1"/>
                </a:solidFill>
              </a:rPr>
              <a:t> WHERE </a:t>
            </a:r>
            <a:r>
              <a:rPr lang="en-US" sz="1200" dirty="0" err="1">
                <a:solidFill>
                  <a:schemeClr val="bg1"/>
                </a:solidFill>
              </a:rPr>
              <a:t>t.assigneeUpdate</a:t>
            </a:r>
            <a:r>
              <a:rPr lang="en-US" sz="1200" dirty="0">
                <a:solidFill>
                  <a:schemeClr val="bg1"/>
                </a:solidFill>
              </a:rPr>
              <a:t> IS NOT NULL AND </a:t>
            </a:r>
            <a:r>
              <a:rPr lang="en-US" sz="1200" dirty="0" err="1">
                <a:solidFill>
                  <a:schemeClr val="bg1"/>
                </a:solidFill>
              </a:rPr>
              <a:t>t.assigneeUpdate.new</a:t>
            </a:r>
            <a:r>
              <a:rPr lang="en-US" sz="1200" dirty="0">
                <a:solidFill>
                  <a:schemeClr val="bg1"/>
                </a:solidFill>
              </a:rPr>
              <a:t> != </a:t>
            </a:r>
            <a:r>
              <a:rPr lang="en-US" sz="1200" dirty="0" err="1">
                <a:solidFill>
                  <a:schemeClr val="bg1"/>
                </a:solidFill>
              </a:rPr>
              <a:t>t.assigneeUpdate.original</a:t>
            </a:r>
            <a:r>
              <a:rPr lang="en-US" sz="1200" dirty="0">
                <a:solidFill>
                  <a:schemeClr val="bg1"/>
                </a:solidFill>
              </a:rPr>
              <a:t>;</a:t>
            </a:r>
          </a:p>
          <a:p>
            <a:endParaRPr lang="en-US" sz="1200" dirty="0">
              <a:solidFill>
                <a:schemeClr val="bg1"/>
              </a:solidFill>
            </a:endParaRPr>
          </a:p>
          <a:p>
            <a:r>
              <a:rPr lang="en-US" sz="1200" dirty="0">
                <a:solidFill>
                  <a:schemeClr val="bg1"/>
                </a:solidFill>
              </a:rPr>
              <a:t>CONCEPT </a:t>
            </a:r>
            <a:r>
              <a:rPr lang="en-US" sz="1200" dirty="0" err="1">
                <a:solidFill>
                  <a:schemeClr val="bg1"/>
                </a:solidFill>
              </a:rPr>
              <a:t>TaskDuration</a:t>
            </a:r>
            <a:r>
              <a:rPr lang="en-US" sz="1200" dirty="0">
                <a:solidFill>
                  <a:schemeClr val="bg1"/>
                </a:solidFill>
              </a:rPr>
              <a:t> IS id = t1.id, assignee = t1.assignee, </a:t>
            </a:r>
            <a:r>
              <a:rPr lang="en-US" sz="1200" dirty="0" err="1">
                <a:solidFill>
                  <a:schemeClr val="bg1"/>
                </a:solidFill>
              </a:rPr>
              <a:t>timeStart</a:t>
            </a:r>
            <a:r>
              <a:rPr lang="en-US" sz="1200" dirty="0">
                <a:solidFill>
                  <a:schemeClr val="bg1"/>
                </a:solidFill>
              </a:rPr>
              <a:t> = t1.time, </a:t>
            </a:r>
            <a:r>
              <a:rPr lang="en-US" sz="1200" dirty="0" err="1">
                <a:solidFill>
                  <a:schemeClr val="bg1"/>
                </a:solidFill>
              </a:rPr>
              <a:t>tineEnd</a:t>
            </a:r>
            <a:r>
              <a:rPr lang="en-US" sz="1200" dirty="0">
                <a:solidFill>
                  <a:schemeClr val="bg1"/>
                </a:solidFill>
              </a:rPr>
              <a:t> = t2.time, </a:t>
            </a:r>
            <a:r>
              <a:rPr lang="en-US" sz="1200" dirty="0" err="1">
                <a:solidFill>
                  <a:schemeClr val="bg1"/>
                </a:solidFill>
              </a:rPr>
              <a:t>dutation</a:t>
            </a:r>
            <a:r>
              <a:rPr lang="en-US" sz="1200" dirty="0">
                <a:solidFill>
                  <a:schemeClr val="bg1"/>
                </a:solidFill>
              </a:rPr>
              <a:t> = </a:t>
            </a:r>
            <a:r>
              <a:rPr lang="en-US" sz="1200" dirty="0" err="1">
                <a:solidFill>
                  <a:schemeClr val="bg1"/>
                </a:solidFill>
              </a:rPr>
              <a:t>timeEnd</a:t>
            </a:r>
            <a:r>
              <a:rPr lang="en-US" sz="1200" dirty="0">
                <a:solidFill>
                  <a:schemeClr val="bg1"/>
                </a:solidFill>
              </a:rPr>
              <a:t> - </a:t>
            </a:r>
            <a:r>
              <a:rPr lang="en-US" sz="1200" dirty="0" err="1">
                <a:solidFill>
                  <a:schemeClr val="bg1"/>
                </a:solidFill>
              </a:rPr>
              <a:t>timeStart</a:t>
            </a:r>
            <a:endParaRPr lang="en-US" sz="1200" dirty="0">
              <a:solidFill>
                <a:schemeClr val="bg1"/>
              </a:solidFill>
            </a:endParaRPr>
          </a:p>
          <a:p>
            <a:r>
              <a:rPr lang="en-US" sz="1200" dirty="0">
                <a:solidFill>
                  <a:schemeClr val="bg1"/>
                </a:solidFill>
              </a:rPr>
              <a:t>FROM </a:t>
            </a:r>
            <a:r>
              <a:rPr lang="en-US" sz="1200" dirty="0" err="1">
                <a:solidFill>
                  <a:schemeClr val="bg1"/>
                </a:solidFill>
              </a:rPr>
              <a:t>TaskStart</a:t>
            </a:r>
            <a:r>
              <a:rPr lang="en-US" sz="1200" dirty="0">
                <a:solidFill>
                  <a:schemeClr val="bg1"/>
                </a:solidFill>
              </a:rPr>
              <a:t> t1, </a:t>
            </a:r>
            <a:r>
              <a:rPr lang="en-US" sz="1200" dirty="0" err="1">
                <a:solidFill>
                  <a:schemeClr val="bg1"/>
                </a:solidFill>
              </a:rPr>
              <a:t>TaskEnd</a:t>
            </a:r>
            <a:r>
              <a:rPr lang="en-US" sz="1200" dirty="0">
                <a:solidFill>
                  <a:schemeClr val="bg1"/>
                </a:solidFill>
              </a:rPr>
              <a:t> t2 WHERE t1.id = t2.id AND t1.assignee = t2.assignee AND NOT EXIST (</a:t>
            </a:r>
            <a:r>
              <a:rPr lang="en-US" sz="1200" dirty="0" err="1">
                <a:solidFill>
                  <a:schemeClr val="bg1"/>
                </a:solidFill>
              </a:rPr>
              <a:t>TaskEnd</a:t>
            </a:r>
            <a:r>
              <a:rPr lang="en-US" sz="1200" dirty="0">
                <a:solidFill>
                  <a:schemeClr val="bg1"/>
                </a:solidFill>
              </a:rPr>
              <a:t> t3 WHERE t2.id = t3.id AND t2.assignee = t3.assignee AND t3.time &lt; t2.time);</a:t>
            </a:r>
          </a:p>
          <a:p>
            <a:endParaRPr lang="en-US" sz="1200" dirty="0">
              <a:solidFill>
                <a:schemeClr val="bg1"/>
              </a:solidFill>
            </a:endParaRPr>
          </a:p>
          <a:p>
            <a:r>
              <a:rPr lang="en-US" sz="1200" dirty="0">
                <a:solidFill>
                  <a:schemeClr val="bg1"/>
                </a:solidFill>
              </a:rPr>
              <a:t>CONCEPT </a:t>
            </a:r>
            <a:r>
              <a:rPr lang="en-US" sz="1200" dirty="0" err="1">
                <a:solidFill>
                  <a:schemeClr val="bg1"/>
                </a:solidFill>
              </a:rPr>
              <a:t>TotalDurationByAssignee</a:t>
            </a:r>
            <a:r>
              <a:rPr lang="en-US" sz="1200" dirty="0">
                <a:solidFill>
                  <a:schemeClr val="bg1"/>
                </a:solidFill>
              </a:rPr>
              <a:t> IS assignee = </a:t>
            </a:r>
            <a:r>
              <a:rPr lang="en-US" sz="1200" dirty="0" err="1">
                <a:solidFill>
                  <a:schemeClr val="bg1"/>
                </a:solidFill>
              </a:rPr>
              <a:t>t.assignee</a:t>
            </a:r>
            <a:r>
              <a:rPr lang="en-US" sz="1200" dirty="0">
                <a:solidFill>
                  <a:schemeClr val="bg1"/>
                </a:solidFill>
              </a:rPr>
              <a:t>, duration = SUM(</a:t>
            </a:r>
            <a:r>
              <a:rPr lang="en-US" sz="1200" dirty="0" err="1">
                <a:solidFill>
                  <a:schemeClr val="bg1"/>
                </a:solidFill>
              </a:rPr>
              <a:t>t.duration</a:t>
            </a:r>
            <a:r>
              <a:rPr lang="en-US" sz="1200" dirty="0">
                <a:solidFill>
                  <a:schemeClr val="bg1"/>
                </a:solidFill>
              </a:rPr>
              <a:t>) FROM </a:t>
            </a:r>
            <a:r>
              <a:rPr lang="en-US" sz="1200" dirty="0" err="1">
                <a:solidFill>
                  <a:schemeClr val="bg1"/>
                </a:solidFill>
              </a:rPr>
              <a:t>TaskDuration</a:t>
            </a:r>
            <a:r>
              <a:rPr lang="en-US" sz="1200" dirty="0">
                <a:solidFill>
                  <a:schemeClr val="bg1"/>
                </a:solidFill>
              </a:rPr>
              <a:t> t GROUP BY </a:t>
            </a:r>
            <a:r>
              <a:rPr lang="en-US" sz="1200" dirty="0" err="1">
                <a:solidFill>
                  <a:schemeClr val="bg1"/>
                </a:solidFill>
              </a:rPr>
              <a:t>t.assignee</a:t>
            </a:r>
            <a:r>
              <a:rPr lang="en-US" sz="1200" dirty="0">
                <a:solidFill>
                  <a:schemeClr val="bg1"/>
                </a:solidFill>
              </a:rPr>
              <a:t>;</a:t>
            </a:r>
          </a:p>
        </p:txBody>
      </p:sp>
      <p:sp>
        <p:nvSpPr>
          <p:cNvPr id="10" name="TextBox 9">
            <a:extLst>
              <a:ext uri="{FF2B5EF4-FFF2-40B4-BE49-F238E27FC236}">
                <a16:creationId xmlns:a16="http://schemas.microsoft.com/office/drawing/2014/main" id="{DC4C9539-F35C-4B9F-A9AE-E748BDD3E9F7}"/>
              </a:ext>
            </a:extLst>
          </p:cNvPr>
          <p:cNvSpPr txBox="1"/>
          <p:nvPr/>
        </p:nvSpPr>
        <p:spPr>
          <a:xfrm>
            <a:off x="5448300" y="6377425"/>
            <a:ext cx="6543072" cy="276999"/>
          </a:xfrm>
          <a:prstGeom prst="rect">
            <a:avLst/>
          </a:prstGeom>
          <a:noFill/>
        </p:spPr>
        <p:txBody>
          <a:bodyPr wrap="square" rtlCol="0">
            <a:spAutoFit/>
          </a:bodyPr>
          <a:lstStyle/>
          <a:p>
            <a:r>
              <a:rPr lang="en-US" sz="1200" dirty="0" err="1">
                <a:solidFill>
                  <a:schemeClr val="bg1"/>
                </a:solidFill>
              </a:rPr>
              <a:t>TotalDurationByAssignee</a:t>
            </a:r>
            <a:r>
              <a:rPr lang="en-US" sz="1200" dirty="0">
                <a:solidFill>
                  <a:schemeClr val="bg1"/>
                </a:solidFill>
              </a:rPr>
              <a:t> {assignee: “</a:t>
            </a:r>
            <a:r>
              <a:rPr lang="en-US" sz="1200" dirty="0" err="1">
                <a:solidFill>
                  <a:schemeClr val="bg1"/>
                </a:solidFill>
              </a:rPr>
              <a:t>oleksii.voropai</a:t>
            </a:r>
            <a:r>
              <a:rPr lang="en-US" sz="1200" dirty="0">
                <a:solidFill>
                  <a:schemeClr val="bg1"/>
                </a:solidFill>
              </a:rPr>
              <a:t>”, duration: 80h}</a:t>
            </a:r>
          </a:p>
        </p:txBody>
      </p:sp>
      <p:sp>
        <p:nvSpPr>
          <p:cNvPr id="11" name="Arrow: Down 10">
            <a:extLst>
              <a:ext uri="{FF2B5EF4-FFF2-40B4-BE49-F238E27FC236}">
                <a16:creationId xmlns:a16="http://schemas.microsoft.com/office/drawing/2014/main" id="{F2EC451D-A7FE-40F1-A8A4-896852103232}"/>
              </a:ext>
            </a:extLst>
          </p:cNvPr>
          <p:cNvSpPr/>
          <p:nvPr/>
        </p:nvSpPr>
        <p:spPr>
          <a:xfrm>
            <a:off x="8062545" y="2235690"/>
            <a:ext cx="285306" cy="250543"/>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3B2788D9-D5AF-4214-9598-1C828D5F8B3B}"/>
              </a:ext>
            </a:extLst>
          </p:cNvPr>
          <p:cNvSpPr/>
          <p:nvPr/>
        </p:nvSpPr>
        <p:spPr>
          <a:xfrm>
            <a:off x="8062545" y="6048356"/>
            <a:ext cx="285306" cy="250543"/>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0925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5AD767A-E98B-4C0A-B14E-26BA992E0FDE}"/>
              </a:ext>
            </a:extLst>
          </p:cNvPr>
          <p:cNvSpPr/>
          <p:nvPr/>
        </p:nvSpPr>
        <p:spPr>
          <a:xfrm>
            <a:off x="7488820" y="5324354"/>
            <a:ext cx="4074289" cy="54401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1D1E28E-6E75-485A-928E-A3F5AFE339CE}"/>
              </a:ext>
            </a:extLst>
          </p:cNvPr>
          <p:cNvSpPr/>
          <p:nvPr/>
        </p:nvSpPr>
        <p:spPr>
          <a:xfrm>
            <a:off x="6620719" y="1050881"/>
            <a:ext cx="4191072" cy="326864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68D3476-9442-4759-A458-8C959360BCDE}"/>
              </a:ext>
            </a:extLst>
          </p:cNvPr>
          <p:cNvSpPr/>
          <p:nvPr/>
        </p:nvSpPr>
        <p:spPr>
          <a:xfrm>
            <a:off x="252573" y="4319526"/>
            <a:ext cx="6067205" cy="24169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8FAA61-621D-4D51-BC35-07EB1F857781}"/>
              </a:ext>
            </a:extLst>
          </p:cNvPr>
          <p:cNvSpPr>
            <a:spLocks noGrp="1"/>
          </p:cNvSpPr>
          <p:nvPr>
            <p:ph type="title"/>
          </p:nvPr>
        </p:nvSpPr>
        <p:spPr>
          <a:xfrm>
            <a:off x="576663" y="209650"/>
            <a:ext cx="9404723" cy="554279"/>
          </a:xfrm>
        </p:spPr>
        <p:txBody>
          <a:bodyPr/>
          <a:lstStyle/>
          <a:p>
            <a:r>
              <a:rPr lang="en-US" sz="2800" dirty="0">
                <a:solidFill>
                  <a:srgbClr val="FFFF00"/>
                </a:solidFill>
              </a:rPr>
              <a:t>Text grounding</a:t>
            </a:r>
            <a:endParaRPr lang="en-US" sz="2800" dirty="0"/>
          </a:p>
        </p:txBody>
      </p:sp>
      <p:pic>
        <p:nvPicPr>
          <p:cNvPr id="5" name="Picture 4">
            <a:extLst>
              <a:ext uri="{FF2B5EF4-FFF2-40B4-BE49-F238E27FC236}">
                <a16:creationId xmlns:a16="http://schemas.microsoft.com/office/drawing/2014/main" id="{9512F4C2-EDE9-40D1-A297-4E1F83E9D8ED}"/>
              </a:ext>
            </a:extLst>
          </p:cNvPr>
          <p:cNvPicPr>
            <a:picLocks noChangeAspect="1"/>
          </p:cNvPicPr>
          <p:nvPr/>
        </p:nvPicPr>
        <p:blipFill>
          <a:blip r:embed="rId2"/>
          <a:stretch>
            <a:fillRect/>
          </a:stretch>
        </p:blipFill>
        <p:spPr>
          <a:xfrm>
            <a:off x="391468" y="1050881"/>
            <a:ext cx="5141231" cy="3132262"/>
          </a:xfrm>
          <a:prstGeom prst="rect">
            <a:avLst/>
          </a:prstGeom>
        </p:spPr>
      </p:pic>
      <p:sp>
        <p:nvSpPr>
          <p:cNvPr id="6" name="TextBox 5">
            <a:extLst>
              <a:ext uri="{FF2B5EF4-FFF2-40B4-BE49-F238E27FC236}">
                <a16:creationId xmlns:a16="http://schemas.microsoft.com/office/drawing/2014/main" id="{8CA66CD7-3B01-4EE0-8BF7-7722EA07D6C8}"/>
              </a:ext>
            </a:extLst>
          </p:cNvPr>
          <p:cNvSpPr txBox="1"/>
          <p:nvPr/>
        </p:nvSpPr>
        <p:spPr>
          <a:xfrm>
            <a:off x="6723855" y="1050881"/>
            <a:ext cx="4087936" cy="3231654"/>
          </a:xfrm>
          <a:prstGeom prst="rect">
            <a:avLst/>
          </a:prstGeom>
          <a:noFill/>
        </p:spPr>
        <p:txBody>
          <a:bodyPr wrap="square" rtlCol="0">
            <a:spAutoFit/>
          </a:bodyPr>
          <a:lstStyle/>
          <a:p>
            <a:r>
              <a:rPr lang="en-US" sz="1200" dirty="0">
                <a:solidFill>
                  <a:schemeClr val="bg1"/>
                </a:solidFill>
              </a:rPr>
              <a:t>Person {</a:t>
            </a:r>
          </a:p>
          <a:p>
            <a:r>
              <a:rPr lang="en-US" sz="1200" dirty="0">
                <a:solidFill>
                  <a:schemeClr val="bg1"/>
                </a:solidFill>
              </a:rPr>
              <a:t>    type: “Puppet”,</a:t>
            </a:r>
          </a:p>
          <a:p>
            <a:r>
              <a:rPr lang="en-US" sz="1200" dirty="0">
                <a:solidFill>
                  <a:schemeClr val="bg1"/>
                </a:solidFill>
              </a:rPr>
              <a:t>    name: “Piggy”, </a:t>
            </a:r>
          </a:p>
          <a:p>
            <a:r>
              <a:rPr lang="en-US" sz="1200" dirty="0">
                <a:solidFill>
                  <a:schemeClr val="bg1"/>
                </a:solidFill>
              </a:rPr>
              <a:t>    location: Square {x1: …,  x2: …, y1: …, y2: …}, …</a:t>
            </a:r>
          </a:p>
          <a:p>
            <a:r>
              <a:rPr lang="en-US" sz="1200" dirty="0">
                <a:solidFill>
                  <a:schemeClr val="bg1"/>
                </a:solidFill>
              </a:rPr>
              <a:t>}</a:t>
            </a:r>
          </a:p>
          <a:p>
            <a:r>
              <a:rPr lang="en-US" sz="1200" dirty="0">
                <a:solidFill>
                  <a:schemeClr val="bg1"/>
                </a:solidFill>
              </a:rPr>
              <a:t>Person {</a:t>
            </a:r>
          </a:p>
          <a:p>
            <a:r>
              <a:rPr lang="en-US" sz="1200" dirty="0">
                <a:solidFill>
                  <a:schemeClr val="bg1"/>
                </a:solidFill>
              </a:rPr>
              <a:t>name: “Bocelli”, </a:t>
            </a:r>
          </a:p>
          <a:p>
            <a:r>
              <a:rPr lang="en-US" sz="1200" dirty="0">
                <a:solidFill>
                  <a:schemeClr val="bg1"/>
                </a:solidFill>
              </a:rPr>
              <a:t>    location: Square {x1: …,  x2: …, y1: …, y2: …}, …</a:t>
            </a:r>
          </a:p>
          <a:p>
            <a:r>
              <a:rPr lang="en-US" sz="1200" dirty="0">
                <a:solidFill>
                  <a:schemeClr val="bg1"/>
                </a:solidFill>
              </a:rPr>
              <a:t>}</a:t>
            </a:r>
          </a:p>
          <a:p>
            <a:r>
              <a:rPr lang="en-US" sz="1200" dirty="0">
                <a:solidFill>
                  <a:schemeClr val="bg1"/>
                </a:solidFill>
              </a:rPr>
              <a:t>Object {</a:t>
            </a:r>
          </a:p>
          <a:p>
            <a:r>
              <a:rPr lang="en-US" sz="1200" dirty="0">
                <a:solidFill>
                  <a:schemeClr val="bg1"/>
                </a:solidFill>
              </a:rPr>
              <a:t>    name: “hand”, </a:t>
            </a:r>
          </a:p>
          <a:p>
            <a:r>
              <a:rPr lang="en-US" sz="1200" dirty="0">
                <a:solidFill>
                  <a:schemeClr val="bg1"/>
                </a:solidFill>
              </a:rPr>
              <a:t>    location: Square {x1: …,  x2: …, y1: …, y2: …}, …</a:t>
            </a:r>
          </a:p>
          <a:p>
            <a:r>
              <a:rPr lang="en-US" sz="1200" dirty="0">
                <a:solidFill>
                  <a:schemeClr val="bg1"/>
                </a:solidFill>
              </a:rPr>
              <a:t>}</a:t>
            </a:r>
          </a:p>
          <a:p>
            <a:r>
              <a:rPr lang="en-US" sz="1200" dirty="0">
                <a:solidFill>
                  <a:schemeClr val="bg1"/>
                </a:solidFill>
              </a:rPr>
              <a:t>Object {</a:t>
            </a:r>
          </a:p>
          <a:p>
            <a:r>
              <a:rPr lang="en-US" sz="1200" dirty="0">
                <a:solidFill>
                  <a:schemeClr val="bg1"/>
                </a:solidFill>
              </a:rPr>
              <a:t>    name: “microphone”, </a:t>
            </a:r>
          </a:p>
          <a:p>
            <a:r>
              <a:rPr lang="en-US" sz="1200" dirty="0">
                <a:solidFill>
                  <a:schemeClr val="bg1"/>
                </a:solidFill>
              </a:rPr>
              <a:t>    location: Square {x1: …,  x2: …, y1: …, y2: …}, …</a:t>
            </a:r>
          </a:p>
          <a:p>
            <a:r>
              <a:rPr lang="en-US" sz="1200" dirty="0">
                <a:solidFill>
                  <a:schemeClr val="bg1"/>
                </a:solidFill>
              </a:rPr>
              <a:t>}</a:t>
            </a:r>
          </a:p>
        </p:txBody>
      </p:sp>
      <p:sp>
        <p:nvSpPr>
          <p:cNvPr id="8" name="TextBox 7">
            <a:extLst>
              <a:ext uri="{FF2B5EF4-FFF2-40B4-BE49-F238E27FC236}">
                <a16:creationId xmlns:a16="http://schemas.microsoft.com/office/drawing/2014/main" id="{939FBC00-6F6A-4E40-B0E9-99F8F70C09E9}"/>
              </a:ext>
            </a:extLst>
          </p:cNvPr>
          <p:cNvSpPr txBox="1"/>
          <p:nvPr/>
        </p:nvSpPr>
        <p:spPr>
          <a:xfrm>
            <a:off x="252573" y="4319526"/>
            <a:ext cx="6067205" cy="2308324"/>
          </a:xfrm>
          <a:prstGeom prst="rect">
            <a:avLst/>
          </a:prstGeom>
          <a:noFill/>
        </p:spPr>
        <p:txBody>
          <a:bodyPr wrap="square" rtlCol="0">
            <a:spAutoFit/>
          </a:bodyPr>
          <a:lstStyle/>
          <a:p>
            <a:r>
              <a:rPr lang="en-US" sz="1200" dirty="0">
                <a:solidFill>
                  <a:schemeClr val="bg1"/>
                </a:solidFill>
              </a:rPr>
              <a:t>CONCEPT Singer IS Person p WHERE EXIST (</a:t>
            </a:r>
          </a:p>
          <a:p>
            <a:r>
              <a:rPr lang="en-US" sz="1200" dirty="0">
                <a:solidFill>
                  <a:schemeClr val="bg1"/>
                </a:solidFill>
              </a:rPr>
              <a:t>    Object h, Object m WHERE h.name = “hand” AND m.name = “microphone” </a:t>
            </a:r>
          </a:p>
          <a:p>
            <a:r>
              <a:rPr lang="en-US" sz="1200" dirty="0">
                <a:solidFill>
                  <a:schemeClr val="bg1"/>
                </a:solidFill>
              </a:rPr>
              <a:t>    AND </a:t>
            </a:r>
            <a:r>
              <a:rPr lang="en-US" sz="1200" dirty="0" err="1">
                <a:solidFill>
                  <a:schemeClr val="bg1"/>
                </a:solidFill>
              </a:rPr>
              <a:t>h.belongsTo</a:t>
            </a:r>
            <a:r>
              <a:rPr lang="en-US" sz="1200" dirty="0">
                <a:solidFill>
                  <a:schemeClr val="bg1"/>
                </a:solidFill>
              </a:rPr>
              <a:t> = p.name AND overlap(</a:t>
            </a:r>
            <a:r>
              <a:rPr lang="en-US" sz="1200" dirty="0" err="1">
                <a:solidFill>
                  <a:schemeClr val="bg1"/>
                </a:solidFill>
              </a:rPr>
              <a:t>h.location</a:t>
            </a:r>
            <a:r>
              <a:rPr lang="en-US" sz="1200" dirty="0">
                <a:solidFill>
                  <a:schemeClr val="bg1"/>
                </a:solidFill>
              </a:rPr>
              <a:t>, </a:t>
            </a:r>
            <a:r>
              <a:rPr lang="en-US" sz="1200" dirty="0" err="1">
                <a:solidFill>
                  <a:schemeClr val="bg1"/>
                </a:solidFill>
              </a:rPr>
              <a:t>m.location</a:t>
            </a:r>
            <a:r>
              <a:rPr lang="en-US" sz="1200" dirty="0">
                <a:solidFill>
                  <a:schemeClr val="bg1"/>
                </a:solidFill>
              </a:rPr>
              <a:t>)</a:t>
            </a:r>
          </a:p>
          <a:p>
            <a:r>
              <a:rPr lang="en-US" sz="1200" dirty="0">
                <a:solidFill>
                  <a:schemeClr val="bg1"/>
                </a:solidFill>
              </a:rPr>
              <a:t>);</a:t>
            </a:r>
          </a:p>
          <a:p>
            <a:endParaRPr lang="en-US" sz="1200" dirty="0">
              <a:solidFill>
                <a:schemeClr val="bg1"/>
              </a:solidFill>
            </a:endParaRPr>
          </a:p>
          <a:p>
            <a:r>
              <a:rPr lang="en-US" sz="1200" dirty="0">
                <a:solidFill>
                  <a:schemeClr val="bg1"/>
                </a:solidFill>
              </a:rPr>
              <a:t>CONCEPT Muppet IS Person WHERE type = “PUPPET” AND </a:t>
            </a:r>
          </a:p>
          <a:p>
            <a:r>
              <a:rPr lang="en-US" sz="1200" dirty="0">
                <a:solidFill>
                  <a:schemeClr val="bg1"/>
                </a:solidFill>
              </a:rPr>
              <a:t>name IN (“</a:t>
            </a:r>
            <a:r>
              <a:rPr lang="en-US" sz="1200" dirty="0" err="1">
                <a:solidFill>
                  <a:schemeClr val="bg1"/>
                </a:solidFill>
              </a:rPr>
              <a:t>Cermit</a:t>
            </a:r>
            <a:r>
              <a:rPr lang="en-US" sz="1200" dirty="0">
                <a:solidFill>
                  <a:schemeClr val="bg1"/>
                </a:solidFill>
              </a:rPr>
              <a:t>”, “Piggy”, “Gonzo”, “</a:t>
            </a:r>
            <a:r>
              <a:rPr lang="en-US" sz="1200" dirty="0" err="1">
                <a:solidFill>
                  <a:schemeClr val="bg1"/>
                </a:solidFill>
              </a:rPr>
              <a:t>Rowlf</a:t>
            </a:r>
            <a:r>
              <a:rPr lang="en-US" sz="1200" dirty="0">
                <a:solidFill>
                  <a:schemeClr val="bg1"/>
                </a:solidFill>
              </a:rPr>
              <a:t>”, “</a:t>
            </a:r>
            <a:r>
              <a:rPr lang="en-US" sz="1200" dirty="0" err="1">
                <a:solidFill>
                  <a:schemeClr val="bg1"/>
                </a:solidFill>
              </a:rPr>
              <a:t>Fozzie</a:t>
            </a:r>
            <a:r>
              <a:rPr lang="en-US" sz="1200" dirty="0">
                <a:solidFill>
                  <a:schemeClr val="bg1"/>
                </a:solidFill>
              </a:rPr>
              <a:t>”, “Animal”, …);</a:t>
            </a:r>
          </a:p>
          <a:p>
            <a:endParaRPr lang="en-US" sz="1200" dirty="0">
              <a:solidFill>
                <a:schemeClr val="bg1"/>
              </a:solidFill>
            </a:endParaRPr>
          </a:p>
          <a:p>
            <a:r>
              <a:rPr lang="en-US" sz="1200" dirty="0">
                <a:solidFill>
                  <a:schemeClr val="bg1"/>
                </a:solidFill>
              </a:rPr>
              <a:t>CONCEPT </a:t>
            </a:r>
            <a:r>
              <a:rPr lang="en-US" sz="1200" dirty="0" err="1">
                <a:solidFill>
                  <a:schemeClr val="bg1"/>
                </a:solidFill>
              </a:rPr>
              <a:t>SingsWithMuppet</a:t>
            </a:r>
            <a:r>
              <a:rPr lang="en-US" sz="1200" dirty="0">
                <a:solidFill>
                  <a:schemeClr val="bg1"/>
                </a:solidFill>
              </a:rPr>
              <a:t> IS singer = </a:t>
            </a:r>
            <a:r>
              <a:rPr lang="en-US" sz="1200" dirty="0" err="1">
                <a:solidFill>
                  <a:schemeClr val="bg1"/>
                </a:solidFill>
              </a:rPr>
              <a:t>s,name</a:t>
            </a:r>
            <a:r>
              <a:rPr lang="en-US" sz="1200" dirty="0">
                <a:solidFill>
                  <a:schemeClr val="bg1"/>
                </a:solidFill>
              </a:rPr>
              <a:t>, </a:t>
            </a:r>
            <a:r>
              <a:rPr lang="en-US" sz="1200" dirty="0" err="1">
                <a:solidFill>
                  <a:schemeClr val="bg1"/>
                </a:solidFill>
              </a:rPr>
              <a:t>muppet</a:t>
            </a:r>
            <a:r>
              <a:rPr lang="en-US" sz="1200" dirty="0">
                <a:solidFill>
                  <a:schemeClr val="bg1"/>
                </a:solidFill>
              </a:rPr>
              <a:t> = m.name </a:t>
            </a:r>
          </a:p>
          <a:p>
            <a:r>
              <a:rPr lang="en-US" sz="1200" dirty="0">
                <a:solidFill>
                  <a:schemeClr val="bg1"/>
                </a:solidFill>
              </a:rPr>
              <a:t>FROM Singer s, Muppet m;</a:t>
            </a:r>
          </a:p>
          <a:p>
            <a:endParaRPr lang="en-US" sz="1200" dirty="0">
              <a:solidFill>
                <a:schemeClr val="bg1"/>
              </a:solidFill>
            </a:endParaRPr>
          </a:p>
          <a:p>
            <a:r>
              <a:rPr lang="en-US" sz="1200" dirty="0" err="1">
                <a:solidFill>
                  <a:schemeClr val="bg1"/>
                </a:solidFill>
              </a:rPr>
              <a:t>bocelliSingsWithMuppet</a:t>
            </a:r>
            <a:r>
              <a:rPr lang="en-US" sz="1200" dirty="0">
                <a:solidFill>
                  <a:schemeClr val="bg1"/>
                </a:solidFill>
              </a:rPr>
              <a:t> =  find </a:t>
            </a:r>
            <a:r>
              <a:rPr lang="en-US" sz="1200" dirty="0" err="1">
                <a:solidFill>
                  <a:schemeClr val="bg1"/>
                </a:solidFill>
              </a:rPr>
              <a:t>SingsWithMuppet</a:t>
            </a:r>
            <a:r>
              <a:rPr lang="en-US" sz="1200" dirty="0">
                <a:solidFill>
                  <a:schemeClr val="bg1"/>
                </a:solidFill>
              </a:rPr>
              <a:t> {singer: “Bocelli”};</a:t>
            </a:r>
          </a:p>
        </p:txBody>
      </p:sp>
      <p:sp>
        <p:nvSpPr>
          <p:cNvPr id="9" name="Arrow: Right 8">
            <a:extLst>
              <a:ext uri="{FF2B5EF4-FFF2-40B4-BE49-F238E27FC236}">
                <a16:creationId xmlns:a16="http://schemas.microsoft.com/office/drawing/2014/main" id="{6DCD0C37-FC43-4C4A-9ACE-F53AD99FE5C6}"/>
              </a:ext>
            </a:extLst>
          </p:cNvPr>
          <p:cNvSpPr/>
          <p:nvPr/>
        </p:nvSpPr>
        <p:spPr>
          <a:xfrm>
            <a:off x="5890995" y="2666708"/>
            <a:ext cx="474563" cy="23853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A92E7891-6999-409E-B8E8-EE2D5C2C1653}"/>
              </a:ext>
            </a:extLst>
          </p:cNvPr>
          <p:cNvSpPr/>
          <p:nvPr/>
        </p:nvSpPr>
        <p:spPr>
          <a:xfrm>
            <a:off x="9045616" y="4722937"/>
            <a:ext cx="254643" cy="310347"/>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03602AC1-DA07-44C4-957D-B58001973883}"/>
              </a:ext>
            </a:extLst>
          </p:cNvPr>
          <p:cNvSpPr/>
          <p:nvPr/>
        </p:nvSpPr>
        <p:spPr>
          <a:xfrm rot="16200000">
            <a:off x="6751707" y="5445836"/>
            <a:ext cx="254643" cy="310347"/>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6397F9D-C039-4663-9E6A-4D530F2D9E6D}"/>
              </a:ext>
            </a:extLst>
          </p:cNvPr>
          <p:cNvSpPr txBox="1"/>
          <p:nvPr/>
        </p:nvSpPr>
        <p:spPr>
          <a:xfrm>
            <a:off x="7488820" y="5324354"/>
            <a:ext cx="4166886" cy="461665"/>
          </a:xfrm>
          <a:prstGeom prst="rect">
            <a:avLst/>
          </a:prstGeom>
          <a:noFill/>
        </p:spPr>
        <p:txBody>
          <a:bodyPr wrap="square" rtlCol="0">
            <a:spAutoFit/>
          </a:bodyPr>
          <a:lstStyle/>
          <a:p>
            <a:r>
              <a:rPr lang="en-US" sz="2400" dirty="0">
                <a:solidFill>
                  <a:schemeClr val="bg1"/>
                </a:solidFill>
              </a:rPr>
              <a:t>Bocelli sings with Muppets</a:t>
            </a:r>
          </a:p>
        </p:txBody>
      </p:sp>
    </p:spTree>
    <p:extLst>
      <p:ext uri="{BB962C8B-B14F-4D97-AF65-F5344CB8AC3E}">
        <p14:creationId xmlns:p14="http://schemas.microsoft.com/office/powerpoint/2010/main" val="760470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76F1A-18BE-4849-9939-A8A15D405818}"/>
              </a:ext>
            </a:extLst>
          </p:cNvPr>
          <p:cNvSpPr>
            <a:spLocks noGrp="1"/>
          </p:cNvSpPr>
          <p:nvPr>
            <p:ph type="title"/>
          </p:nvPr>
        </p:nvSpPr>
        <p:spPr>
          <a:xfrm>
            <a:off x="646111" y="452718"/>
            <a:ext cx="9404723" cy="896022"/>
          </a:xfrm>
        </p:spPr>
        <p:txBody>
          <a:bodyPr/>
          <a:lstStyle/>
          <a:p>
            <a:r>
              <a:rPr lang="en-US" sz="2800" dirty="0">
                <a:solidFill>
                  <a:srgbClr val="FFFF00"/>
                </a:solidFill>
              </a:rPr>
              <a:t>Ontology as a set of abstract concepts for describing a domain</a:t>
            </a:r>
          </a:p>
        </p:txBody>
      </p:sp>
      <p:sp>
        <p:nvSpPr>
          <p:cNvPr id="3" name="Content Placeholder 2">
            <a:extLst>
              <a:ext uri="{FF2B5EF4-FFF2-40B4-BE49-F238E27FC236}">
                <a16:creationId xmlns:a16="http://schemas.microsoft.com/office/drawing/2014/main" id="{D101F983-8FCE-4133-BA48-BBB8DE7FBBA7}"/>
              </a:ext>
            </a:extLst>
          </p:cNvPr>
          <p:cNvSpPr>
            <a:spLocks noGrp="1"/>
          </p:cNvSpPr>
          <p:nvPr>
            <p:ph idx="1"/>
          </p:nvPr>
        </p:nvSpPr>
        <p:spPr>
          <a:xfrm>
            <a:off x="457200" y="1611631"/>
            <a:ext cx="11395710" cy="2903216"/>
          </a:xfrm>
        </p:spPr>
        <p:txBody>
          <a:bodyPr>
            <a:normAutofit fontScale="85000" lnSpcReduction="20000"/>
          </a:bodyPr>
          <a:lstStyle/>
          <a:p>
            <a:pPr marL="0" indent="0" algn="just">
              <a:buNone/>
            </a:pPr>
            <a:r>
              <a:rPr lang="en-US" dirty="0"/>
              <a:t>Ontology is a formal naming and definition of the types, properties, and interrelationships of the entities that really exist in a particular domain. Most ontologies describe individuals (instances), classes (concepts), attributes, and relations:</a:t>
            </a:r>
            <a:endParaRPr lang="ru-RU" dirty="0"/>
          </a:p>
          <a:p>
            <a:pPr algn="just"/>
            <a:r>
              <a:rPr lang="en-US" b="1" i="1" dirty="0"/>
              <a:t>Instances</a:t>
            </a:r>
            <a:r>
              <a:rPr lang="en-US" dirty="0"/>
              <a:t> are</a:t>
            </a:r>
            <a:r>
              <a:rPr lang="ru-RU" dirty="0"/>
              <a:t> </a:t>
            </a:r>
            <a:r>
              <a:rPr lang="en-US" dirty="0"/>
              <a:t>the basic or "ground level" objects</a:t>
            </a:r>
            <a:r>
              <a:rPr lang="ru-RU" dirty="0"/>
              <a:t> </a:t>
            </a:r>
            <a:r>
              <a:rPr lang="en-US" dirty="0"/>
              <a:t>of ontology. Can represent both physical objects (people, houses, planets) and abstract ones (numbers, words).</a:t>
            </a:r>
            <a:endParaRPr lang="ru-RU" dirty="0"/>
          </a:p>
          <a:p>
            <a:pPr algn="just"/>
            <a:r>
              <a:rPr lang="en-US" b="1" i="1" dirty="0"/>
              <a:t>Attributes </a:t>
            </a:r>
            <a:r>
              <a:rPr lang="en-US" dirty="0"/>
              <a:t>are aspects, properties, features, characteristics, or parameters that objects (and classes) can have</a:t>
            </a:r>
            <a:r>
              <a:rPr lang="ru-RU" dirty="0"/>
              <a:t>.</a:t>
            </a:r>
          </a:p>
          <a:p>
            <a:pPr algn="just"/>
            <a:r>
              <a:rPr lang="en-US" b="1" dirty="0"/>
              <a:t>Classes</a:t>
            </a:r>
            <a:r>
              <a:rPr lang="ru-RU" dirty="0"/>
              <a:t> </a:t>
            </a:r>
            <a:r>
              <a:rPr lang="en-US" dirty="0"/>
              <a:t>are</a:t>
            </a:r>
            <a:r>
              <a:rPr lang="ru-RU" dirty="0"/>
              <a:t> </a:t>
            </a:r>
            <a:r>
              <a:rPr lang="en-US" dirty="0"/>
              <a:t>abstract groups, collections, or sets of objects. They can contain instances, other classes, or a combination of both</a:t>
            </a:r>
            <a:r>
              <a:rPr lang="ru-RU" dirty="0"/>
              <a:t>.</a:t>
            </a:r>
          </a:p>
          <a:p>
            <a:pPr algn="just"/>
            <a:r>
              <a:rPr lang="en-US" b="1" i="1" dirty="0"/>
              <a:t>Relations</a:t>
            </a:r>
            <a:r>
              <a:rPr lang="ru-RU" dirty="0"/>
              <a:t> </a:t>
            </a:r>
            <a:r>
              <a:rPr lang="en-US" dirty="0"/>
              <a:t>are ways in which classes and individuals can be related to one another</a:t>
            </a:r>
          </a:p>
        </p:txBody>
      </p:sp>
      <p:sp>
        <p:nvSpPr>
          <p:cNvPr id="4" name="Content Placeholder 2">
            <a:extLst>
              <a:ext uri="{FF2B5EF4-FFF2-40B4-BE49-F238E27FC236}">
                <a16:creationId xmlns:a16="http://schemas.microsoft.com/office/drawing/2014/main" id="{0386CE3B-9134-4E5A-9969-1070F2714216}"/>
              </a:ext>
            </a:extLst>
          </p:cNvPr>
          <p:cNvSpPr txBox="1">
            <a:spLocks/>
          </p:cNvSpPr>
          <p:nvPr/>
        </p:nvSpPr>
        <p:spPr>
          <a:xfrm>
            <a:off x="457200" y="4526279"/>
            <a:ext cx="4314508" cy="213740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sz="1400" b="1" dirty="0"/>
              <a:t>Types of languages</a:t>
            </a:r>
            <a:r>
              <a:rPr lang="ru-RU" sz="1400" b="1" dirty="0"/>
              <a:t>: </a:t>
            </a:r>
          </a:p>
          <a:p>
            <a:r>
              <a:rPr lang="en-US" sz="1400" dirty="0"/>
              <a:t>D</a:t>
            </a:r>
            <a:r>
              <a:rPr lang="en-US" sz="1400" i="1" dirty="0"/>
              <a:t>escription logics: OWL, </a:t>
            </a:r>
            <a:r>
              <a:rPr lang="ru-RU" sz="1400" dirty="0"/>
              <a:t>SKOS</a:t>
            </a:r>
            <a:r>
              <a:rPr lang="en-US" sz="1400" dirty="0"/>
              <a:t>, </a:t>
            </a:r>
            <a:r>
              <a:rPr lang="en-US" sz="1400" i="1" dirty="0"/>
              <a:t>ALC.</a:t>
            </a:r>
            <a:endParaRPr lang="ru-RU" sz="1400" i="1" dirty="0"/>
          </a:p>
          <a:p>
            <a:r>
              <a:rPr lang="en-US" sz="1400" i="1" dirty="0"/>
              <a:t>First order logics: Prolog, </a:t>
            </a:r>
            <a:r>
              <a:rPr lang="en-US" sz="1400" i="1" dirty="0" err="1"/>
              <a:t>CycL</a:t>
            </a:r>
            <a:endParaRPr lang="en-US" sz="1400" i="1" dirty="0"/>
          </a:p>
          <a:p>
            <a:r>
              <a:rPr lang="en-US" sz="1400" i="1" dirty="0"/>
              <a:t>Frame Logic</a:t>
            </a:r>
            <a:r>
              <a:rPr lang="ru-RU" sz="1400" i="1" dirty="0"/>
              <a:t> (</a:t>
            </a:r>
            <a:r>
              <a:rPr lang="en-US" sz="1400" i="1" dirty="0"/>
              <a:t>F-logic</a:t>
            </a:r>
            <a:r>
              <a:rPr lang="ru-RU" sz="1400" i="1" dirty="0"/>
              <a:t>)</a:t>
            </a:r>
            <a:r>
              <a:rPr lang="en-US" sz="1400" i="1" dirty="0"/>
              <a:t>: Flora-2</a:t>
            </a:r>
          </a:p>
          <a:p>
            <a:r>
              <a:rPr lang="en-US" sz="1400" i="1" dirty="0"/>
              <a:t>Domain specific languages (DSL): SQ</a:t>
            </a:r>
            <a:endParaRPr lang="ru-RU" sz="1400" i="1" dirty="0"/>
          </a:p>
        </p:txBody>
      </p:sp>
      <p:sp>
        <p:nvSpPr>
          <p:cNvPr id="5" name="Content Placeholder 2">
            <a:extLst>
              <a:ext uri="{FF2B5EF4-FFF2-40B4-BE49-F238E27FC236}">
                <a16:creationId xmlns:a16="http://schemas.microsoft.com/office/drawing/2014/main" id="{B58B1C5F-B393-4CD4-99CF-3DD3E7D3A437}"/>
              </a:ext>
            </a:extLst>
          </p:cNvPr>
          <p:cNvSpPr txBox="1">
            <a:spLocks/>
          </p:cNvSpPr>
          <p:nvPr/>
        </p:nvSpPr>
        <p:spPr>
          <a:xfrm>
            <a:off x="4509135" y="4549137"/>
            <a:ext cx="4360545" cy="1531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sz="1400" b="1" dirty="0"/>
              <a:t>Key applications</a:t>
            </a:r>
            <a:r>
              <a:rPr lang="ru-RU" sz="1400" b="1" dirty="0"/>
              <a:t>:</a:t>
            </a:r>
          </a:p>
          <a:p>
            <a:r>
              <a:rPr lang="en-US" sz="1400" dirty="0"/>
              <a:t>Business process modelling</a:t>
            </a:r>
            <a:endParaRPr lang="ru-RU" sz="1400" dirty="0"/>
          </a:p>
          <a:p>
            <a:r>
              <a:rPr lang="ru-RU" sz="1400" dirty="0"/>
              <a:t>Semantic Web</a:t>
            </a:r>
          </a:p>
          <a:p>
            <a:r>
              <a:rPr lang="en-US" sz="1400" dirty="0"/>
              <a:t>Artificial Intelligence</a:t>
            </a:r>
          </a:p>
          <a:p>
            <a:pPr marL="0" indent="0">
              <a:buNone/>
            </a:pPr>
            <a:endParaRPr lang="en-US" sz="1400" dirty="0"/>
          </a:p>
        </p:txBody>
      </p:sp>
      <p:sp>
        <p:nvSpPr>
          <p:cNvPr id="6" name="Content Placeholder 2">
            <a:extLst>
              <a:ext uri="{FF2B5EF4-FFF2-40B4-BE49-F238E27FC236}">
                <a16:creationId xmlns:a16="http://schemas.microsoft.com/office/drawing/2014/main" id="{2DF111C5-1C73-4F44-A8BA-83F8CC550B80}"/>
              </a:ext>
            </a:extLst>
          </p:cNvPr>
          <p:cNvSpPr txBox="1">
            <a:spLocks/>
          </p:cNvSpPr>
          <p:nvPr/>
        </p:nvSpPr>
        <p:spPr>
          <a:xfrm>
            <a:off x="7492365" y="4880607"/>
            <a:ext cx="4360545" cy="14516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1400" dirty="0"/>
              <a:t>System Engineering</a:t>
            </a:r>
          </a:p>
          <a:p>
            <a:r>
              <a:rPr lang="en-US" sz="1400" dirty="0"/>
              <a:t>Software design</a:t>
            </a:r>
            <a:r>
              <a:rPr lang="ru-RU" sz="1400" dirty="0"/>
              <a:t>, </a:t>
            </a:r>
            <a:r>
              <a:rPr lang="en-US" sz="1400" dirty="0"/>
              <a:t>information architecture</a:t>
            </a:r>
            <a:endParaRPr lang="ru-RU" sz="1400" dirty="0"/>
          </a:p>
          <a:p>
            <a:r>
              <a:rPr lang="en-US" sz="1400" dirty="0"/>
              <a:t>Medical cybernetics</a:t>
            </a:r>
          </a:p>
          <a:p>
            <a:r>
              <a:rPr lang="en-US" sz="1400" dirty="0"/>
              <a:t>Library science</a:t>
            </a:r>
            <a:endParaRPr lang="ru-RU" sz="1400" dirty="0"/>
          </a:p>
          <a:p>
            <a:endParaRPr lang="en-US" sz="1400" dirty="0"/>
          </a:p>
        </p:txBody>
      </p:sp>
    </p:spTree>
    <p:extLst>
      <p:ext uri="{BB962C8B-B14F-4D97-AF65-F5344CB8AC3E}">
        <p14:creationId xmlns:p14="http://schemas.microsoft.com/office/powerpoint/2010/main" val="1787130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972E-D2F1-4F68-9924-CF62ECE52DF4}"/>
              </a:ext>
            </a:extLst>
          </p:cNvPr>
          <p:cNvSpPr>
            <a:spLocks noGrp="1"/>
          </p:cNvSpPr>
          <p:nvPr>
            <p:ph type="title"/>
          </p:nvPr>
        </p:nvSpPr>
        <p:spPr>
          <a:xfrm>
            <a:off x="622962" y="244373"/>
            <a:ext cx="9404723" cy="565854"/>
          </a:xfrm>
        </p:spPr>
        <p:txBody>
          <a:bodyPr/>
          <a:lstStyle/>
          <a:p>
            <a:r>
              <a:rPr lang="en-US" sz="2800" dirty="0">
                <a:solidFill>
                  <a:srgbClr val="FFFF00"/>
                </a:solidFill>
              </a:rPr>
              <a:t>Data flow modelling</a:t>
            </a:r>
            <a:endParaRPr lang="en-US" sz="2800" dirty="0"/>
          </a:p>
        </p:txBody>
      </p:sp>
      <p:pic>
        <p:nvPicPr>
          <p:cNvPr id="7" name="Picture 6">
            <a:extLst>
              <a:ext uri="{FF2B5EF4-FFF2-40B4-BE49-F238E27FC236}">
                <a16:creationId xmlns:a16="http://schemas.microsoft.com/office/drawing/2014/main" id="{EFD068B1-82FE-4124-8302-D22911B27449}"/>
              </a:ext>
            </a:extLst>
          </p:cNvPr>
          <p:cNvPicPr>
            <a:picLocks noChangeAspect="1"/>
          </p:cNvPicPr>
          <p:nvPr/>
        </p:nvPicPr>
        <p:blipFill>
          <a:blip r:embed="rId2"/>
          <a:stretch>
            <a:fillRect/>
          </a:stretch>
        </p:blipFill>
        <p:spPr>
          <a:xfrm>
            <a:off x="1958589" y="895940"/>
            <a:ext cx="7516882" cy="5767749"/>
          </a:xfrm>
          <a:prstGeom prst="rect">
            <a:avLst/>
          </a:prstGeom>
        </p:spPr>
      </p:pic>
    </p:spTree>
    <p:extLst>
      <p:ext uri="{BB962C8B-B14F-4D97-AF65-F5344CB8AC3E}">
        <p14:creationId xmlns:p14="http://schemas.microsoft.com/office/powerpoint/2010/main" val="11240326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F0CF-E154-45A9-B0E5-1AFB1ABA7DCD}"/>
              </a:ext>
            </a:extLst>
          </p:cNvPr>
          <p:cNvSpPr>
            <a:spLocks noGrp="1"/>
          </p:cNvSpPr>
          <p:nvPr>
            <p:ph type="title"/>
          </p:nvPr>
        </p:nvSpPr>
        <p:spPr>
          <a:xfrm>
            <a:off x="646111" y="452718"/>
            <a:ext cx="9404723" cy="644562"/>
          </a:xfrm>
        </p:spPr>
        <p:txBody>
          <a:bodyPr/>
          <a:lstStyle/>
          <a:p>
            <a:r>
              <a:rPr lang="en-US" sz="2800" dirty="0">
                <a:solidFill>
                  <a:srgbClr val="FFFF00"/>
                </a:solidFill>
              </a:rPr>
              <a:t>Plans for the future</a:t>
            </a:r>
          </a:p>
        </p:txBody>
      </p:sp>
      <p:sp>
        <p:nvSpPr>
          <p:cNvPr id="3" name="Content Placeholder 2">
            <a:extLst>
              <a:ext uri="{FF2B5EF4-FFF2-40B4-BE49-F238E27FC236}">
                <a16:creationId xmlns:a16="http://schemas.microsoft.com/office/drawing/2014/main" id="{A356A87A-3CF6-4216-84A6-6ACDBCFEED4D}"/>
              </a:ext>
            </a:extLst>
          </p:cNvPr>
          <p:cNvSpPr>
            <a:spLocks noGrp="1"/>
          </p:cNvSpPr>
          <p:nvPr>
            <p:ph idx="1"/>
          </p:nvPr>
        </p:nvSpPr>
        <p:spPr>
          <a:xfrm>
            <a:off x="411480" y="1097280"/>
            <a:ext cx="11418570" cy="5440680"/>
          </a:xfrm>
        </p:spPr>
        <p:txBody>
          <a:bodyPr>
            <a:normAutofit fontScale="85000" lnSpcReduction="10000"/>
          </a:bodyPr>
          <a:lstStyle/>
          <a:p>
            <a:pPr marL="0" indent="0">
              <a:buNone/>
            </a:pPr>
            <a:r>
              <a:rPr lang="en-US" b="1" dirty="0"/>
              <a:t>Language design</a:t>
            </a:r>
            <a:r>
              <a:rPr lang="ru-RU" b="1" dirty="0"/>
              <a:t>:</a:t>
            </a:r>
          </a:p>
          <a:p>
            <a:r>
              <a:rPr lang="en-US" dirty="0"/>
              <a:t>Finalize the syntax of the imperative part, bring it closer to JS standards</a:t>
            </a:r>
          </a:p>
          <a:p>
            <a:r>
              <a:rPr lang="en-US" dirty="0"/>
              <a:t>Finalize the syntax of the declarative part, bring it closer to SQL standards, implement built-in variables, subqueries, higher-order logic</a:t>
            </a:r>
          </a:p>
          <a:p>
            <a:r>
              <a:rPr lang="en-US" dirty="0"/>
              <a:t>Implement elements of functional programming</a:t>
            </a:r>
          </a:p>
          <a:p>
            <a:r>
              <a:rPr lang="en-US" dirty="0"/>
              <a:t>Finalize the language translator, output of compilation error messages</a:t>
            </a:r>
          </a:p>
          <a:p>
            <a:r>
              <a:rPr lang="en-US" dirty="0"/>
              <a:t>Implement a system of exceptions</a:t>
            </a:r>
          </a:p>
          <a:p>
            <a:r>
              <a:rPr lang="en-US" dirty="0"/>
              <a:t>Implement a debugger</a:t>
            </a:r>
            <a:endParaRPr lang="ru-RU" dirty="0"/>
          </a:p>
          <a:p>
            <a:r>
              <a:rPr lang="en-US" dirty="0"/>
              <a:t>Optimize queries to the knowledge base, improve caching and indexing</a:t>
            </a:r>
            <a:endParaRPr lang="ru-RU" dirty="0"/>
          </a:p>
          <a:p>
            <a:pPr marL="0" indent="0">
              <a:buNone/>
            </a:pPr>
            <a:r>
              <a:rPr lang="en-US" b="1" dirty="0"/>
              <a:t>Application in practice</a:t>
            </a:r>
            <a:r>
              <a:rPr lang="ru-RU" b="1" dirty="0"/>
              <a:t>:</a:t>
            </a:r>
          </a:p>
          <a:p>
            <a:r>
              <a:rPr lang="en-US" dirty="0"/>
              <a:t>Solve the task of quick access to elements of a WEB page</a:t>
            </a:r>
          </a:p>
          <a:p>
            <a:r>
              <a:rPr lang="en-US" dirty="0"/>
              <a:t>Create a set of predefined concepts and functions for a convenient description of the relationships between elements of a WEB page: color, dimensions, mutual position, hierarchy, functional purpose</a:t>
            </a:r>
          </a:p>
          <a:p>
            <a:r>
              <a:rPr lang="en-US" dirty="0"/>
              <a:t>Integrate the language with natural language processing systems to structure the content of text documents</a:t>
            </a:r>
          </a:p>
          <a:p>
            <a:r>
              <a:rPr lang="en-US" dirty="0"/>
              <a:t>Integrate the language with existing RPA systems, implement visual tools for concepts</a:t>
            </a:r>
            <a:r>
              <a:rPr lang="ru-RU" dirty="0"/>
              <a:t> </a:t>
            </a:r>
            <a:r>
              <a:rPr lang="en-US" dirty="0"/>
              <a:t>creation</a:t>
            </a:r>
          </a:p>
          <a:p>
            <a:endParaRPr lang="ru-RU" dirty="0"/>
          </a:p>
          <a:p>
            <a:endParaRPr lang="en-US" dirty="0"/>
          </a:p>
        </p:txBody>
      </p:sp>
    </p:spTree>
    <p:extLst>
      <p:ext uri="{BB962C8B-B14F-4D97-AF65-F5344CB8AC3E}">
        <p14:creationId xmlns:p14="http://schemas.microsoft.com/office/powerpoint/2010/main" val="36345427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E171E-EE99-45F5-B3FE-A4A1174EB200}"/>
              </a:ext>
            </a:extLst>
          </p:cNvPr>
          <p:cNvSpPr>
            <a:spLocks noGrp="1"/>
          </p:cNvSpPr>
          <p:nvPr>
            <p:ph type="title"/>
          </p:nvPr>
        </p:nvSpPr>
        <p:spPr>
          <a:xfrm>
            <a:off x="646111" y="452718"/>
            <a:ext cx="9404723" cy="564552"/>
          </a:xfrm>
        </p:spPr>
        <p:txBody>
          <a:bodyPr/>
          <a:lstStyle/>
          <a:p>
            <a:r>
              <a:rPr lang="en-US" sz="2800" dirty="0">
                <a:solidFill>
                  <a:srgbClr val="FFFF00"/>
                </a:solidFill>
              </a:rPr>
              <a:t>Conclusions</a:t>
            </a:r>
          </a:p>
        </p:txBody>
      </p:sp>
      <p:sp>
        <p:nvSpPr>
          <p:cNvPr id="3" name="Content Placeholder 2">
            <a:extLst>
              <a:ext uri="{FF2B5EF4-FFF2-40B4-BE49-F238E27FC236}">
                <a16:creationId xmlns:a16="http://schemas.microsoft.com/office/drawing/2014/main" id="{4AD93DEE-A4F1-470D-BF05-441DB06A09EB}"/>
              </a:ext>
            </a:extLst>
          </p:cNvPr>
          <p:cNvSpPr>
            <a:spLocks noGrp="1"/>
          </p:cNvSpPr>
          <p:nvPr>
            <p:ph idx="1"/>
          </p:nvPr>
        </p:nvSpPr>
        <p:spPr>
          <a:xfrm>
            <a:off x="646111" y="1755738"/>
            <a:ext cx="9729813" cy="4195481"/>
          </a:xfrm>
        </p:spPr>
        <p:txBody>
          <a:bodyPr/>
          <a:lstStyle/>
          <a:p>
            <a:pPr marL="0" indent="0">
              <a:buNone/>
            </a:pPr>
            <a:r>
              <a:rPr lang="en-US" dirty="0"/>
              <a:t>The design and implementation of a hybrid programming language that combines declarative and imperative components are proposed.</a:t>
            </a:r>
          </a:p>
          <a:p>
            <a:pPr marL="0" indent="0">
              <a:buNone/>
            </a:pPr>
            <a:r>
              <a:rPr lang="en-US" dirty="0"/>
              <a:t>The language allows to create abstract conceptual models of a subject area in a declarative way and also to manipulate the elements of these models to solve practical tasks in the field of RPA.</a:t>
            </a:r>
          </a:p>
          <a:p>
            <a:pPr marL="0" indent="0">
              <a:buNone/>
            </a:pPr>
            <a:r>
              <a:rPr lang="en-US"/>
              <a:t>Examples of application of language for automation of work with WEB applications and tabular data are shown.</a:t>
            </a:r>
            <a:endParaRPr lang="en-US" dirty="0"/>
          </a:p>
        </p:txBody>
      </p:sp>
    </p:spTree>
    <p:extLst>
      <p:ext uri="{BB962C8B-B14F-4D97-AF65-F5344CB8AC3E}">
        <p14:creationId xmlns:p14="http://schemas.microsoft.com/office/powerpoint/2010/main" val="4197116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ADF4F-5652-4DEE-8478-5B8A8790A1A6}"/>
              </a:ext>
            </a:extLst>
          </p:cNvPr>
          <p:cNvSpPr>
            <a:spLocks noGrp="1"/>
          </p:cNvSpPr>
          <p:nvPr>
            <p:ph type="title"/>
          </p:nvPr>
        </p:nvSpPr>
        <p:spPr>
          <a:xfrm>
            <a:off x="646111" y="452718"/>
            <a:ext cx="9404723" cy="820497"/>
          </a:xfrm>
        </p:spPr>
        <p:txBody>
          <a:bodyPr/>
          <a:lstStyle/>
          <a:p>
            <a:r>
              <a:rPr lang="en-US" sz="2800" dirty="0">
                <a:solidFill>
                  <a:srgbClr val="FFFF00"/>
                </a:solidFill>
              </a:rPr>
              <a:t>Ontology example</a:t>
            </a:r>
          </a:p>
        </p:txBody>
      </p:sp>
      <p:pic>
        <p:nvPicPr>
          <p:cNvPr id="10" name="Picture 9">
            <a:extLst>
              <a:ext uri="{FF2B5EF4-FFF2-40B4-BE49-F238E27FC236}">
                <a16:creationId xmlns:a16="http://schemas.microsoft.com/office/drawing/2014/main" id="{9ABFFFDB-11D9-441A-9CB1-5CFE5594D014}"/>
              </a:ext>
            </a:extLst>
          </p:cNvPr>
          <p:cNvPicPr>
            <a:picLocks noChangeAspect="1"/>
          </p:cNvPicPr>
          <p:nvPr/>
        </p:nvPicPr>
        <p:blipFill>
          <a:blip r:embed="rId2"/>
          <a:stretch>
            <a:fillRect/>
          </a:stretch>
        </p:blipFill>
        <p:spPr>
          <a:xfrm>
            <a:off x="1752600" y="1050220"/>
            <a:ext cx="8580119" cy="5424621"/>
          </a:xfrm>
          <a:prstGeom prst="rect">
            <a:avLst/>
          </a:prstGeom>
        </p:spPr>
      </p:pic>
    </p:spTree>
    <p:extLst>
      <p:ext uri="{BB962C8B-B14F-4D97-AF65-F5344CB8AC3E}">
        <p14:creationId xmlns:p14="http://schemas.microsoft.com/office/powerpoint/2010/main" val="491420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2DDB2-9775-4045-9741-23DA8274D705}"/>
              </a:ext>
            </a:extLst>
          </p:cNvPr>
          <p:cNvSpPr>
            <a:spLocks noGrp="1"/>
          </p:cNvSpPr>
          <p:nvPr>
            <p:ph type="title"/>
          </p:nvPr>
        </p:nvSpPr>
        <p:spPr>
          <a:xfrm>
            <a:off x="474661" y="179015"/>
            <a:ext cx="10349549" cy="575982"/>
          </a:xfrm>
        </p:spPr>
        <p:txBody>
          <a:bodyPr/>
          <a:lstStyle/>
          <a:p>
            <a:r>
              <a:rPr lang="en-US" sz="2800" dirty="0">
                <a:solidFill>
                  <a:srgbClr val="FFFF00"/>
                </a:solidFill>
              </a:rPr>
              <a:t>Hybrid</a:t>
            </a:r>
            <a:r>
              <a:rPr lang="ru-RU" sz="2800" dirty="0">
                <a:solidFill>
                  <a:srgbClr val="FFFF00"/>
                </a:solidFill>
              </a:rPr>
              <a:t> </a:t>
            </a:r>
            <a:r>
              <a:rPr lang="en-US" sz="2800" dirty="0">
                <a:solidFill>
                  <a:srgbClr val="FFFF00"/>
                </a:solidFill>
              </a:rPr>
              <a:t>imperative-logical</a:t>
            </a:r>
            <a:r>
              <a:rPr lang="ru-RU" sz="2800" dirty="0">
                <a:solidFill>
                  <a:srgbClr val="FFFF00"/>
                </a:solidFill>
              </a:rPr>
              <a:t> </a:t>
            </a:r>
            <a:r>
              <a:rPr lang="en-US" sz="2800" dirty="0">
                <a:solidFill>
                  <a:srgbClr val="FFFF00"/>
                </a:solidFill>
              </a:rPr>
              <a:t>programming language  for building ontologies in RPA tasks</a:t>
            </a:r>
          </a:p>
        </p:txBody>
      </p:sp>
      <p:sp>
        <p:nvSpPr>
          <p:cNvPr id="3" name="Content Placeholder 2">
            <a:extLst>
              <a:ext uri="{FF2B5EF4-FFF2-40B4-BE49-F238E27FC236}">
                <a16:creationId xmlns:a16="http://schemas.microsoft.com/office/drawing/2014/main" id="{C5B512B0-38A5-4A9F-A1EA-23FBED59AB76}"/>
              </a:ext>
            </a:extLst>
          </p:cNvPr>
          <p:cNvSpPr>
            <a:spLocks noGrp="1"/>
          </p:cNvSpPr>
          <p:nvPr>
            <p:ph idx="1"/>
          </p:nvPr>
        </p:nvSpPr>
        <p:spPr>
          <a:xfrm>
            <a:off x="240030" y="1131571"/>
            <a:ext cx="5463540" cy="1291590"/>
          </a:xfrm>
        </p:spPr>
        <p:txBody>
          <a:bodyPr>
            <a:normAutofit/>
          </a:bodyPr>
          <a:lstStyle/>
          <a:p>
            <a:pPr marL="0" indent="0" algn="just">
              <a:buNone/>
            </a:pPr>
            <a:r>
              <a:rPr lang="en-US" sz="1400" b="1" dirty="0"/>
              <a:t>Requirements to ontology</a:t>
            </a:r>
          </a:p>
          <a:p>
            <a:pPr marL="0" indent="0" algn="just">
              <a:buNone/>
            </a:pPr>
            <a:r>
              <a:rPr lang="en-US" sz="1400" dirty="0"/>
              <a:t>The main goal is to facilitate the creation of robot control programs. Therefore, the means of ontology creation in declarative way and the means of creating  control programs in imperative way should be closely integrated.</a:t>
            </a:r>
          </a:p>
        </p:txBody>
      </p:sp>
      <p:sp>
        <p:nvSpPr>
          <p:cNvPr id="4" name="Content Placeholder 2">
            <a:extLst>
              <a:ext uri="{FF2B5EF4-FFF2-40B4-BE49-F238E27FC236}">
                <a16:creationId xmlns:a16="http://schemas.microsoft.com/office/drawing/2014/main" id="{924B1F9E-A592-4C47-A0FE-C33392121009}"/>
              </a:ext>
            </a:extLst>
          </p:cNvPr>
          <p:cNvSpPr txBox="1">
            <a:spLocks/>
          </p:cNvSpPr>
          <p:nvPr/>
        </p:nvSpPr>
        <p:spPr>
          <a:xfrm>
            <a:off x="6214110" y="1131571"/>
            <a:ext cx="5718810" cy="147447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Font typeface="Wingdings 3" charset="2"/>
              <a:buNone/>
            </a:pPr>
            <a:r>
              <a:rPr lang="en-US" sz="1400" b="1" dirty="0"/>
              <a:t>Language key features</a:t>
            </a:r>
            <a:r>
              <a:rPr lang="ru-RU" sz="1400" b="1" dirty="0"/>
              <a:t>:</a:t>
            </a:r>
          </a:p>
          <a:p>
            <a:pPr marL="0" indent="0" algn="just">
              <a:buNone/>
            </a:pPr>
            <a:r>
              <a:rPr lang="en-US" sz="1400" dirty="0"/>
              <a:t>The language combines logical and imperative paradigms in a natural way. Imperative operators are able to manipulate objects created by declarative descriptions. Declarative elements in its turn can be created with the help of functions written in the imperative style.</a:t>
            </a:r>
          </a:p>
        </p:txBody>
      </p:sp>
      <p:sp>
        <p:nvSpPr>
          <p:cNvPr id="5" name="Arrow: Right 4">
            <a:extLst>
              <a:ext uri="{FF2B5EF4-FFF2-40B4-BE49-F238E27FC236}">
                <a16:creationId xmlns:a16="http://schemas.microsoft.com/office/drawing/2014/main" id="{D1A8CDDD-E886-475F-8F70-1108283EBADB}"/>
              </a:ext>
            </a:extLst>
          </p:cNvPr>
          <p:cNvSpPr/>
          <p:nvPr/>
        </p:nvSpPr>
        <p:spPr>
          <a:xfrm>
            <a:off x="5840730" y="1777366"/>
            <a:ext cx="236220" cy="26860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57D3E892-C99C-44BD-944A-159FCD3D8BB9}"/>
              </a:ext>
            </a:extLst>
          </p:cNvPr>
          <p:cNvSpPr txBox="1">
            <a:spLocks/>
          </p:cNvSpPr>
          <p:nvPr/>
        </p:nvSpPr>
        <p:spPr>
          <a:xfrm>
            <a:off x="240030" y="2560322"/>
            <a:ext cx="5463540" cy="75437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None/>
            </a:pPr>
            <a:r>
              <a:rPr lang="en-US" sz="1400" dirty="0"/>
              <a:t>The ontology description language should be convenient, have a low entry threshold, be close to traditional programming tools. </a:t>
            </a:r>
          </a:p>
        </p:txBody>
      </p:sp>
      <p:sp>
        <p:nvSpPr>
          <p:cNvPr id="8" name="Content Placeholder 2">
            <a:extLst>
              <a:ext uri="{FF2B5EF4-FFF2-40B4-BE49-F238E27FC236}">
                <a16:creationId xmlns:a16="http://schemas.microsoft.com/office/drawing/2014/main" id="{B629F147-7DA3-4A19-B21D-8AB8DD07A21A}"/>
              </a:ext>
            </a:extLst>
          </p:cNvPr>
          <p:cNvSpPr txBox="1">
            <a:spLocks/>
          </p:cNvSpPr>
          <p:nvPr/>
        </p:nvSpPr>
        <p:spPr>
          <a:xfrm>
            <a:off x="6244590" y="2564132"/>
            <a:ext cx="5463540" cy="102488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None/>
            </a:pPr>
            <a:r>
              <a:rPr lang="en-US" sz="1400" dirty="0"/>
              <a:t>The language should be simple as much as possible for both daily work and for training. Type system of imperative component is dynamic, weak, syntax is in JavaScript style. The syntax of the declarative component is in SQL style.</a:t>
            </a:r>
          </a:p>
        </p:txBody>
      </p:sp>
      <p:sp>
        <p:nvSpPr>
          <p:cNvPr id="9" name="Arrow: Right 8">
            <a:extLst>
              <a:ext uri="{FF2B5EF4-FFF2-40B4-BE49-F238E27FC236}">
                <a16:creationId xmlns:a16="http://schemas.microsoft.com/office/drawing/2014/main" id="{66B6D352-C522-4943-ACC2-F7C53903CA7E}"/>
              </a:ext>
            </a:extLst>
          </p:cNvPr>
          <p:cNvSpPr/>
          <p:nvPr/>
        </p:nvSpPr>
        <p:spPr>
          <a:xfrm>
            <a:off x="5840730" y="2771776"/>
            <a:ext cx="236220" cy="26860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D7C2FC76-4461-47BF-845B-783EEE01378F}"/>
              </a:ext>
            </a:extLst>
          </p:cNvPr>
          <p:cNvSpPr txBox="1">
            <a:spLocks/>
          </p:cNvSpPr>
          <p:nvPr/>
        </p:nvSpPr>
        <p:spPr>
          <a:xfrm>
            <a:off x="240030" y="3596642"/>
            <a:ext cx="5463540" cy="184784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None/>
            </a:pPr>
            <a:r>
              <a:rPr lang="en-US" sz="1400" dirty="0"/>
              <a:t>The goal of the ontology is to structure the source data, highlight the repeated patterns in them. The ontology description language should be expressively powerful and flexible to distinguish such an abstract layer of concepts that would be close to concepts in natural language,  be relatively resistant to changes on the lower layer of "ground level" facts, could be applied to input data of different formats from different sources. </a:t>
            </a:r>
          </a:p>
        </p:txBody>
      </p:sp>
      <p:sp>
        <p:nvSpPr>
          <p:cNvPr id="11" name="Content Placeholder 2">
            <a:extLst>
              <a:ext uri="{FF2B5EF4-FFF2-40B4-BE49-F238E27FC236}">
                <a16:creationId xmlns:a16="http://schemas.microsoft.com/office/drawing/2014/main" id="{75914AC7-5256-4B55-8CE9-E8AB8F84AC26}"/>
              </a:ext>
            </a:extLst>
          </p:cNvPr>
          <p:cNvSpPr txBox="1">
            <a:spLocks/>
          </p:cNvSpPr>
          <p:nvPr/>
        </p:nvSpPr>
        <p:spPr>
          <a:xfrm>
            <a:off x="6236970" y="3596642"/>
            <a:ext cx="5463540" cy="17640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None/>
            </a:pPr>
            <a:r>
              <a:rPr lang="en-US" sz="1400" dirty="0"/>
              <a:t>Declarative component is based on first order logic. It offers tools for describing instances and classes. Instances are set as objects and described by name and a set of attributes in the form of a name-value pair. Classes are set as concepts. Concepts describe structure of an object, as well as the rule for its creation on the basis of already existing concepts and objects, connected by formal logic relations.</a:t>
            </a:r>
          </a:p>
        </p:txBody>
      </p:sp>
      <p:sp>
        <p:nvSpPr>
          <p:cNvPr id="12" name="Arrow: Right 11">
            <a:extLst>
              <a:ext uri="{FF2B5EF4-FFF2-40B4-BE49-F238E27FC236}">
                <a16:creationId xmlns:a16="http://schemas.microsoft.com/office/drawing/2014/main" id="{8943FF61-3A3C-4F4C-A891-E85A9547DD1F}"/>
              </a:ext>
            </a:extLst>
          </p:cNvPr>
          <p:cNvSpPr/>
          <p:nvPr/>
        </p:nvSpPr>
        <p:spPr>
          <a:xfrm>
            <a:off x="5855970" y="4307206"/>
            <a:ext cx="236220" cy="26860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D6C0DA4D-F904-417A-A779-51042C527344}"/>
              </a:ext>
            </a:extLst>
          </p:cNvPr>
          <p:cNvSpPr txBox="1">
            <a:spLocks/>
          </p:cNvSpPr>
          <p:nvPr/>
        </p:nvSpPr>
        <p:spPr>
          <a:xfrm>
            <a:off x="6244590" y="5537836"/>
            <a:ext cx="5463540" cy="85724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None/>
            </a:pPr>
            <a:r>
              <a:rPr lang="en-US" sz="1400" dirty="0"/>
              <a:t>The application of logical inference to the concept allows to select a set of corresponding objects from a set of initial facts.</a:t>
            </a:r>
          </a:p>
        </p:txBody>
      </p:sp>
      <p:sp>
        <p:nvSpPr>
          <p:cNvPr id="14" name="Content Placeholder 2">
            <a:extLst>
              <a:ext uri="{FF2B5EF4-FFF2-40B4-BE49-F238E27FC236}">
                <a16:creationId xmlns:a16="http://schemas.microsoft.com/office/drawing/2014/main" id="{8D8198F4-8ABB-4933-BE2F-1148316159D3}"/>
              </a:ext>
            </a:extLst>
          </p:cNvPr>
          <p:cNvSpPr txBox="1">
            <a:spLocks/>
          </p:cNvSpPr>
          <p:nvPr/>
        </p:nvSpPr>
        <p:spPr>
          <a:xfrm>
            <a:off x="240030" y="5537836"/>
            <a:ext cx="5463540" cy="117157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None/>
            </a:pPr>
            <a:r>
              <a:rPr lang="en-US" sz="1400" dirty="0"/>
              <a:t>There is no need to build an exhaustively complete and consistent ontology, it's just enough to define only those classes that are necessary for solving the current task. Their instances should be found and used in a control software.</a:t>
            </a:r>
          </a:p>
        </p:txBody>
      </p:sp>
      <p:sp>
        <p:nvSpPr>
          <p:cNvPr id="15" name="Arrow: Right 14">
            <a:extLst>
              <a:ext uri="{FF2B5EF4-FFF2-40B4-BE49-F238E27FC236}">
                <a16:creationId xmlns:a16="http://schemas.microsoft.com/office/drawing/2014/main" id="{D3E2E541-8128-44BC-B183-AC138D8D0EB2}"/>
              </a:ext>
            </a:extLst>
          </p:cNvPr>
          <p:cNvSpPr/>
          <p:nvPr/>
        </p:nvSpPr>
        <p:spPr>
          <a:xfrm>
            <a:off x="5844540" y="5855019"/>
            <a:ext cx="236220" cy="26860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7380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CDE84-535E-4A61-81C8-88E2564FA254}"/>
              </a:ext>
            </a:extLst>
          </p:cNvPr>
          <p:cNvSpPr>
            <a:spLocks noGrp="1"/>
          </p:cNvSpPr>
          <p:nvPr>
            <p:ph type="title"/>
          </p:nvPr>
        </p:nvSpPr>
        <p:spPr>
          <a:xfrm>
            <a:off x="646111" y="452718"/>
            <a:ext cx="9404723" cy="796962"/>
          </a:xfrm>
        </p:spPr>
        <p:txBody>
          <a:bodyPr/>
          <a:lstStyle/>
          <a:p>
            <a:r>
              <a:rPr lang="en-US" sz="2800" dirty="0">
                <a:solidFill>
                  <a:srgbClr val="FFFF00"/>
                </a:solidFill>
              </a:rPr>
              <a:t>Declarative component: objects</a:t>
            </a:r>
          </a:p>
        </p:txBody>
      </p:sp>
      <p:sp>
        <p:nvSpPr>
          <p:cNvPr id="3" name="Content Placeholder 2">
            <a:extLst>
              <a:ext uri="{FF2B5EF4-FFF2-40B4-BE49-F238E27FC236}">
                <a16:creationId xmlns:a16="http://schemas.microsoft.com/office/drawing/2014/main" id="{A27CE2B4-2334-495E-B926-BF5DBFCF3079}"/>
              </a:ext>
            </a:extLst>
          </p:cNvPr>
          <p:cNvSpPr>
            <a:spLocks noGrp="1"/>
          </p:cNvSpPr>
          <p:nvPr>
            <p:ph idx="1"/>
          </p:nvPr>
        </p:nvSpPr>
        <p:spPr>
          <a:xfrm>
            <a:off x="646112" y="1249681"/>
            <a:ext cx="11241088" cy="761999"/>
          </a:xfrm>
        </p:spPr>
        <p:txBody>
          <a:bodyPr>
            <a:normAutofit/>
          </a:bodyPr>
          <a:lstStyle/>
          <a:p>
            <a:pPr marL="0" indent="0">
              <a:buNone/>
            </a:pPr>
            <a:r>
              <a:rPr lang="en-US" b="1" dirty="0"/>
              <a:t>Objects represent specific information (knowledge) about the subject area. Described by a name and set of attributes:</a:t>
            </a:r>
            <a:endParaRPr lang="en-US" dirty="0"/>
          </a:p>
        </p:txBody>
      </p:sp>
      <p:sp>
        <p:nvSpPr>
          <p:cNvPr id="6" name="Content Placeholder 2">
            <a:extLst>
              <a:ext uri="{FF2B5EF4-FFF2-40B4-BE49-F238E27FC236}">
                <a16:creationId xmlns:a16="http://schemas.microsoft.com/office/drawing/2014/main" id="{9EFCD7D4-BDB7-4924-957E-7EE5644514A2}"/>
              </a:ext>
            </a:extLst>
          </p:cNvPr>
          <p:cNvSpPr txBox="1">
            <a:spLocks/>
          </p:cNvSpPr>
          <p:nvPr/>
        </p:nvSpPr>
        <p:spPr>
          <a:xfrm>
            <a:off x="7337729" y="2194558"/>
            <a:ext cx="2156791" cy="22402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i="1" dirty="0">
                <a:solidFill>
                  <a:srgbClr val="CCFF99"/>
                </a:solidFill>
              </a:rPr>
              <a:t>OBJECT cell {</a:t>
            </a:r>
          </a:p>
          <a:p>
            <a:pPr marL="0" indent="0">
              <a:buFont typeface="Wingdings 3" charset="2"/>
              <a:buNone/>
            </a:pPr>
            <a:r>
              <a:rPr lang="en-US" i="1" dirty="0">
                <a:solidFill>
                  <a:srgbClr val="CCFF99"/>
                </a:solidFill>
              </a:rPr>
              <a:t>    row: 1, </a:t>
            </a:r>
          </a:p>
          <a:p>
            <a:pPr marL="0" indent="0">
              <a:buFont typeface="Wingdings 3" charset="2"/>
              <a:buNone/>
            </a:pPr>
            <a:r>
              <a:rPr lang="en-US" i="1" dirty="0">
                <a:solidFill>
                  <a:srgbClr val="CCFF99"/>
                </a:solidFill>
              </a:rPr>
              <a:t>    column: 2, </a:t>
            </a:r>
          </a:p>
          <a:p>
            <a:pPr marL="0" indent="0">
              <a:buFont typeface="Wingdings 3" charset="2"/>
              <a:buNone/>
            </a:pPr>
            <a:r>
              <a:rPr lang="en-US" i="1" dirty="0">
                <a:solidFill>
                  <a:srgbClr val="CCFF99"/>
                </a:solidFill>
              </a:rPr>
              <a:t>    value: 10</a:t>
            </a:r>
          </a:p>
          <a:p>
            <a:pPr marL="0" indent="0">
              <a:buFont typeface="Wingdings 3" charset="2"/>
              <a:buNone/>
            </a:pPr>
            <a:r>
              <a:rPr lang="en-US" i="1" dirty="0">
                <a:solidFill>
                  <a:srgbClr val="CCFF99"/>
                </a:solidFill>
              </a:rPr>
              <a:t>}</a:t>
            </a:r>
          </a:p>
        </p:txBody>
      </p:sp>
      <p:sp>
        <p:nvSpPr>
          <p:cNvPr id="7" name="Content Placeholder 2">
            <a:extLst>
              <a:ext uri="{FF2B5EF4-FFF2-40B4-BE49-F238E27FC236}">
                <a16:creationId xmlns:a16="http://schemas.microsoft.com/office/drawing/2014/main" id="{271C245B-05D0-4D11-B5CC-1AA4CA846728}"/>
              </a:ext>
            </a:extLst>
          </p:cNvPr>
          <p:cNvSpPr txBox="1">
            <a:spLocks/>
          </p:cNvSpPr>
          <p:nvPr/>
        </p:nvSpPr>
        <p:spPr>
          <a:xfrm>
            <a:off x="890826" y="2194558"/>
            <a:ext cx="5875351" cy="39166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i="1" dirty="0">
                <a:solidFill>
                  <a:srgbClr val="CCFF99"/>
                </a:solidFill>
              </a:rPr>
              <a:t>OBJECT profile {</a:t>
            </a:r>
          </a:p>
          <a:p>
            <a:pPr marL="0" indent="0">
              <a:buFont typeface="Wingdings 3" charset="2"/>
              <a:buNone/>
            </a:pPr>
            <a:r>
              <a:rPr lang="en-US" i="1" dirty="0">
                <a:solidFill>
                  <a:srgbClr val="CCFF99"/>
                </a:solidFill>
              </a:rPr>
              <a:t>    </a:t>
            </a:r>
            <a:r>
              <a:rPr lang="en-US" i="1" dirty="0" err="1">
                <a:solidFill>
                  <a:srgbClr val="CCFF99"/>
                </a:solidFill>
              </a:rPr>
              <a:t>firstName</a:t>
            </a:r>
            <a:r>
              <a:rPr lang="en-US" i="1" dirty="0">
                <a:solidFill>
                  <a:srgbClr val="CCFF99"/>
                </a:solidFill>
              </a:rPr>
              <a:t>: “Oleksii”,</a:t>
            </a:r>
          </a:p>
          <a:p>
            <a:pPr marL="0" indent="0">
              <a:buFont typeface="Wingdings 3" charset="2"/>
              <a:buNone/>
            </a:pPr>
            <a:r>
              <a:rPr lang="en-US" i="1" dirty="0">
                <a:solidFill>
                  <a:srgbClr val="CCFF99"/>
                </a:solidFill>
              </a:rPr>
              <a:t>    </a:t>
            </a:r>
            <a:r>
              <a:rPr lang="en-US" i="1" dirty="0" err="1">
                <a:solidFill>
                  <a:srgbClr val="CCFF99"/>
                </a:solidFill>
              </a:rPr>
              <a:t>lastName</a:t>
            </a:r>
            <a:r>
              <a:rPr lang="en-US" i="1" dirty="0">
                <a:solidFill>
                  <a:srgbClr val="CCFF99"/>
                </a:solidFill>
              </a:rPr>
              <a:t>: “Voropai”,</a:t>
            </a:r>
          </a:p>
          <a:p>
            <a:pPr marL="0" indent="0">
              <a:buFont typeface="Wingdings 3" charset="2"/>
              <a:buNone/>
            </a:pPr>
            <a:r>
              <a:rPr lang="en-US" i="1" dirty="0">
                <a:solidFill>
                  <a:srgbClr val="CCFF99"/>
                </a:solidFill>
              </a:rPr>
              <a:t>    email: “oleksii.voropai@accenture.com”,</a:t>
            </a:r>
          </a:p>
          <a:p>
            <a:pPr marL="0" indent="0">
              <a:buFont typeface="Wingdings 3" charset="2"/>
              <a:buNone/>
            </a:pPr>
            <a:r>
              <a:rPr lang="en-US" i="1" dirty="0">
                <a:solidFill>
                  <a:srgbClr val="CCFF99"/>
                </a:solidFill>
              </a:rPr>
              <a:t>    address: address {</a:t>
            </a:r>
          </a:p>
          <a:p>
            <a:pPr marL="0" indent="0">
              <a:buFont typeface="Wingdings 3" charset="2"/>
              <a:buNone/>
            </a:pPr>
            <a:r>
              <a:rPr lang="en-US" i="1" dirty="0">
                <a:solidFill>
                  <a:srgbClr val="CCFF99"/>
                </a:solidFill>
              </a:rPr>
              <a:t>        country: “Latvia”,</a:t>
            </a:r>
          </a:p>
          <a:p>
            <a:pPr marL="0" indent="0">
              <a:buFont typeface="Wingdings 3" charset="2"/>
              <a:buNone/>
            </a:pPr>
            <a:r>
              <a:rPr lang="en-US" i="1" dirty="0">
                <a:solidFill>
                  <a:srgbClr val="CCFF99"/>
                </a:solidFill>
              </a:rPr>
              <a:t>        city: “Riga”</a:t>
            </a:r>
          </a:p>
          <a:p>
            <a:pPr marL="0" indent="0">
              <a:buFont typeface="Wingdings 3" charset="2"/>
              <a:buNone/>
            </a:pPr>
            <a:r>
              <a:rPr lang="en-US" i="1" dirty="0">
                <a:solidFill>
                  <a:srgbClr val="CCFF99"/>
                </a:solidFill>
              </a:rPr>
              <a:t>    }</a:t>
            </a:r>
          </a:p>
          <a:p>
            <a:pPr marL="0" indent="0">
              <a:buFont typeface="Wingdings 3" charset="2"/>
              <a:buNone/>
            </a:pPr>
            <a:r>
              <a:rPr lang="en-US" i="1" dirty="0">
                <a:solidFill>
                  <a:srgbClr val="CCFF99"/>
                </a:solidFill>
              </a:rPr>
              <a:t>}</a:t>
            </a:r>
            <a:endParaRPr lang="ru-RU" i="1" dirty="0">
              <a:solidFill>
                <a:srgbClr val="CCFF99"/>
              </a:solidFill>
            </a:endParaRPr>
          </a:p>
          <a:p>
            <a:endParaRPr lang="en-US" dirty="0">
              <a:solidFill>
                <a:srgbClr val="CCFF99"/>
              </a:solidFill>
            </a:endParaRPr>
          </a:p>
        </p:txBody>
      </p:sp>
    </p:spTree>
    <p:extLst>
      <p:ext uri="{BB962C8B-B14F-4D97-AF65-F5344CB8AC3E}">
        <p14:creationId xmlns:p14="http://schemas.microsoft.com/office/powerpoint/2010/main" val="58270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A13D5-49CD-4218-B42C-E984BC30C900}"/>
              </a:ext>
            </a:extLst>
          </p:cNvPr>
          <p:cNvSpPr>
            <a:spLocks noGrp="1"/>
          </p:cNvSpPr>
          <p:nvPr>
            <p:ph type="title"/>
          </p:nvPr>
        </p:nvSpPr>
        <p:spPr>
          <a:xfrm>
            <a:off x="646111" y="452718"/>
            <a:ext cx="9404723" cy="857922"/>
          </a:xfrm>
        </p:spPr>
        <p:txBody>
          <a:bodyPr/>
          <a:lstStyle/>
          <a:p>
            <a:r>
              <a:rPr lang="en-US" sz="2800" dirty="0">
                <a:solidFill>
                  <a:srgbClr val="FFFF00"/>
                </a:solidFill>
              </a:rPr>
              <a:t>Declarative component: concepts</a:t>
            </a:r>
          </a:p>
        </p:txBody>
      </p:sp>
      <p:sp>
        <p:nvSpPr>
          <p:cNvPr id="3" name="Content Placeholder 2">
            <a:extLst>
              <a:ext uri="{FF2B5EF4-FFF2-40B4-BE49-F238E27FC236}">
                <a16:creationId xmlns:a16="http://schemas.microsoft.com/office/drawing/2014/main" id="{ADF34A51-E7D5-4605-B4D9-308ED88F8BBC}"/>
              </a:ext>
            </a:extLst>
          </p:cNvPr>
          <p:cNvSpPr>
            <a:spLocks noGrp="1"/>
          </p:cNvSpPr>
          <p:nvPr>
            <p:ph idx="1"/>
          </p:nvPr>
        </p:nvSpPr>
        <p:spPr>
          <a:xfrm>
            <a:off x="1103312" y="1310640"/>
            <a:ext cx="8946541" cy="4937759"/>
          </a:xfrm>
        </p:spPr>
        <p:txBody>
          <a:bodyPr>
            <a:normAutofit fontScale="92500" lnSpcReduction="10000"/>
          </a:bodyPr>
          <a:lstStyle/>
          <a:p>
            <a:pPr marL="0" indent="0">
              <a:buNone/>
            </a:pPr>
            <a:r>
              <a:rPr lang="en-US" b="1" dirty="0"/>
              <a:t>Concepts represent generalized information and knowledge about the subject area. They consist of a description of the structure of a new class of objects as well as the rule for creating it.</a:t>
            </a:r>
            <a:endParaRPr lang="ru-RU" b="1" dirty="0"/>
          </a:p>
          <a:p>
            <a:pPr marL="0" indent="0">
              <a:buNone/>
            </a:pPr>
            <a:r>
              <a:rPr lang="en-US" dirty="0"/>
              <a:t>Concepts types</a:t>
            </a:r>
            <a:r>
              <a:rPr lang="ru-RU" dirty="0"/>
              <a:t>:</a:t>
            </a:r>
          </a:p>
          <a:p>
            <a:r>
              <a:rPr lang="en-US" b="1" dirty="0"/>
              <a:t>Composite concept</a:t>
            </a:r>
            <a:r>
              <a:rPr lang="ru-RU" dirty="0"/>
              <a:t> </a:t>
            </a:r>
            <a:r>
              <a:rPr lang="en-US" dirty="0"/>
              <a:t>allows to describe a set of attributes of a new class of objects, associate them with the parent concepts or their attributes, and also specify the relations between parent concepts</a:t>
            </a:r>
            <a:endParaRPr lang="ru-RU" dirty="0"/>
          </a:p>
          <a:p>
            <a:r>
              <a:rPr lang="en-US" b="1" dirty="0"/>
              <a:t>Concept based on inheritance </a:t>
            </a:r>
            <a:r>
              <a:rPr lang="en-US" dirty="0"/>
              <a:t>allow to extend or override part of the attributes of the parent concept</a:t>
            </a:r>
            <a:r>
              <a:rPr lang="ru-RU" dirty="0"/>
              <a:t> </a:t>
            </a:r>
          </a:p>
          <a:p>
            <a:r>
              <a:rPr lang="en-US" b="1" dirty="0"/>
              <a:t>Concept as a subset of another concept</a:t>
            </a:r>
            <a:r>
              <a:rPr lang="ru-RU" dirty="0"/>
              <a:t> </a:t>
            </a:r>
            <a:r>
              <a:rPr lang="en-US" dirty="0"/>
              <a:t>allows to filter out some of the objects of the parent concept</a:t>
            </a:r>
            <a:r>
              <a:rPr lang="ru-RU" dirty="0"/>
              <a:t>. </a:t>
            </a:r>
            <a:r>
              <a:rPr lang="en-US" dirty="0"/>
              <a:t>A distinctive feature of this concept is that its objects preserve the structure and names of objects of the parent concept</a:t>
            </a:r>
          </a:p>
          <a:p>
            <a:r>
              <a:rPr lang="en-US" b="1" dirty="0"/>
              <a:t>Concept as a function</a:t>
            </a:r>
            <a:r>
              <a:rPr lang="ru-RU" dirty="0"/>
              <a:t> </a:t>
            </a:r>
            <a:r>
              <a:rPr lang="en-US" dirty="0"/>
              <a:t>is a way of describing a new class of objects with a function that returns a list of new objects</a:t>
            </a:r>
            <a:endParaRPr lang="ru-RU" dirty="0"/>
          </a:p>
          <a:p>
            <a:endParaRPr lang="ru-RU" dirty="0"/>
          </a:p>
          <a:p>
            <a:endParaRPr lang="en-US" dirty="0"/>
          </a:p>
        </p:txBody>
      </p:sp>
    </p:spTree>
    <p:extLst>
      <p:ext uri="{BB962C8B-B14F-4D97-AF65-F5344CB8AC3E}">
        <p14:creationId xmlns:p14="http://schemas.microsoft.com/office/powerpoint/2010/main" val="247931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572AE-5D36-459D-8C4F-C538139B3C90}"/>
              </a:ext>
            </a:extLst>
          </p:cNvPr>
          <p:cNvSpPr>
            <a:spLocks noGrp="1"/>
          </p:cNvSpPr>
          <p:nvPr>
            <p:ph type="title"/>
          </p:nvPr>
        </p:nvSpPr>
        <p:spPr>
          <a:xfrm>
            <a:off x="646111" y="452718"/>
            <a:ext cx="9404723" cy="659802"/>
          </a:xfrm>
        </p:spPr>
        <p:txBody>
          <a:bodyPr/>
          <a:lstStyle/>
          <a:p>
            <a:r>
              <a:rPr lang="en-US" sz="2800" dirty="0">
                <a:solidFill>
                  <a:srgbClr val="FFFF00"/>
                </a:solidFill>
              </a:rPr>
              <a:t>Declarative component: composite concepts</a:t>
            </a:r>
          </a:p>
        </p:txBody>
      </p:sp>
      <p:sp>
        <p:nvSpPr>
          <p:cNvPr id="5" name="Content Placeholder 2">
            <a:extLst>
              <a:ext uri="{FF2B5EF4-FFF2-40B4-BE49-F238E27FC236}">
                <a16:creationId xmlns:a16="http://schemas.microsoft.com/office/drawing/2014/main" id="{CDD5B517-C40B-4193-A4B6-9AFD38559B3B}"/>
              </a:ext>
            </a:extLst>
          </p:cNvPr>
          <p:cNvSpPr txBox="1">
            <a:spLocks/>
          </p:cNvSpPr>
          <p:nvPr/>
        </p:nvSpPr>
        <p:spPr>
          <a:xfrm>
            <a:off x="502919" y="1112520"/>
            <a:ext cx="5196842" cy="20802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sz="1800" dirty="0">
                <a:solidFill>
                  <a:srgbClr val="CCFF99"/>
                </a:solidFill>
              </a:rPr>
              <a:t>CONCEPT profit p IS</a:t>
            </a:r>
          </a:p>
          <a:p>
            <a:pPr marL="0" indent="0">
              <a:buFont typeface="Wingdings 3" charset="2"/>
              <a:buNone/>
            </a:pPr>
            <a:r>
              <a:rPr lang="en-US" sz="1800" dirty="0">
                <a:solidFill>
                  <a:srgbClr val="CCFF99"/>
                </a:solidFill>
              </a:rPr>
              <a:t>     table, row, value == </a:t>
            </a:r>
            <a:r>
              <a:rPr lang="en-US" sz="1800" dirty="0" err="1">
                <a:solidFill>
                  <a:srgbClr val="CCFF99"/>
                </a:solidFill>
              </a:rPr>
              <a:t>i.value</a:t>
            </a:r>
            <a:r>
              <a:rPr lang="en-US" sz="1800" dirty="0">
                <a:solidFill>
                  <a:srgbClr val="CCFF99"/>
                </a:solidFill>
              </a:rPr>
              <a:t> - </a:t>
            </a:r>
            <a:r>
              <a:rPr lang="en-US" sz="1800" dirty="0" err="1">
                <a:solidFill>
                  <a:srgbClr val="CCFF99"/>
                </a:solidFill>
              </a:rPr>
              <a:t>o.value</a:t>
            </a:r>
            <a:r>
              <a:rPr lang="en-US" sz="1800" dirty="0">
                <a:solidFill>
                  <a:srgbClr val="CCFF99"/>
                </a:solidFill>
              </a:rPr>
              <a:t>  </a:t>
            </a:r>
          </a:p>
          <a:p>
            <a:pPr marL="0" indent="0">
              <a:buFont typeface="Wingdings 3" charset="2"/>
              <a:buNone/>
            </a:pPr>
            <a:r>
              <a:rPr lang="en-US" sz="1800" dirty="0">
                <a:solidFill>
                  <a:srgbClr val="CCFF99"/>
                </a:solidFill>
              </a:rPr>
              <a:t>FROM income </a:t>
            </a:r>
            <a:r>
              <a:rPr lang="en-US" sz="1800" dirty="0" err="1">
                <a:solidFill>
                  <a:srgbClr val="CCFF99"/>
                </a:solidFill>
              </a:rPr>
              <a:t>i</a:t>
            </a:r>
            <a:r>
              <a:rPr lang="en-US" sz="1800" dirty="0">
                <a:solidFill>
                  <a:srgbClr val="CCFF99"/>
                </a:solidFill>
              </a:rPr>
              <a:t>, outcome o</a:t>
            </a:r>
          </a:p>
          <a:p>
            <a:pPr marL="0" indent="0">
              <a:buFont typeface="Wingdings 3" charset="2"/>
              <a:buNone/>
            </a:pPr>
            <a:r>
              <a:rPr lang="en-US" sz="1800" dirty="0">
                <a:solidFill>
                  <a:srgbClr val="CCFF99"/>
                </a:solidFill>
              </a:rPr>
              <a:t>WHERE </a:t>
            </a:r>
            <a:r>
              <a:rPr lang="en-US" sz="1800" dirty="0" err="1">
                <a:solidFill>
                  <a:srgbClr val="CCFF99"/>
                </a:solidFill>
              </a:rPr>
              <a:t>p.row</a:t>
            </a:r>
            <a:r>
              <a:rPr lang="en-US" sz="1800" dirty="0">
                <a:solidFill>
                  <a:srgbClr val="CCFF99"/>
                </a:solidFill>
              </a:rPr>
              <a:t> = </a:t>
            </a:r>
            <a:r>
              <a:rPr lang="en-US" sz="1800" dirty="0" err="1">
                <a:solidFill>
                  <a:srgbClr val="CCFF99"/>
                </a:solidFill>
              </a:rPr>
              <a:t>i.row</a:t>
            </a:r>
            <a:r>
              <a:rPr lang="en-US" sz="1800" dirty="0">
                <a:solidFill>
                  <a:srgbClr val="CCFF99"/>
                </a:solidFill>
              </a:rPr>
              <a:t> = </a:t>
            </a:r>
            <a:r>
              <a:rPr lang="en-US" sz="1800" dirty="0" err="1">
                <a:solidFill>
                  <a:srgbClr val="CCFF99"/>
                </a:solidFill>
              </a:rPr>
              <a:t>o.row</a:t>
            </a:r>
            <a:r>
              <a:rPr lang="en-US" sz="1800" dirty="0">
                <a:solidFill>
                  <a:srgbClr val="CCFF99"/>
                </a:solidFill>
              </a:rPr>
              <a:t> AND </a:t>
            </a:r>
          </a:p>
          <a:p>
            <a:pPr marL="0" indent="0">
              <a:buNone/>
            </a:pPr>
            <a:r>
              <a:rPr lang="en-US" sz="1800" dirty="0" err="1">
                <a:solidFill>
                  <a:srgbClr val="CCFF99"/>
                </a:solidFill>
              </a:rPr>
              <a:t>p.table</a:t>
            </a:r>
            <a:r>
              <a:rPr lang="en-US" sz="1800" dirty="0">
                <a:solidFill>
                  <a:srgbClr val="CCFF99"/>
                </a:solidFill>
              </a:rPr>
              <a:t> = </a:t>
            </a:r>
            <a:r>
              <a:rPr lang="en-US" sz="1800" dirty="0" err="1">
                <a:solidFill>
                  <a:srgbClr val="CCFF99"/>
                </a:solidFill>
              </a:rPr>
              <a:t>i.table</a:t>
            </a:r>
            <a:r>
              <a:rPr lang="en-US" sz="1800" dirty="0">
                <a:solidFill>
                  <a:srgbClr val="CCFF99"/>
                </a:solidFill>
              </a:rPr>
              <a:t> = </a:t>
            </a:r>
            <a:r>
              <a:rPr lang="en-US" sz="1800" dirty="0" err="1">
                <a:solidFill>
                  <a:srgbClr val="CCFF99"/>
                </a:solidFill>
              </a:rPr>
              <a:t>o.table</a:t>
            </a:r>
            <a:r>
              <a:rPr lang="en-US" sz="1800" dirty="0">
                <a:solidFill>
                  <a:srgbClr val="CCFF99"/>
                </a:solidFill>
              </a:rPr>
              <a:t>;</a:t>
            </a:r>
          </a:p>
        </p:txBody>
      </p:sp>
      <p:sp>
        <p:nvSpPr>
          <p:cNvPr id="9" name="Content Placeholder 2">
            <a:extLst>
              <a:ext uri="{FF2B5EF4-FFF2-40B4-BE49-F238E27FC236}">
                <a16:creationId xmlns:a16="http://schemas.microsoft.com/office/drawing/2014/main" id="{365F430E-AB4C-43C8-A40C-0362E54AE8B9}"/>
              </a:ext>
            </a:extLst>
          </p:cNvPr>
          <p:cNvSpPr txBox="1">
            <a:spLocks/>
          </p:cNvSpPr>
          <p:nvPr/>
        </p:nvSpPr>
        <p:spPr>
          <a:xfrm>
            <a:off x="502919" y="3208021"/>
            <a:ext cx="5196842" cy="36423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CONCEPT totals IS</a:t>
            </a:r>
          </a:p>
          <a:p>
            <a:pPr marL="0" indent="0">
              <a:buNone/>
            </a:pPr>
            <a:r>
              <a:rPr lang="en-US" sz="1800" dirty="0">
                <a:solidFill>
                  <a:srgbClr val="CCFF99"/>
                </a:solidFill>
              </a:rPr>
              <a:t>	income = sum(</a:t>
            </a:r>
            <a:r>
              <a:rPr lang="en-US" sz="1800" dirty="0" err="1">
                <a:solidFill>
                  <a:srgbClr val="CCFF99"/>
                </a:solidFill>
              </a:rPr>
              <a:t>i.value</a:t>
            </a:r>
            <a:r>
              <a:rPr lang="en-US" sz="1800" dirty="0">
                <a:solidFill>
                  <a:srgbClr val="CCFF99"/>
                </a:solidFill>
              </a:rPr>
              <a:t>),</a:t>
            </a:r>
          </a:p>
          <a:p>
            <a:pPr marL="0" indent="0">
              <a:buNone/>
            </a:pPr>
            <a:r>
              <a:rPr lang="en-US" sz="1800" dirty="0">
                <a:solidFill>
                  <a:srgbClr val="CCFF99"/>
                </a:solidFill>
              </a:rPr>
              <a:t>	outcome = sum(</a:t>
            </a:r>
            <a:r>
              <a:rPr lang="en-US" sz="1800" dirty="0" err="1">
                <a:solidFill>
                  <a:srgbClr val="CCFF99"/>
                </a:solidFill>
              </a:rPr>
              <a:t>o.value</a:t>
            </a:r>
            <a:r>
              <a:rPr lang="en-US" sz="1800" dirty="0">
                <a:solidFill>
                  <a:srgbClr val="CCFF99"/>
                </a:solidFill>
              </a:rPr>
              <a:t>),</a:t>
            </a:r>
          </a:p>
          <a:p>
            <a:pPr marL="0" indent="0">
              <a:buNone/>
            </a:pPr>
            <a:r>
              <a:rPr lang="en-US" sz="1800" dirty="0">
                <a:solidFill>
                  <a:srgbClr val="CCFF99"/>
                </a:solidFill>
              </a:rPr>
              <a:t>	profit = sum(</a:t>
            </a:r>
            <a:r>
              <a:rPr lang="en-US" sz="1800" dirty="0" err="1">
                <a:solidFill>
                  <a:srgbClr val="CCFF99"/>
                </a:solidFill>
              </a:rPr>
              <a:t>p.value</a:t>
            </a:r>
            <a:r>
              <a:rPr lang="en-US" sz="1800" dirty="0">
                <a:solidFill>
                  <a:srgbClr val="CCFF99"/>
                </a:solidFill>
              </a:rPr>
              <a:t>),</a:t>
            </a:r>
          </a:p>
          <a:p>
            <a:pPr marL="0" indent="0">
              <a:buNone/>
            </a:pPr>
            <a:r>
              <a:rPr lang="en-US" sz="1800" dirty="0">
                <a:solidFill>
                  <a:srgbClr val="CCFF99"/>
                </a:solidFill>
              </a:rPr>
              <a:t>       table = </a:t>
            </a:r>
            <a:r>
              <a:rPr lang="en-US" sz="1800" dirty="0" err="1">
                <a:solidFill>
                  <a:srgbClr val="CCFF99"/>
                </a:solidFill>
              </a:rPr>
              <a:t>i.table</a:t>
            </a:r>
            <a:endParaRPr lang="en-US" sz="1800" dirty="0">
              <a:solidFill>
                <a:srgbClr val="CCFF99"/>
              </a:solidFill>
            </a:endParaRPr>
          </a:p>
          <a:p>
            <a:pPr marL="0" indent="0">
              <a:buNone/>
            </a:pPr>
            <a:r>
              <a:rPr lang="en-US" sz="1800" dirty="0">
                <a:solidFill>
                  <a:srgbClr val="CCFF99"/>
                </a:solidFill>
              </a:rPr>
              <a:t>FROM income </a:t>
            </a:r>
            <a:r>
              <a:rPr lang="en-US" sz="1800" dirty="0" err="1">
                <a:solidFill>
                  <a:srgbClr val="CCFF99"/>
                </a:solidFill>
              </a:rPr>
              <a:t>i</a:t>
            </a:r>
            <a:r>
              <a:rPr lang="en-US" sz="1800" dirty="0">
                <a:solidFill>
                  <a:srgbClr val="CCFF99"/>
                </a:solidFill>
              </a:rPr>
              <a:t>, outcome o, profit p </a:t>
            </a:r>
          </a:p>
          <a:p>
            <a:pPr marL="0" indent="0">
              <a:buNone/>
            </a:pPr>
            <a:r>
              <a:rPr lang="en-US" sz="1800" dirty="0">
                <a:solidFill>
                  <a:srgbClr val="CCFF99"/>
                </a:solidFill>
              </a:rPr>
              <a:t>WHERE </a:t>
            </a:r>
            <a:r>
              <a:rPr lang="en-US" sz="1800" dirty="0" err="1">
                <a:solidFill>
                  <a:srgbClr val="CCFF99"/>
                </a:solidFill>
              </a:rPr>
              <a:t>i.row</a:t>
            </a:r>
            <a:r>
              <a:rPr lang="en-US" sz="1800" dirty="0">
                <a:solidFill>
                  <a:srgbClr val="CCFF99"/>
                </a:solidFill>
              </a:rPr>
              <a:t> = </a:t>
            </a:r>
            <a:r>
              <a:rPr lang="en-US" sz="1800" dirty="0" err="1">
                <a:solidFill>
                  <a:srgbClr val="CCFF99"/>
                </a:solidFill>
              </a:rPr>
              <a:t>o.row</a:t>
            </a:r>
            <a:r>
              <a:rPr lang="en-US" sz="1800" dirty="0">
                <a:solidFill>
                  <a:srgbClr val="CCFF99"/>
                </a:solidFill>
              </a:rPr>
              <a:t> = </a:t>
            </a:r>
            <a:r>
              <a:rPr lang="en-US" sz="1800" dirty="0" err="1">
                <a:solidFill>
                  <a:srgbClr val="CCFF99"/>
                </a:solidFill>
              </a:rPr>
              <a:t>p.row</a:t>
            </a:r>
            <a:r>
              <a:rPr lang="en-US" sz="1800" dirty="0">
                <a:solidFill>
                  <a:srgbClr val="CCFF99"/>
                </a:solidFill>
              </a:rPr>
              <a:t> AND </a:t>
            </a:r>
            <a:r>
              <a:rPr lang="en-US" sz="1800" dirty="0" err="1">
                <a:solidFill>
                  <a:srgbClr val="CCFF99"/>
                </a:solidFill>
              </a:rPr>
              <a:t>i.table</a:t>
            </a:r>
            <a:r>
              <a:rPr lang="en-US" sz="1800" dirty="0">
                <a:solidFill>
                  <a:srgbClr val="CCFF99"/>
                </a:solidFill>
              </a:rPr>
              <a:t> = </a:t>
            </a:r>
            <a:r>
              <a:rPr lang="en-US" sz="1800" dirty="0" err="1">
                <a:solidFill>
                  <a:srgbClr val="CCFF99"/>
                </a:solidFill>
              </a:rPr>
              <a:t>o.table</a:t>
            </a:r>
            <a:r>
              <a:rPr lang="en-US" sz="1800" dirty="0">
                <a:solidFill>
                  <a:srgbClr val="CCFF99"/>
                </a:solidFill>
              </a:rPr>
              <a:t> = </a:t>
            </a:r>
            <a:r>
              <a:rPr lang="en-US" sz="1800" dirty="0" err="1">
                <a:solidFill>
                  <a:srgbClr val="CCFF99"/>
                </a:solidFill>
              </a:rPr>
              <a:t>p.table</a:t>
            </a:r>
            <a:endParaRPr lang="en-US" sz="1800" dirty="0">
              <a:solidFill>
                <a:srgbClr val="CCFF99"/>
              </a:solidFill>
            </a:endParaRPr>
          </a:p>
          <a:p>
            <a:pPr marL="0" indent="0">
              <a:buNone/>
            </a:pPr>
            <a:r>
              <a:rPr lang="en-US" sz="1800" dirty="0">
                <a:solidFill>
                  <a:srgbClr val="CCFF99"/>
                </a:solidFill>
              </a:rPr>
              <a:t>GROUP BY </a:t>
            </a:r>
            <a:r>
              <a:rPr lang="en-US" sz="1800" dirty="0" err="1">
                <a:solidFill>
                  <a:srgbClr val="CCFF99"/>
                </a:solidFill>
              </a:rPr>
              <a:t>i.table</a:t>
            </a:r>
            <a:r>
              <a:rPr lang="en-US" sz="1800" dirty="0">
                <a:solidFill>
                  <a:srgbClr val="CCFF99"/>
                </a:solidFill>
              </a:rPr>
              <a:t>;</a:t>
            </a:r>
          </a:p>
        </p:txBody>
      </p:sp>
      <p:sp>
        <p:nvSpPr>
          <p:cNvPr id="12" name="Content Placeholder 2">
            <a:extLst>
              <a:ext uri="{FF2B5EF4-FFF2-40B4-BE49-F238E27FC236}">
                <a16:creationId xmlns:a16="http://schemas.microsoft.com/office/drawing/2014/main" id="{60000994-12E1-423E-8286-418FFEC24872}"/>
              </a:ext>
            </a:extLst>
          </p:cNvPr>
          <p:cNvSpPr txBox="1">
            <a:spLocks/>
          </p:cNvSpPr>
          <p:nvPr/>
        </p:nvSpPr>
        <p:spPr>
          <a:xfrm>
            <a:off x="5577839" y="1219201"/>
            <a:ext cx="6202681" cy="8991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sz="1800" dirty="0">
                <a:solidFill>
                  <a:srgbClr val="CCFF99"/>
                </a:solidFill>
              </a:rPr>
              <a:t>income(row: 1, value: 5, table: ‘tbl1’)</a:t>
            </a:r>
          </a:p>
          <a:p>
            <a:pPr marL="0" indent="0">
              <a:buNone/>
            </a:pPr>
            <a:r>
              <a:rPr lang="en-US" sz="1800" dirty="0">
                <a:solidFill>
                  <a:srgbClr val="CCFF99"/>
                </a:solidFill>
              </a:rPr>
              <a:t>outcome(row: 1, value: 2, table: ‘tbl1’)</a:t>
            </a:r>
          </a:p>
        </p:txBody>
      </p:sp>
      <p:sp>
        <p:nvSpPr>
          <p:cNvPr id="14" name="Content Placeholder 2">
            <a:extLst>
              <a:ext uri="{FF2B5EF4-FFF2-40B4-BE49-F238E27FC236}">
                <a16:creationId xmlns:a16="http://schemas.microsoft.com/office/drawing/2014/main" id="{B7903565-D4CD-4FA6-9934-7B68EB707FB6}"/>
              </a:ext>
            </a:extLst>
          </p:cNvPr>
          <p:cNvSpPr txBox="1">
            <a:spLocks/>
          </p:cNvSpPr>
          <p:nvPr/>
        </p:nvSpPr>
        <p:spPr>
          <a:xfrm>
            <a:off x="5588543" y="2390775"/>
            <a:ext cx="4573509" cy="5143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profit(row: 1, value: 3, table: ‘tbl1’)</a:t>
            </a:r>
          </a:p>
        </p:txBody>
      </p:sp>
      <p:sp>
        <p:nvSpPr>
          <p:cNvPr id="16" name="Content Placeholder 2">
            <a:extLst>
              <a:ext uri="{FF2B5EF4-FFF2-40B4-BE49-F238E27FC236}">
                <a16:creationId xmlns:a16="http://schemas.microsoft.com/office/drawing/2014/main" id="{BDE1BA3C-1D28-444C-9D7A-76152F763C3C}"/>
              </a:ext>
            </a:extLst>
          </p:cNvPr>
          <p:cNvSpPr txBox="1">
            <a:spLocks/>
          </p:cNvSpPr>
          <p:nvPr/>
        </p:nvSpPr>
        <p:spPr>
          <a:xfrm>
            <a:off x="5577839" y="3678553"/>
            <a:ext cx="5763738" cy="17145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income(row: 1, value: 5, table: ‘tbl1’)</a:t>
            </a:r>
          </a:p>
          <a:p>
            <a:pPr marL="0" indent="0">
              <a:buNone/>
            </a:pPr>
            <a:r>
              <a:rPr lang="en-US" sz="1800" dirty="0">
                <a:solidFill>
                  <a:srgbClr val="CCFF99"/>
                </a:solidFill>
              </a:rPr>
              <a:t>outcome(row: 1, value: 2, table: ‘tbl1’)</a:t>
            </a:r>
          </a:p>
          <a:p>
            <a:pPr marL="0" indent="0">
              <a:buNone/>
            </a:pPr>
            <a:r>
              <a:rPr lang="en-US" sz="1800" dirty="0">
                <a:solidFill>
                  <a:srgbClr val="CCFF99"/>
                </a:solidFill>
              </a:rPr>
              <a:t>income(row: 2, value: 3, table: ‘tbl1’)</a:t>
            </a:r>
          </a:p>
          <a:p>
            <a:pPr marL="0" indent="0">
              <a:buNone/>
            </a:pPr>
            <a:r>
              <a:rPr lang="en-US" sz="1800" dirty="0">
                <a:solidFill>
                  <a:srgbClr val="CCFF99"/>
                </a:solidFill>
              </a:rPr>
              <a:t>outcome(row: 2, value: 4, table: ‘tbl1’)</a:t>
            </a:r>
          </a:p>
          <a:p>
            <a:pPr marL="0" indent="0">
              <a:buNone/>
            </a:pPr>
            <a:endParaRPr lang="en-US" sz="1800" dirty="0">
              <a:solidFill>
                <a:srgbClr val="CCFF99"/>
              </a:solidFill>
            </a:endParaRPr>
          </a:p>
        </p:txBody>
      </p:sp>
      <p:sp>
        <p:nvSpPr>
          <p:cNvPr id="17" name="Arrow: Down 16">
            <a:extLst>
              <a:ext uri="{FF2B5EF4-FFF2-40B4-BE49-F238E27FC236}">
                <a16:creationId xmlns:a16="http://schemas.microsoft.com/office/drawing/2014/main" id="{663F82A2-8DCF-485C-BFC3-4A0E63686B03}"/>
              </a:ext>
            </a:extLst>
          </p:cNvPr>
          <p:cNvSpPr/>
          <p:nvPr/>
        </p:nvSpPr>
        <p:spPr>
          <a:xfrm>
            <a:off x="7536180" y="2038350"/>
            <a:ext cx="205740" cy="30861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F3F52D51-0FCD-4230-B897-FED911A9FF3D}"/>
              </a:ext>
            </a:extLst>
          </p:cNvPr>
          <p:cNvSpPr txBox="1">
            <a:spLocks/>
          </p:cNvSpPr>
          <p:nvPr/>
        </p:nvSpPr>
        <p:spPr>
          <a:xfrm>
            <a:off x="5547360" y="5800723"/>
            <a:ext cx="6080759" cy="5143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totals(table: ‘tbl1’, income: 8, outcome: 6, profit: 2)</a:t>
            </a:r>
          </a:p>
        </p:txBody>
      </p:sp>
      <p:sp>
        <p:nvSpPr>
          <p:cNvPr id="19" name="Arrow: Down 18">
            <a:extLst>
              <a:ext uri="{FF2B5EF4-FFF2-40B4-BE49-F238E27FC236}">
                <a16:creationId xmlns:a16="http://schemas.microsoft.com/office/drawing/2014/main" id="{2A14C656-7FBA-494C-9738-DA9A40766520}"/>
              </a:ext>
            </a:extLst>
          </p:cNvPr>
          <p:cNvSpPr/>
          <p:nvPr/>
        </p:nvSpPr>
        <p:spPr>
          <a:xfrm>
            <a:off x="7964410" y="5400673"/>
            <a:ext cx="205740" cy="30861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2A3D83F-DB6B-48D2-B492-1A18274169B9}"/>
              </a:ext>
            </a:extLst>
          </p:cNvPr>
          <p:cNvSpPr/>
          <p:nvPr/>
        </p:nvSpPr>
        <p:spPr>
          <a:xfrm>
            <a:off x="335281" y="1112520"/>
            <a:ext cx="11445239" cy="208788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830B544-A019-4DFF-9F9E-1441760AC8E1}"/>
              </a:ext>
            </a:extLst>
          </p:cNvPr>
          <p:cNvSpPr/>
          <p:nvPr/>
        </p:nvSpPr>
        <p:spPr>
          <a:xfrm>
            <a:off x="335280" y="3238498"/>
            <a:ext cx="11445239" cy="346710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4681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757A0-FF0E-45FF-8596-7C666EA0970A}"/>
              </a:ext>
            </a:extLst>
          </p:cNvPr>
          <p:cNvSpPr>
            <a:spLocks noGrp="1"/>
          </p:cNvSpPr>
          <p:nvPr>
            <p:ph type="title"/>
          </p:nvPr>
        </p:nvSpPr>
        <p:spPr>
          <a:xfrm>
            <a:off x="646111" y="452718"/>
            <a:ext cx="10429559" cy="675042"/>
          </a:xfrm>
        </p:spPr>
        <p:txBody>
          <a:bodyPr/>
          <a:lstStyle/>
          <a:p>
            <a:r>
              <a:rPr lang="en-US" sz="2800" dirty="0">
                <a:solidFill>
                  <a:srgbClr val="FFFF00"/>
                </a:solidFill>
              </a:rPr>
              <a:t>Declarative component: concepts based on inheritance </a:t>
            </a:r>
          </a:p>
        </p:txBody>
      </p:sp>
      <p:sp>
        <p:nvSpPr>
          <p:cNvPr id="5" name="Content Placeholder 2">
            <a:extLst>
              <a:ext uri="{FF2B5EF4-FFF2-40B4-BE49-F238E27FC236}">
                <a16:creationId xmlns:a16="http://schemas.microsoft.com/office/drawing/2014/main" id="{8CCDDE34-5C4F-48A7-80C1-7D5C975535A3}"/>
              </a:ext>
            </a:extLst>
          </p:cNvPr>
          <p:cNvSpPr txBox="1">
            <a:spLocks/>
          </p:cNvSpPr>
          <p:nvPr/>
        </p:nvSpPr>
        <p:spPr>
          <a:xfrm>
            <a:off x="594359" y="1112521"/>
            <a:ext cx="5196842" cy="17145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CONCEPT income EXTENDS</a:t>
            </a:r>
          </a:p>
          <a:p>
            <a:pPr marL="0" indent="0">
              <a:buNone/>
            </a:pPr>
            <a:r>
              <a:rPr lang="en-US" sz="1800" dirty="0">
                <a:solidFill>
                  <a:srgbClr val="CCFF99"/>
                </a:solidFill>
              </a:rPr>
              <a:t>     </a:t>
            </a:r>
            <a:r>
              <a:rPr lang="en-US" sz="1800" dirty="0" err="1">
                <a:solidFill>
                  <a:srgbClr val="CCFF99"/>
                </a:solidFill>
              </a:rPr>
              <a:t>tableCell</a:t>
            </a:r>
            <a:r>
              <a:rPr lang="en-US" sz="1800" dirty="0">
                <a:solidFill>
                  <a:srgbClr val="CCFF99"/>
                </a:solidFill>
              </a:rPr>
              <a:t> c WITHOUT id, column</a:t>
            </a:r>
          </a:p>
          <a:p>
            <a:pPr marL="0" indent="0">
              <a:buNone/>
            </a:pPr>
            <a:r>
              <a:rPr lang="en-US" sz="1800" dirty="0">
                <a:solidFill>
                  <a:srgbClr val="CCFF99"/>
                </a:solidFill>
              </a:rPr>
              <a:t>WHERE </a:t>
            </a:r>
            <a:r>
              <a:rPr lang="en-US" sz="1800" dirty="0" err="1">
                <a:solidFill>
                  <a:srgbClr val="CCFF99"/>
                </a:solidFill>
              </a:rPr>
              <a:t>c.column</a:t>
            </a:r>
            <a:r>
              <a:rPr lang="en-US" sz="1800" dirty="0">
                <a:solidFill>
                  <a:srgbClr val="CCFF99"/>
                </a:solidFill>
              </a:rPr>
              <a:t> = 2;</a:t>
            </a:r>
          </a:p>
        </p:txBody>
      </p:sp>
      <p:sp>
        <p:nvSpPr>
          <p:cNvPr id="7" name="Content Placeholder 2">
            <a:extLst>
              <a:ext uri="{FF2B5EF4-FFF2-40B4-BE49-F238E27FC236}">
                <a16:creationId xmlns:a16="http://schemas.microsoft.com/office/drawing/2014/main" id="{87FF7706-03E4-4F83-AD28-E0E4516B174D}"/>
              </a:ext>
            </a:extLst>
          </p:cNvPr>
          <p:cNvSpPr txBox="1">
            <a:spLocks/>
          </p:cNvSpPr>
          <p:nvPr/>
        </p:nvSpPr>
        <p:spPr>
          <a:xfrm>
            <a:off x="594358" y="2590800"/>
            <a:ext cx="5882642" cy="41071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CONCEPT </a:t>
            </a:r>
            <a:r>
              <a:rPr lang="en-US" sz="1800" dirty="0" err="1">
                <a:solidFill>
                  <a:srgbClr val="CCFF99"/>
                </a:solidFill>
              </a:rPr>
              <a:t>productAvailability</a:t>
            </a:r>
            <a:endParaRPr lang="en-US" sz="1800" dirty="0">
              <a:solidFill>
                <a:srgbClr val="CCFF99"/>
              </a:solidFill>
            </a:endParaRPr>
          </a:p>
          <a:p>
            <a:pPr marL="0" indent="0">
              <a:buNone/>
            </a:pPr>
            <a:r>
              <a:rPr lang="en-US" sz="1800" dirty="0">
                <a:solidFill>
                  <a:srgbClr val="CCFF99"/>
                </a:solidFill>
              </a:rPr>
              <a:t>EXTENDS </a:t>
            </a:r>
            <a:r>
              <a:rPr lang="en-US" sz="1800" dirty="0" err="1">
                <a:solidFill>
                  <a:srgbClr val="CCFF99"/>
                </a:solidFill>
              </a:rPr>
              <a:t>pageSpan</a:t>
            </a:r>
            <a:r>
              <a:rPr lang="en-US" sz="1800" dirty="0">
                <a:solidFill>
                  <a:srgbClr val="CCFF99"/>
                </a:solidFill>
              </a:rPr>
              <a:t> e WITH</a:t>
            </a:r>
          </a:p>
          <a:p>
            <a:pPr marL="0" indent="0">
              <a:buNone/>
            </a:pPr>
            <a:r>
              <a:rPr lang="en-US" sz="1800" dirty="0">
                <a:solidFill>
                  <a:srgbClr val="CCFF99"/>
                </a:solidFill>
              </a:rPr>
              <a:t>    value == </a:t>
            </a:r>
            <a:r>
              <a:rPr lang="en-US" sz="1800" dirty="0" err="1">
                <a:solidFill>
                  <a:srgbClr val="CCFF99"/>
                </a:solidFill>
              </a:rPr>
              <a:t>convertColors</a:t>
            </a:r>
            <a:r>
              <a:rPr lang="en-US" sz="1800" dirty="0">
                <a:solidFill>
                  <a:srgbClr val="CCFF99"/>
                </a:solidFill>
              </a:rPr>
              <a:t>(</a:t>
            </a:r>
          </a:p>
          <a:p>
            <a:pPr marL="0" indent="0">
              <a:buNone/>
            </a:pPr>
            <a:r>
              <a:rPr lang="en-US" sz="1800" dirty="0">
                <a:solidFill>
                  <a:srgbClr val="CCFF99"/>
                </a:solidFill>
              </a:rPr>
              <a:t>        </a:t>
            </a:r>
            <a:r>
              <a:rPr lang="en-US" sz="1800" dirty="0" err="1">
                <a:solidFill>
                  <a:srgbClr val="CCFF99"/>
                </a:solidFill>
              </a:rPr>
              <a:t>e.backgroundColorName</a:t>
            </a:r>
            <a:endParaRPr lang="en-US" sz="1800" dirty="0">
              <a:solidFill>
                <a:srgbClr val="CCFF99"/>
              </a:solidFill>
            </a:endParaRPr>
          </a:p>
          <a:p>
            <a:pPr marL="0" indent="0">
              <a:buNone/>
            </a:pPr>
            <a:r>
              <a:rPr lang="en-US" sz="1800" dirty="0">
                <a:solidFill>
                  <a:srgbClr val="CCFF99"/>
                </a:solidFill>
              </a:rPr>
              <a:t>    ) WHERE </a:t>
            </a:r>
          </a:p>
          <a:p>
            <a:pPr marL="0" indent="0">
              <a:buNone/>
            </a:pPr>
            <a:r>
              <a:rPr lang="en-US" sz="1800" dirty="0">
                <a:solidFill>
                  <a:srgbClr val="CCFF99"/>
                </a:solidFill>
              </a:rPr>
              <a:t>    </a:t>
            </a:r>
            <a:r>
              <a:rPr lang="en-US" sz="1800" dirty="0" err="1">
                <a:solidFill>
                  <a:srgbClr val="CCFF99"/>
                </a:solidFill>
              </a:rPr>
              <a:t>e.backgroundColorName</a:t>
            </a:r>
            <a:r>
              <a:rPr lang="en-US" sz="1800" dirty="0">
                <a:solidFill>
                  <a:srgbClr val="CCFF99"/>
                </a:solidFill>
              </a:rPr>
              <a:t> IN (</a:t>
            </a:r>
          </a:p>
          <a:p>
            <a:pPr marL="0" indent="0">
              <a:buNone/>
            </a:pPr>
            <a:r>
              <a:rPr lang="en-US" sz="1800" dirty="0">
                <a:solidFill>
                  <a:srgbClr val="CCFF99"/>
                </a:solidFill>
              </a:rPr>
              <a:t>        ‘</a:t>
            </a:r>
            <a:r>
              <a:rPr lang="en-US" sz="1800" dirty="0" err="1">
                <a:solidFill>
                  <a:srgbClr val="CCFF99"/>
                </a:solidFill>
              </a:rPr>
              <a:t>DarkOliveGreen</a:t>
            </a:r>
            <a:r>
              <a:rPr lang="en-US" sz="1800" dirty="0">
                <a:solidFill>
                  <a:srgbClr val="CCFF99"/>
                </a:solidFill>
              </a:rPr>
              <a:t>’,</a:t>
            </a:r>
          </a:p>
          <a:p>
            <a:pPr marL="0" indent="0">
              <a:buNone/>
            </a:pPr>
            <a:r>
              <a:rPr lang="en-US" sz="1800" dirty="0">
                <a:solidFill>
                  <a:srgbClr val="CCFF99"/>
                </a:solidFill>
              </a:rPr>
              <a:t>        ‘Brown’,</a:t>
            </a:r>
          </a:p>
          <a:p>
            <a:pPr marL="0" indent="0">
              <a:buNone/>
            </a:pPr>
            <a:r>
              <a:rPr lang="en-US" sz="1800" dirty="0">
                <a:solidFill>
                  <a:srgbClr val="CCFF99"/>
                </a:solidFill>
              </a:rPr>
              <a:t>        ‘Crimson’</a:t>
            </a:r>
          </a:p>
          <a:p>
            <a:pPr marL="0" indent="0">
              <a:buNone/>
            </a:pPr>
            <a:r>
              <a:rPr lang="en-US" sz="1800" dirty="0">
                <a:solidFill>
                  <a:srgbClr val="CCFF99"/>
                </a:solidFill>
              </a:rPr>
              <a:t>    );</a:t>
            </a:r>
          </a:p>
        </p:txBody>
      </p:sp>
      <p:sp>
        <p:nvSpPr>
          <p:cNvPr id="12" name="Content Placeholder 2">
            <a:extLst>
              <a:ext uri="{FF2B5EF4-FFF2-40B4-BE49-F238E27FC236}">
                <a16:creationId xmlns:a16="http://schemas.microsoft.com/office/drawing/2014/main" id="{8786253F-ADD4-41E0-93AE-33ED0529353C}"/>
              </a:ext>
            </a:extLst>
          </p:cNvPr>
          <p:cNvSpPr txBox="1">
            <a:spLocks/>
          </p:cNvSpPr>
          <p:nvPr/>
        </p:nvSpPr>
        <p:spPr>
          <a:xfrm>
            <a:off x="4861560" y="1143001"/>
            <a:ext cx="6918961" cy="52387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sz="1800" dirty="0" err="1">
                <a:solidFill>
                  <a:srgbClr val="CCFF99"/>
                </a:solidFill>
              </a:rPr>
              <a:t>tableCell</a:t>
            </a:r>
            <a:r>
              <a:rPr lang="en-US" sz="1800" dirty="0">
                <a:solidFill>
                  <a:srgbClr val="CCFF99"/>
                </a:solidFill>
              </a:rPr>
              <a:t>(row: 1, column: 2, value: 5, table: ‘tbl1’, id: 1)</a:t>
            </a:r>
          </a:p>
        </p:txBody>
      </p:sp>
      <p:sp>
        <p:nvSpPr>
          <p:cNvPr id="13" name="Content Placeholder 2">
            <a:extLst>
              <a:ext uri="{FF2B5EF4-FFF2-40B4-BE49-F238E27FC236}">
                <a16:creationId xmlns:a16="http://schemas.microsoft.com/office/drawing/2014/main" id="{CCD21401-552C-41E4-B216-57BF739E6258}"/>
              </a:ext>
            </a:extLst>
          </p:cNvPr>
          <p:cNvSpPr txBox="1">
            <a:spLocks/>
          </p:cNvSpPr>
          <p:nvPr/>
        </p:nvSpPr>
        <p:spPr>
          <a:xfrm>
            <a:off x="4861560" y="1847849"/>
            <a:ext cx="4573509" cy="5143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income(row: 1, value: 5, table: ‘tbl1’)</a:t>
            </a:r>
          </a:p>
        </p:txBody>
      </p:sp>
      <p:sp>
        <p:nvSpPr>
          <p:cNvPr id="14" name="Content Placeholder 2">
            <a:extLst>
              <a:ext uri="{FF2B5EF4-FFF2-40B4-BE49-F238E27FC236}">
                <a16:creationId xmlns:a16="http://schemas.microsoft.com/office/drawing/2014/main" id="{55FD72E9-B6DC-45AC-B646-33ED342C70A2}"/>
              </a:ext>
            </a:extLst>
          </p:cNvPr>
          <p:cNvSpPr txBox="1">
            <a:spLocks/>
          </p:cNvSpPr>
          <p:nvPr/>
        </p:nvSpPr>
        <p:spPr>
          <a:xfrm>
            <a:off x="4861560" y="2599372"/>
            <a:ext cx="6319243" cy="168306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err="1">
                <a:solidFill>
                  <a:srgbClr val="CCFF99"/>
                </a:solidFill>
              </a:rPr>
              <a:t>pageSpan</a:t>
            </a:r>
            <a:r>
              <a:rPr lang="en-US" sz="1800" dirty="0">
                <a:solidFill>
                  <a:srgbClr val="CCFF99"/>
                </a:solidFill>
              </a:rPr>
              <a:t>(</a:t>
            </a:r>
          </a:p>
          <a:p>
            <a:pPr marL="0" indent="0">
              <a:buNone/>
            </a:pPr>
            <a:r>
              <a:rPr lang="en-US" sz="1800" dirty="0">
                <a:solidFill>
                  <a:srgbClr val="CCFF99"/>
                </a:solidFill>
              </a:rPr>
              <a:t>     id: ‘product-availability-1234’,    </a:t>
            </a:r>
          </a:p>
          <a:p>
            <a:pPr marL="0" indent="0">
              <a:buNone/>
            </a:pPr>
            <a:r>
              <a:rPr lang="en-US" sz="1800" dirty="0">
                <a:solidFill>
                  <a:srgbClr val="CCFF99"/>
                </a:solidFill>
              </a:rPr>
              <a:t>     </a:t>
            </a:r>
            <a:r>
              <a:rPr lang="en-US" sz="1800" dirty="0" err="1">
                <a:solidFill>
                  <a:srgbClr val="CCFF99"/>
                </a:solidFill>
              </a:rPr>
              <a:t>backgroundColorName</a:t>
            </a:r>
            <a:r>
              <a:rPr lang="en-US" sz="1800" dirty="0">
                <a:solidFill>
                  <a:srgbClr val="CCFF99"/>
                </a:solidFill>
              </a:rPr>
              <a:t>: ‘Green’, …</a:t>
            </a:r>
          </a:p>
          <a:p>
            <a:pPr marL="0" indent="0">
              <a:buNone/>
            </a:pPr>
            <a:r>
              <a:rPr lang="en-US" sz="1800" dirty="0">
                <a:solidFill>
                  <a:srgbClr val="CCFF99"/>
                </a:solidFill>
              </a:rPr>
              <a:t>)</a:t>
            </a:r>
          </a:p>
          <a:p>
            <a:pPr marL="0" indent="0">
              <a:buNone/>
            </a:pPr>
            <a:endParaRPr lang="en-US" sz="1800" dirty="0">
              <a:solidFill>
                <a:srgbClr val="CCFF99"/>
              </a:solidFill>
            </a:endParaRPr>
          </a:p>
        </p:txBody>
      </p:sp>
      <p:sp>
        <p:nvSpPr>
          <p:cNvPr id="15" name="Arrow: Down 14">
            <a:extLst>
              <a:ext uri="{FF2B5EF4-FFF2-40B4-BE49-F238E27FC236}">
                <a16:creationId xmlns:a16="http://schemas.microsoft.com/office/drawing/2014/main" id="{85D1E6DA-2A30-4148-889B-CDD844785B7D}"/>
              </a:ext>
            </a:extLst>
          </p:cNvPr>
          <p:cNvSpPr/>
          <p:nvPr/>
        </p:nvSpPr>
        <p:spPr>
          <a:xfrm>
            <a:off x="7536180" y="1520190"/>
            <a:ext cx="205740" cy="30861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F40715AA-A88E-485E-ABA4-BD6853C19B2E}"/>
              </a:ext>
            </a:extLst>
          </p:cNvPr>
          <p:cNvSpPr txBox="1">
            <a:spLocks/>
          </p:cNvSpPr>
          <p:nvPr/>
        </p:nvSpPr>
        <p:spPr>
          <a:xfrm>
            <a:off x="4861560" y="4567238"/>
            <a:ext cx="6766559" cy="185166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err="1">
                <a:solidFill>
                  <a:srgbClr val="CCFF99"/>
                </a:solidFill>
              </a:rPr>
              <a:t>productAvailability</a:t>
            </a:r>
            <a:r>
              <a:rPr lang="en-US" sz="1800" dirty="0">
                <a:solidFill>
                  <a:srgbClr val="CCFF99"/>
                </a:solidFill>
              </a:rPr>
              <a:t>(</a:t>
            </a:r>
          </a:p>
          <a:p>
            <a:pPr marL="0" indent="0">
              <a:buNone/>
            </a:pPr>
            <a:r>
              <a:rPr lang="en-US" sz="1800" dirty="0">
                <a:solidFill>
                  <a:srgbClr val="CCFF99"/>
                </a:solidFill>
              </a:rPr>
              <a:t>     id: ‘product-availability-1234’, </a:t>
            </a:r>
          </a:p>
          <a:p>
            <a:pPr marL="0" indent="0">
              <a:buNone/>
            </a:pPr>
            <a:r>
              <a:rPr lang="en-US" sz="1800" dirty="0">
                <a:solidFill>
                  <a:srgbClr val="CCFF99"/>
                </a:solidFill>
              </a:rPr>
              <a:t>     </a:t>
            </a:r>
            <a:r>
              <a:rPr lang="en-US" sz="1800" dirty="0" err="1">
                <a:solidFill>
                  <a:srgbClr val="CCFF99"/>
                </a:solidFill>
              </a:rPr>
              <a:t>backgroundColorName</a:t>
            </a:r>
            <a:r>
              <a:rPr lang="en-US" sz="1800" dirty="0">
                <a:solidFill>
                  <a:srgbClr val="CCFF99"/>
                </a:solidFill>
              </a:rPr>
              <a:t>: ‘Green’, </a:t>
            </a:r>
          </a:p>
          <a:p>
            <a:pPr marL="0" indent="0">
              <a:buNone/>
            </a:pPr>
            <a:r>
              <a:rPr lang="en-US" sz="1800" dirty="0">
                <a:solidFill>
                  <a:srgbClr val="CCFF99"/>
                </a:solidFill>
              </a:rPr>
              <a:t>     value: ‘available’, …</a:t>
            </a:r>
          </a:p>
          <a:p>
            <a:pPr marL="0" indent="0">
              <a:buNone/>
            </a:pPr>
            <a:r>
              <a:rPr lang="en-US" sz="1800" dirty="0">
                <a:solidFill>
                  <a:srgbClr val="CCFF99"/>
                </a:solidFill>
              </a:rPr>
              <a:t>)</a:t>
            </a:r>
          </a:p>
        </p:txBody>
      </p:sp>
      <p:sp>
        <p:nvSpPr>
          <p:cNvPr id="17" name="Arrow: Down 16">
            <a:extLst>
              <a:ext uri="{FF2B5EF4-FFF2-40B4-BE49-F238E27FC236}">
                <a16:creationId xmlns:a16="http://schemas.microsoft.com/office/drawing/2014/main" id="{892D761B-0414-4DBC-94BA-CA9B87DF6A44}"/>
              </a:ext>
            </a:extLst>
          </p:cNvPr>
          <p:cNvSpPr/>
          <p:nvPr/>
        </p:nvSpPr>
        <p:spPr>
          <a:xfrm>
            <a:off x="7433310" y="4113373"/>
            <a:ext cx="205740" cy="30861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421B20B-9E14-4773-943F-8DDF7762B8E0}"/>
              </a:ext>
            </a:extLst>
          </p:cNvPr>
          <p:cNvSpPr/>
          <p:nvPr/>
        </p:nvSpPr>
        <p:spPr>
          <a:xfrm>
            <a:off x="335281" y="1112520"/>
            <a:ext cx="11445239" cy="124968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05D9D78-17FA-4E30-ABEB-6C0299D61361}"/>
              </a:ext>
            </a:extLst>
          </p:cNvPr>
          <p:cNvSpPr/>
          <p:nvPr/>
        </p:nvSpPr>
        <p:spPr>
          <a:xfrm>
            <a:off x="335280" y="2543174"/>
            <a:ext cx="11445239" cy="416242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76945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33689</TotalTime>
  <Words>4963</Words>
  <Application>Microsoft Office PowerPoint</Application>
  <PresentationFormat>Widescreen</PresentationFormat>
  <Paragraphs>511</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Century Gothic</vt:lpstr>
      <vt:lpstr>Wingdings 3</vt:lpstr>
      <vt:lpstr>Ion</vt:lpstr>
      <vt:lpstr>Hybrid imperative-logical programming in RPA tasks</vt:lpstr>
      <vt:lpstr>Robotic Process Automation</vt:lpstr>
      <vt:lpstr>Ontology as a set of abstract concepts for describing a domain</vt:lpstr>
      <vt:lpstr>Ontology example</vt:lpstr>
      <vt:lpstr>Hybrid imperative-logical programming language  for building ontologies in RPA tasks</vt:lpstr>
      <vt:lpstr>Declarative component: objects</vt:lpstr>
      <vt:lpstr>Declarative component: concepts</vt:lpstr>
      <vt:lpstr>Declarative component: composite concepts</vt:lpstr>
      <vt:lpstr>Declarative component: concepts based on inheritance </vt:lpstr>
      <vt:lpstr>Declarative component: subset concepts</vt:lpstr>
      <vt:lpstr>Declarative component: concepts as a function</vt:lpstr>
      <vt:lpstr>Declarative component: recursive concepts</vt:lpstr>
      <vt:lpstr>Declarative component: variables and higher-order logic</vt:lpstr>
      <vt:lpstr>Imperative component</vt:lpstr>
      <vt:lpstr>Integration of the declarative and imperative components</vt:lpstr>
      <vt:lpstr>Knowledge base features</vt:lpstr>
      <vt:lpstr>The scope of concepts and objects</vt:lpstr>
      <vt:lpstr>PowerPoint Presentation</vt:lpstr>
      <vt:lpstr>Usage examples: CSV files processing</vt:lpstr>
      <vt:lpstr>Usage examples: WEB pages processing</vt:lpstr>
      <vt:lpstr>Usage examples: WEB pages processing</vt:lpstr>
      <vt:lpstr>Usage examples: WEB pages processing</vt:lpstr>
      <vt:lpstr>Usage examples: WEB pages processing</vt:lpstr>
      <vt:lpstr>Usage examples: WEB pages processing</vt:lpstr>
      <vt:lpstr>Usage examples: WEB pages processing</vt:lpstr>
      <vt:lpstr>Possible applications</vt:lpstr>
      <vt:lpstr>Analysis of texts in natural language</vt:lpstr>
      <vt:lpstr>Analysis of logs</vt:lpstr>
      <vt:lpstr>Text grounding</vt:lpstr>
      <vt:lpstr>Data flow modelling</vt:lpstr>
      <vt:lpstr>Plans for the future</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Voropai, Oleksii</dc:creator>
  <cp:lastModifiedBy>Voropai, Oleksii</cp:lastModifiedBy>
  <cp:revision>310</cp:revision>
  <dcterms:created xsi:type="dcterms:W3CDTF">2017-11-17T12:32:58Z</dcterms:created>
  <dcterms:modified xsi:type="dcterms:W3CDTF">2018-01-11T16:45:02Z</dcterms:modified>
</cp:coreProperties>
</file>