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Kofax" TargetMode="External"/><Relationship Id="rId13" Type="http://schemas.openxmlformats.org/officeDocument/2006/relationships/hyperlink" Target="https://en.wikipedia.org/wiki/Verint" TargetMode="External"/><Relationship Id="rId3" Type="http://schemas.openxmlformats.org/officeDocument/2006/relationships/hyperlink" Target="https://en.wikipedia.org/wiki/BlackLine" TargetMode="External"/><Relationship Id="rId7" Type="http://schemas.openxmlformats.org/officeDocument/2006/relationships/hyperlink" Target="https://en.wikipedia.org/wiki/HelpSystems" TargetMode="External"/><Relationship Id="rId12" Type="http://schemas.openxmlformats.org/officeDocument/2006/relationships/hyperlink" Target="https://en.wikipedia.org/wiki/Robotic_process_automation#cite_note-forrester-rba-10" TargetMode="External"/><Relationship Id="rId2" Type="http://schemas.openxmlformats.org/officeDocument/2006/relationships/hyperlink" Target="https://en.wikipedia.org/wiki/Automation_Anywhe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EdgeVerve_Systems" TargetMode="External"/><Relationship Id="rId11" Type="http://schemas.openxmlformats.org/officeDocument/2006/relationships/hyperlink" Target="https://en.wikipedia.org/w/index.php?title=UiPath&amp;action=edit&amp;redlink=1" TargetMode="External"/><Relationship Id="rId5" Type="http://schemas.openxmlformats.org/officeDocument/2006/relationships/hyperlink" Target="https://en.wikipedia.org/wiki/Datamatics" TargetMode="External"/><Relationship Id="rId10" Type="http://schemas.openxmlformats.org/officeDocument/2006/relationships/hyperlink" Target="https://en.wikipedia.org/wiki/Pegasystems" TargetMode="External"/><Relationship Id="rId4" Type="http://schemas.openxmlformats.org/officeDocument/2006/relationships/hyperlink" Target="https://en.wikipedia.org/wiki/Blue_Prism" TargetMode="External"/><Relationship Id="rId9" Type="http://schemas.openxmlformats.org/officeDocument/2006/relationships/hyperlink" Target="https://en.wikipedia.org/wiki/NICE_System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72EC-FC9F-43E0-8226-14DBAC319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749669"/>
            <a:ext cx="8825658" cy="2130896"/>
          </a:xfrm>
        </p:spPr>
        <p:txBody>
          <a:bodyPr/>
          <a:lstStyle/>
          <a:p>
            <a:pPr algn="ctr"/>
            <a:r>
              <a:rPr lang="ru-RU" sz="4000" dirty="0">
                <a:solidFill>
                  <a:srgbClr val="FFFF00"/>
                </a:solidFill>
              </a:rPr>
              <a:t>Гибридное императивно- логическое программирование в задачах </a:t>
            </a:r>
            <a:r>
              <a:rPr lang="en-US" sz="4000" dirty="0">
                <a:solidFill>
                  <a:srgbClr val="FFFF00"/>
                </a:solidFill>
              </a:rPr>
              <a:t>RPA</a:t>
            </a:r>
          </a:p>
        </p:txBody>
      </p:sp>
    </p:spTree>
    <p:extLst>
      <p:ext uri="{BB962C8B-B14F-4D97-AF65-F5344CB8AC3E}">
        <p14:creationId xmlns:p14="http://schemas.microsoft.com/office/powerpoint/2010/main" val="1574119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A13D5-49CD-4218-B42C-E984BC30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Декларативная компонента – описание понятий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34A51-E7D5-4605-B4D9-308ED88F8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10640"/>
            <a:ext cx="8946541" cy="49377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Понятия представляют обобщенные сведения и знания о предметной области. Представляют собой описание структуры нового класса объектов а так же правило его создания.</a:t>
            </a:r>
          </a:p>
          <a:p>
            <a:pPr marL="0" indent="0">
              <a:buNone/>
            </a:pPr>
            <a:r>
              <a:rPr lang="ru-RU" dirty="0"/>
              <a:t>Типы понятий:</a:t>
            </a:r>
          </a:p>
          <a:p>
            <a:r>
              <a:rPr lang="ru-RU" b="1" dirty="0"/>
              <a:t>Составное понятие </a:t>
            </a:r>
            <a:r>
              <a:rPr lang="ru-RU" dirty="0"/>
              <a:t>– позволяет описать набор атрибутов нового класса объектов, связать их с родительскими понятиями или их атрибутами а так же задать связи родительских понятий между собой.</a:t>
            </a:r>
          </a:p>
          <a:p>
            <a:r>
              <a:rPr lang="ru-RU" b="1" dirty="0"/>
              <a:t>Понятие, основанное на наследовании </a:t>
            </a:r>
            <a:r>
              <a:rPr lang="ru-RU" dirty="0"/>
              <a:t>– позволяет расширить или переопределить часть аттрибутов родительского понятия. </a:t>
            </a:r>
          </a:p>
          <a:p>
            <a:r>
              <a:rPr lang="ru-RU" b="1" dirty="0"/>
              <a:t>Понятие как подмножество другого понятия </a:t>
            </a:r>
            <a:r>
              <a:rPr lang="ru-RU" dirty="0"/>
              <a:t>– позволяет отфильтровать часть объектов родительского понятия. Особенностью данного понятия является то, что объекты этого понятия сохраняют структуру и имена объектов родительского понятия.</a:t>
            </a:r>
          </a:p>
          <a:p>
            <a:r>
              <a:rPr lang="ru-RU" b="1" dirty="0"/>
              <a:t>Понятие как функция </a:t>
            </a:r>
            <a:r>
              <a:rPr lang="ru-RU" dirty="0"/>
              <a:t>– представляет собой способ описания понятия как функцию, возвращающую список новых объектов.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1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72AE-5D36-459D-8C4F-C538139B3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9802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Декларативная компонента – составные понятия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D5B517-C40B-4193-A4B6-9AFD38559B3B}"/>
              </a:ext>
            </a:extLst>
          </p:cNvPr>
          <p:cNvSpPr txBox="1">
            <a:spLocks/>
          </p:cNvSpPr>
          <p:nvPr/>
        </p:nvSpPr>
        <p:spPr>
          <a:xfrm>
            <a:off x="502919" y="1112520"/>
            <a:ext cx="5196842" cy="208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800" dirty="0">
                <a:solidFill>
                  <a:srgbClr val="CCFF99"/>
                </a:solidFill>
              </a:rPr>
              <a:t>CONCEPT profit p IS</a:t>
            </a:r>
          </a:p>
          <a:p>
            <a:pPr marL="0" indent="0">
              <a:buFont typeface="Wingdings 3" charset="2"/>
              <a:buNone/>
            </a:pPr>
            <a:r>
              <a:rPr lang="en-US" sz="1800" dirty="0">
                <a:solidFill>
                  <a:srgbClr val="CCFF99"/>
                </a:solidFill>
              </a:rPr>
              <a:t>     table, row, value == </a:t>
            </a:r>
            <a:r>
              <a:rPr lang="en-US" sz="1800" dirty="0" err="1">
                <a:solidFill>
                  <a:srgbClr val="CCFF99"/>
                </a:solidFill>
              </a:rPr>
              <a:t>i.value</a:t>
            </a:r>
            <a:r>
              <a:rPr lang="en-US" sz="1800" dirty="0">
                <a:solidFill>
                  <a:srgbClr val="CCFF99"/>
                </a:solidFill>
              </a:rPr>
              <a:t> - </a:t>
            </a:r>
            <a:r>
              <a:rPr lang="en-US" sz="1800" dirty="0" err="1">
                <a:solidFill>
                  <a:srgbClr val="CCFF99"/>
                </a:solidFill>
              </a:rPr>
              <a:t>o.value</a:t>
            </a:r>
            <a:r>
              <a:rPr lang="en-US" sz="1800" dirty="0">
                <a:solidFill>
                  <a:srgbClr val="CCFF99"/>
                </a:solidFill>
              </a:rPr>
              <a:t>  </a:t>
            </a:r>
          </a:p>
          <a:p>
            <a:pPr marL="0" indent="0">
              <a:buFont typeface="Wingdings 3" charset="2"/>
              <a:buNone/>
            </a:pPr>
            <a:r>
              <a:rPr lang="en-US" sz="1800" dirty="0">
                <a:solidFill>
                  <a:srgbClr val="CCFF99"/>
                </a:solidFill>
              </a:rPr>
              <a:t>FROM income </a:t>
            </a:r>
            <a:r>
              <a:rPr lang="en-US" sz="1800" dirty="0" err="1">
                <a:solidFill>
                  <a:srgbClr val="CCFF99"/>
                </a:solidFill>
              </a:rPr>
              <a:t>i</a:t>
            </a:r>
            <a:r>
              <a:rPr lang="en-US" sz="1800" dirty="0">
                <a:solidFill>
                  <a:srgbClr val="CCFF99"/>
                </a:solidFill>
              </a:rPr>
              <a:t>, outcome o</a:t>
            </a:r>
          </a:p>
          <a:p>
            <a:pPr marL="0" indent="0">
              <a:buFont typeface="Wingdings 3" charset="2"/>
              <a:buNone/>
            </a:pPr>
            <a:r>
              <a:rPr lang="en-US" sz="1800" dirty="0">
                <a:solidFill>
                  <a:srgbClr val="CCFF99"/>
                </a:solidFill>
              </a:rPr>
              <a:t>WHERE </a:t>
            </a:r>
            <a:r>
              <a:rPr lang="en-US" sz="1800" dirty="0" err="1">
                <a:solidFill>
                  <a:srgbClr val="CCFF99"/>
                </a:solidFill>
              </a:rPr>
              <a:t>p.row</a:t>
            </a:r>
            <a:r>
              <a:rPr lang="en-US" sz="1800" dirty="0">
                <a:solidFill>
                  <a:srgbClr val="CCFF99"/>
                </a:solidFill>
              </a:rPr>
              <a:t> = </a:t>
            </a:r>
            <a:r>
              <a:rPr lang="en-US" sz="1800" dirty="0" err="1">
                <a:solidFill>
                  <a:srgbClr val="CCFF99"/>
                </a:solidFill>
              </a:rPr>
              <a:t>i.row</a:t>
            </a:r>
            <a:r>
              <a:rPr lang="en-US" sz="1800" dirty="0">
                <a:solidFill>
                  <a:srgbClr val="CCFF99"/>
                </a:solidFill>
              </a:rPr>
              <a:t> = </a:t>
            </a:r>
            <a:r>
              <a:rPr lang="en-US" sz="1800" dirty="0" err="1">
                <a:solidFill>
                  <a:srgbClr val="CCFF99"/>
                </a:solidFill>
              </a:rPr>
              <a:t>o.row</a:t>
            </a:r>
            <a:r>
              <a:rPr lang="en-US" sz="1800" dirty="0">
                <a:solidFill>
                  <a:srgbClr val="CCFF99"/>
                </a:solidFill>
              </a:rPr>
              <a:t> AND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CCFF99"/>
                </a:solidFill>
              </a:rPr>
              <a:t>p.table</a:t>
            </a:r>
            <a:r>
              <a:rPr lang="en-US" sz="1800" dirty="0">
                <a:solidFill>
                  <a:srgbClr val="CCFF99"/>
                </a:solidFill>
              </a:rPr>
              <a:t> = </a:t>
            </a:r>
            <a:r>
              <a:rPr lang="en-US" sz="1800" dirty="0" err="1">
                <a:solidFill>
                  <a:srgbClr val="CCFF99"/>
                </a:solidFill>
              </a:rPr>
              <a:t>i.table</a:t>
            </a:r>
            <a:r>
              <a:rPr lang="en-US" sz="1800" dirty="0">
                <a:solidFill>
                  <a:srgbClr val="CCFF99"/>
                </a:solidFill>
              </a:rPr>
              <a:t> = </a:t>
            </a:r>
            <a:r>
              <a:rPr lang="en-US" sz="1800" dirty="0" err="1">
                <a:solidFill>
                  <a:srgbClr val="CCFF99"/>
                </a:solidFill>
              </a:rPr>
              <a:t>o.table</a:t>
            </a:r>
            <a:r>
              <a:rPr lang="en-US" sz="1800" dirty="0">
                <a:solidFill>
                  <a:srgbClr val="CCFF99"/>
                </a:solidFill>
              </a:rPr>
              <a:t>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65F430E-AB4C-43C8-A40C-0362E54AE8B9}"/>
              </a:ext>
            </a:extLst>
          </p:cNvPr>
          <p:cNvSpPr txBox="1">
            <a:spLocks/>
          </p:cNvSpPr>
          <p:nvPr/>
        </p:nvSpPr>
        <p:spPr>
          <a:xfrm>
            <a:off x="502919" y="3208021"/>
            <a:ext cx="5196842" cy="3642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CONCEPT totals IS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	income = sum(</a:t>
            </a:r>
            <a:r>
              <a:rPr lang="en-US" sz="1800" dirty="0" err="1">
                <a:solidFill>
                  <a:srgbClr val="CCFF99"/>
                </a:solidFill>
              </a:rPr>
              <a:t>i.value</a:t>
            </a:r>
            <a:r>
              <a:rPr lang="en-US" sz="1800" dirty="0">
                <a:solidFill>
                  <a:srgbClr val="CCFF99"/>
                </a:solidFill>
              </a:rPr>
              <a:t>),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	outcome = sum(</a:t>
            </a:r>
            <a:r>
              <a:rPr lang="en-US" sz="1800" dirty="0" err="1">
                <a:solidFill>
                  <a:srgbClr val="CCFF99"/>
                </a:solidFill>
              </a:rPr>
              <a:t>o.value</a:t>
            </a:r>
            <a:r>
              <a:rPr lang="en-US" sz="1800" dirty="0">
                <a:solidFill>
                  <a:srgbClr val="CCFF99"/>
                </a:solidFill>
              </a:rPr>
              <a:t>),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	profit = sum(</a:t>
            </a:r>
            <a:r>
              <a:rPr lang="en-US" sz="1800" dirty="0" err="1">
                <a:solidFill>
                  <a:srgbClr val="CCFF99"/>
                </a:solidFill>
              </a:rPr>
              <a:t>p.value</a:t>
            </a:r>
            <a:r>
              <a:rPr lang="en-US" sz="1800" dirty="0">
                <a:solidFill>
                  <a:srgbClr val="CCFF99"/>
                </a:solidFill>
              </a:rPr>
              <a:t>),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  table = </a:t>
            </a:r>
            <a:r>
              <a:rPr lang="en-US" sz="1800" dirty="0" err="1">
                <a:solidFill>
                  <a:srgbClr val="CCFF99"/>
                </a:solidFill>
              </a:rPr>
              <a:t>i.table</a:t>
            </a:r>
            <a:endParaRPr lang="en-US" sz="1800" dirty="0">
              <a:solidFill>
                <a:srgbClr val="CCFF99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FROM Income </a:t>
            </a:r>
            <a:r>
              <a:rPr lang="en-US" sz="1800" dirty="0" err="1">
                <a:solidFill>
                  <a:srgbClr val="CCFF99"/>
                </a:solidFill>
              </a:rPr>
              <a:t>i</a:t>
            </a:r>
            <a:r>
              <a:rPr lang="en-US" sz="1800" dirty="0">
                <a:solidFill>
                  <a:srgbClr val="CCFF99"/>
                </a:solidFill>
              </a:rPr>
              <a:t>, Outcome o, Profit p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WHERE </a:t>
            </a:r>
            <a:r>
              <a:rPr lang="en-US" sz="1800" dirty="0" err="1">
                <a:solidFill>
                  <a:srgbClr val="CCFF99"/>
                </a:solidFill>
              </a:rPr>
              <a:t>i.row</a:t>
            </a:r>
            <a:r>
              <a:rPr lang="en-US" sz="1800" dirty="0">
                <a:solidFill>
                  <a:srgbClr val="CCFF99"/>
                </a:solidFill>
              </a:rPr>
              <a:t> = </a:t>
            </a:r>
            <a:r>
              <a:rPr lang="en-US" sz="1800" dirty="0" err="1">
                <a:solidFill>
                  <a:srgbClr val="CCFF99"/>
                </a:solidFill>
              </a:rPr>
              <a:t>o.row</a:t>
            </a:r>
            <a:r>
              <a:rPr lang="en-US" sz="1800" dirty="0">
                <a:solidFill>
                  <a:srgbClr val="CCFF99"/>
                </a:solidFill>
              </a:rPr>
              <a:t> = </a:t>
            </a:r>
            <a:r>
              <a:rPr lang="en-US" sz="1800" dirty="0" err="1">
                <a:solidFill>
                  <a:srgbClr val="CCFF99"/>
                </a:solidFill>
              </a:rPr>
              <a:t>p.row</a:t>
            </a:r>
            <a:r>
              <a:rPr lang="en-US" sz="1800" dirty="0">
                <a:solidFill>
                  <a:srgbClr val="CCFF99"/>
                </a:solidFill>
              </a:rPr>
              <a:t> AND </a:t>
            </a:r>
            <a:r>
              <a:rPr lang="en-US" sz="1800" dirty="0" err="1">
                <a:solidFill>
                  <a:srgbClr val="CCFF99"/>
                </a:solidFill>
              </a:rPr>
              <a:t>i.table</a:t>
            </a:r>
            <a:r>
              <a:rPr lang="en-US" sz="1800" dirty="0">
                <a:solidFill>
                  <a:srgbClr val="CCFF99"/>
                </a:solidFill>
              </a:rPr>
              <a:t> = </a:t>
            </a:r>
            <a:r>
              <a:rPr lang="en-US" sz="1800" dirty="0" err="1">
                <a:solidFill>
                  <a:srgbClr val="CCFF99"/>
                </a:solidFill>
              </a:rPr>
              <a:t>o.table</a:t>
            </a:r>
            <a:r>
              <a:rPr lang="en-US" sz="1800" dirty="0">
                <a:solidFill>
                  <a:srgbClr val="CCFF99"/>
                </a:solidFill>
              </a:rPr>
              <a:t> = </a:t>
            </a:r>
            <a:r>
              <a:rPr lang="en-US" sz="1800" dirty="0" err="1">
                <a:solidFill>
                  <a:srgbClr val="CCFF99"/>
                </a:solidFill>
              </a:rPr>
              <a:t>p.table</a:t>
            </a:r>
            <a:endParaRPr lang="en-US" sz="1800" dirty="0">
              <a:solidFill>
                <a:srgbClr val="CCFF99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GROUP BY table;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0000994-12E1-423E-8286-418FFEC24872}"/>
              </a:ext>
            </a:extLst>
          </p:cNvPr>
          <p:cNvSpPr txBox="1">
            <a:spLocks/>
          </p:cNvSpPr>
          <p:nvPr/>
        </p:nvSpPr>
        <p:spPr>
          <a:xfrm>
            <a:off x="5577839" y="1219201"/>
            <a:ext cx="6202681" cy="89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800" dirty="0">
                <a:solidFill>
                  <a:srgbClr val="CCFF99"/>
                </a:solidFill>
              </a:rPr>
              <a:t>income(row: 1, value: 5, table: ‘tbl1’)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outcome(row: 1, value: 2, table: ‘tbl1’)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7903565-D4CD-4FA6-9934-7B68EB707FB6}"/>
              </a:ext>
            </a:extLst>
          </p:cNvPr>
          <p:cNvSpPr txBox="1">
            <a:spLocks/>
          </p:cNvSpPr>
          <p:nvPr/>
        </p:nvSpPr>
        <p:spPr>
          <a:xfrm>
            <a:off x="5588543" y="2390775"/>
            <a:ext cx="4573509" cy="51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profit(row: 1, value: 3, table: ‘tbl1’)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DE1BA3C-1D28-444C-9D7A-76152F763C3C}"/>
              </a:ext>
            </a:extLst>
          </p:cNvPr>
          <p:cNvSpPr txBox="1">
            <a:spLocks/>
          </p:cNvSpPr>
          <p:nvPr/>
        </p:nvSpPr>
        <p:spPr>
          <a:xfrm>
            <a:off x="5577839" y="3678553"/>
            <a:ext cx="5763738" cy="171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income(row: 1, value: 5, table: ‘tbl1’)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outcome(row: 1, value: 2, table: ‘tbl1’)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income(row: 2, value: 3, table: ‘tbl1’)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outcome(row: 2, value: 4, table: ‘tbl1’)</a:t>
            </a:r>
          </a:p>
          <a:p>
            <a:pPr marL="0" indent="0">
              <a:buNone/>
            </a:pPr>
            <a:endParaRPr lang="en-US" sz="1800" dirty="0">
              <a:solidFill>
                <a:srgbClr val="CCFF99"/>
              </a:solidFill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663F82A2-8DCF-485C-BFC3-4A0E63686B03}"/>
              </a:ext>
            </a:extLst>
          </p:cNvPr>
          <p:cNvSpPr/>
          <p:nvPr/>
        </p:nvSpPr>
        <p:spPr>
          <a:xfrm>
            <a:off x="7536180" y="2038350"/>
            <a:ext cx="205740" cy="30861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3F52D51-0FCD-4230-B897-FED911A9FF3D}"/>
              </a:ext>
            </a:extLst>
          </p:cNvPr>
          <p:cNvSpPr txBox="1">
            <a:spLocks/>
          </p:cNvSpPr>
          <p:nvPr/>
        </p:nvSpPr>
        <p:spPr>
          <a:xfrm>
            <a:off x="5547360" y="5800723"/>
            <a:ext cx="6080759" cy="51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totals(table: ‘tbl1’, income: 8, outcome: 6, profit: 2)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2A14C656-7FBA-494C-9738-DA9A40766520}"/>
              </a:ext>
            </a:extLst>
          </p:cNvPr>
          <p:cNvSpPr/>
          <p:nvPr/>
        </p:nvSpPr>
        <p:spPr>
          <a:xfrm>
            <a:off x="7964410" y="5400673"/>
            <a:ext cx="205740" cy="30861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A3D83F-DB6B-48D2-B492-1A18274169B9}"/>
              </a:ext>
            </a:extLst>
          </p:cNvPr>
          <p:cNvSpPr/>
          <p:nvPr/>
        </p:nvSpPr>
        <p:spPr>
          <a:xfrm>
            <a:off x="335281" y="1112520"/>
            <a:ext cx="11445239" cy="208788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30B544-A019-4DFF-9F9E-1441760AC8E1}"/>
              </a:ext>
            </a:extLst>
          </p:cNvPr>
          <p:cNvSpPr/>
          <p:nvPr/>
        </p:nvSpPr>
        <p:spPr>
          <a:xfrm>
            <a:off x="335280" y="3238498"/>
            <a:ext cx="11445239" cy="34671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81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57A0-FF0E-45FF-8596-7C666EA0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54249" cy="675042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Декларативная компонента –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ru-RU" sz="2800" dirty="0">
                <a:solidFill>
                  <a:srgbClr val="FFFF00"/>
                </a:solidFill>
              </a:rPr>
              <a:t>понятия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ru-RU" sz="2800" dirty="0">
                <a:solidFill>
                  <a:srgbClr val="FFFF00"/>
                </a:solidFill>
              </a:rPr>
              <a:t>наследования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CDDE34-5C4F-48A7-80C1-7D5C975535A3}"/>
              </a:ext>
            </a:extLst>
          </p:cNvPr>
          <p:cNvSpPr txBox="1">
            <a:spLocks/>
          </p:cNvSpPr>
          <p:nvPr/>
        </p:nvSpPr>
        <p:spPr>
          <a:xfrm>
            <a:off x="594359" y="1112521"/>
            <a:ext cx="5196842" cy="171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CONCEPT income EXTENDS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</a:t>
            </a:r>
            <a:r>
              <a:rPr lang="en-US" sz="1800" dirty="0" err="1">
                <a:solidFill>
                  <a:srgbClr val="CCFF99"/>
                </a:solidFill>
              </a:rPr>
              <a:t>tableCell</a:t>
            </a:r>
            <a:r>
              <a:rPr lang="en-US" sz="1800" dirty="0">
                <a:solidFill>
                  <a:srgbClr val="CCFF99"/>
                </a:solidFill>
              </a:rPr>
              <a:t> c WITHOUT id, column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WHERE </a:t>
            </a:r>
            <a:r>
              <a:rPr lang="en-US" sz="1800" dirty="0" err="1">
                <a:solidFill>
                  <a:srgbClr val="CCFF99"/>
                </a:solidFill>
              </a:rPr>
              <a:t>c.column</a:t>
            </a:r>
            <a:r>
              <a:rPr lang="en-US" sz="1800" dirty="0">
                <a:solidFill>
                  <a:srgbClr val="CCFF99"/>
                </a:solidFill>
              </a:rPr>
              <a:t> = 2;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FF7706-03E4-4F83-AD28-E0E4516B174D}"/>
              </a:ext>
            </a:extLst>
          </p:cNvPr>
          <p:cNvSpPr txBox="1">
            <a:spLocks/>
          </p:cNvSpPr>
          <p:nvPr/>
        </p:nvSpPr>
        <p:spPr>
          <a:xfrm>
            <a:off x="594358" y="2590800"/>
            <a:ext cx="5882642" cy="4107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CONCEPT </a:t>
            </a:r>
            <a:r>
              <a:rPr lang="en-US" sz="1800" dirty="0" err="1">
                <a:solidFill>
                  <a:srgbClr val="CCFF99"/>
                </a:solidFill>
              </a:rPr>
              <a:t>productAvailability</a:t>
            </a:r>
            <a:endParaRPr lang="en-US" sz="1800" dirty="0">
              <a:solidFill>
                <a:srgbClr val="CCFF99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EXTENDS </a:t>
            </a:r>
            <a:r>
              <a:rPr lang="en-US" sz="1800" dirty="0" err="1">
                <a:solidFill>
                  <a:srgbClr val="CCFF99"/>
                </a:solidFill>
              </a:rPr>
              <a:t>pageSpan</a:t>
            </a:r>
            <a:r>
              <a:rPr lang="en-US" sz="1800" dirty="0">
                <a:solidFill>
                  <a:srgbClr val="CCFF99"/>
                </a:solidFill>
              </a:rPr>
              <a:t> e WITH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value == </a:t>
            </a:r>
            <a:r>
              <a:rPr lang="en-US" sz="1800" dirty="0" err="1">
                <a:solidFill>
                  <a:srgbClr val="CCFF99"/>
                </a:solidFill>
              </a:rPr>
              <a:t>convertColors</a:t>
            </a:r>
            <a:r>
              <a:rPr lang="en-US" sz="1800" dirty="0">
                <a:solidFill>
                  <a:srgbClr val="CCFF99"/>
                </a:solidFill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   </a:t>
            </a:r>
            <a:r>
              <a:rPr lang="en-US" sz="1800" dirty="0" err="1">
                <a:solidFill>
                  <a:srgbClr val="CCFF99"/>
                </a:solidFill>
              </a:rPr>
              <a:t>e.backgroundColorName</a:t>
            </a:r>
            <a:endParaRPr lang="en-US" sz="1800" dirty="0">
              <a:solidFill>
                <a:srgbClr val="CCFF99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) WHERE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</a:t>
            </a:r>
            <a:r>
              <a:rPr lang="en-US" sz="1800" dirty="0" err="1">
                <a:solidFill>
                  <a:srgbClr val="CCFF99"/>
                </a:solidFill>
              </a:rPr>
              <a:t>e.backgroundColorName</a:t>
            </a:r>
            <a:r>
              <a:rPr lang="en-US" sz="1800" dirty="0">
                <a:solidFill>
                  <a:srgbClr val="CCFF99"/>
                </a:solidFill>
              </a:rPr>
              <a:t> IN 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   ‘</a:t>
            </a:r>
            <a:r>
              <a:rPr lang="en-US" sz="1800" dirty="0" err="1">
                <a:solidFill>
                  <a:srgbClr val="CCFF99"/>
                </a:solidFill>
              </a:rPr>
              <a:t>DarkOliveGreen</a:t>
            </a:r>
            <a:r>
              <a:rPr lang="en-US" sz="1800" dirty="0">
                <a:solidFill>
                  <a:srgbClr val="CCFF99"/>
                </a:solidFill>
              </a:rPr>
              <a:t>’,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   ‘Brown’,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   ‘Crimson’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);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786253F-ADD4-41E0-93AE-33ED0529353C}"/>
              </a:ext>
            </a:extLst>
          </p:cNvPr>
          <p:cNvSpPr txBox="1">
            <a:spLocks/>
          </p:cNvSpPr>
          <p:nvPr/>
        </p:nvSpPr>
        <p:spPr>
          <a:xfrm>
            <a:off x="4861560" y="1143001"/>
            <a:ext cx="6918961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800" dirty="0" err="1">
                <a:solidFill>
                  <a:srgbClr val="CCFF99"/>
                </a:solidFill>
              </a:rPr>
              <a:t>tableCell</a:t>
            </a:r>
            <a:r>
              <a:rPr lang="en-US" sz="1800" dirty="0">
                <a:solidFill>
                  <a:srgbClr val="CCFF99"/>
                </a:solidFill>
              </a:rPr>
              <a:t>(row: 1, column: 2, value: 5, table: ‘tbl1’, id: 1)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D21401-552C-41E4-B216-57BF739E6258}"/>
              </a:ext>
            </a:extLst>
          </p:cNvPr>
          <p:cNvSpPr txBox="1">
            <a:spLocks/>
          </p:cNvSpPr>
          <p:nvPr/>
        </p:nvSpPr>
        <p:spPr>
          <a:xfrm>
            <a:off x="4861560" y="1847849"/>
            <a:ext cx="4573509" cy="51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income(row: 1, value: 5, table: ‘tbl1’)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5FD72E9-B6DC-45AC-B646-33ED342C70A2}"/>
              </a:ext>
            </a:extLst>
          </p:cNvPr>
          <p:cNvSpPr txBox="1">
            <a:spLocks/>
          </p:cNvSpPr>
          <p:nvPr/>
        </p:nvSpPr>
        <p:spPr>
          <a:xfrm>
            <a:off x="4861560" y="2599372"/>
            <a:ext cx="6319243" cy="1683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CCFF99"/>
                </a:solidFill>
              </a:rPr>
              <a:t>pageSpan</a:t>
            </a:r>
            <a:r>
              <a:rPr lang="en-US" sz="1800" dirty="0">
                <a:solidFill>
                  <a:srgbClr val="CCFF99"/>
                </a:solidFill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id: ‘product-availability-1234’,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</a:t>
            </a:r>
            <a:r>
              <a:rPr lang="en-US" sz="1800" dirty="0" err="1">
                <a:solidFill>
                  <a:srgbClr val="CCFF99"/>
                </a:solidFill>
              </a:rPr>
              <a:t>backgroundColorName</a:t>
            </a:r>
            <a:r>
              <a:rPr lang="en-US" sz="1800" dirty="0">
                <a:solidFill>
                  <a:srgbClr val="CCFF99"/>
                </a:solidFill>
              </a:rPr>
              <a:t>: ‘Green’, 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)</a:t>
            </a:r>
          </a:p>
          <a:p>
            <a:pPr marL="0" indent="0">
              <a:buNone/>
            </a:pPr>
            <a:endParaRPr lang="en-US" sz="1800" dirty="0">
              <a:solidFill>
                <a:srgbClr val="CCFF99"/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5D1E6DA-2A30-4148-889B-CDD844785B7D}"/>
              </a:ext>
            </a:extLst>
          </p:cNvPr>
          <p:cNvSpPr/>
          <p:nvPr/>
        </p:nvSpPr>
        <p:spPr>
          <a:xfrm>
            <a:off x="7536180" y="1520190"/>
            <a:ext cx="205740" cy="30861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40715AA-A88E-485E-ABA4-BD6853C19B2E}"/>
              </a:ext>
            </a:extLst>
          </p:cNvPr>
          <p:cNvSpPr txBox="1">
            <a:spLocks/>
          </p:cNvSpPr>
          <p:nvPr/>
        </p:nvSpPr>
        <p:spPr>
          <a:xfrm>
            <a:off x="4861560" y="4567238"/>
            <a:ext cx="6766559" cy="18516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CCFF99"/>
                </a:solidFill>
              </a:rPr>
              <a:t>productAvailability</a:t>
            </a:r>
            <a:r>
              <a:rPr lang="en-US" sz="1800" dirty="0">
                <a:solidFill>
                  <a:srgbClr val="CCFF99"/>
                </a:solidFill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id: ‘product-availability-1234’,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</a:t>
            </a:r>
            <a:r>
              <a:rPr lang="en-US" sz="1800" dirty="0" err="1">
                <a:solidFill>
                  <a:srgbClr val="CCFF99"/>
                </a:solidFill>
              </a:rPr>
              <a:t>backgroundColorName</a:t>
            </a:r>
            <a:r>
              <a:rPr lang="en-US" sz="1800" dirty="0">
                <a:solidFill>
                  <a:srgbClr val="CCFF99"/>
                </a:solidFill>
              </a:rPr>
              <a:t>: ‘Green’,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value: ‘available’, 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)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92D761B-0414-4DBC-94BA-CA9B87DF6A44}"/>
              </a:ext>
            </a:extLst>
          </p:cNvPr>
          <p:cNvSpPr/>
          <p:nvPr/>
        </p:nvSpPr>
        <p:spPr>
          <a:xfrm>
            <a:off x="7433310" y="4113373"/>
            <a:ext cx="205740" cy="30861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21B20B-9E14-4773-943F-8DDF7762B8E0}"/>
              </a:ext>
            </a:extLst>
          </p:cNvPr>
          <p:cNvSpPr/>
          <p:nvPr/>
        </p:nvSpPr>
        <p:spPr>
          <a:xfrm>
            <a:off x="335281" y="1112520"/>
            <a:ext cx="11445239" cy="124968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5D9D78-17FA-4E30-ABEB-6C0299D61361}"/>
              </a:ext>
            </a:extLst>
          </p:cNvPr>
          <p:cNvSpPr/>
          <p:nvPr/>
        </p:nvSpPr>
        <p:spPr>
          <a:xfrm>
            <a:off x="335280" y="2543174"/>
            <a:ext cx="11445239" cy="41624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94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6FD3-0DB4-4236-8C51-AA141060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06649" cy="1400530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Декларативная компонента –понятия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ru-RU" sz="2800" dirty="0">
                <a:solidFill>
                  <a:srgbClr val="FFFF00"/>
                </a:solidFill>
              </a:rPr>
              <a:t>подмножества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6E96F4-DF0D-4D81-8022-6832445659AC}"/>
              </a:ext>
            </a:extLst>
          </p:cNvPr>
          <p:cNvSpPr txBox="1">
            <a:spLocks/>
          </p:cNvSpPr>
          <p:nvPr/>
        </p:nvSpPr>
        <p:spPr>
          <a:xfrm>
            <a:off x="441959" y="1097281"/>
            <a:ext cx="5196842" cy="128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CONCEPT </a:t>
            </a:r>
            <a:r>
              <a:rPr lang="en-US" sz="1800" dirty="0" err="1">
                <a:solidFill>
                  <a:srgbClr val="CCFF99"/>
                </a:solidFill>
              </a:rPr>
              <a:t>productLink</a:t>
            </a:r>
            <a:r>
              <a:rPr lang="en-US" sz="1800" dirty="0">
                <a:solidFill>
                  <a:srgbClr val="CCFF99"/>
                </a:solidFill>
              </a:rPr>
              <a:t> IS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</a:t>
            </a:r>
            <a:r>
              <a:rPr lang="en-US" sz="1800" dirty="0" err="1">
                <a:solidFill>
                  <a:srgbClr val="CCFF99"/>
                </a:solidFill>
              </a:rPr>
              <a:t>pageLink</a:t>
            </a:r>
            <a:r>
              <a:rPr lang="en-US" sz="1800" dirty="0">
                <a:solidFill>
                  <a:srgbClr val="CCFF99"/>
                </a:solidFill>
              </a:rPr>
              <a:t> 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WHERE e. text == "PRODUCTS“;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3AAB57-109D-4EAA-B8FF-438D60F603C2}"/>
              </a:ext>
            </a:extLst>
          </p:cNvPr>
          <p:cNvSpPr txBox="1">
            <a:spLocks/>
          </p:cNvSpPr>
          <p:nvPr/>
        </p:nvSpPr>
        <p:spPr>
          <a:xfrm>
            <a:off x="441959" y="3831313"/>
            <a:ext cx="5882642" cy="288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CONCEPT </a:t>
            </a:r>
            <a:r>
              <a:rPr lang="en-US" sz="1800" dirty="0" err="1">
                <a:solidFill>
                  <a:srgbClr val="CCFF99"/>
                </a:solidFill>
              </a:rPr>
              <a:t>atTheTopOfThePage</a:t>
            </a:r>
            <a:r>
              <a:rPr lang="en-US" sz="1800" dirty="0">
                <a:solidFill>
                  <a:srgbClr val="CCFF99"/>
                </a:solidFill>
              </a:rPr>
              <a:t> IS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CCFF99"/>
                </a:solidFill>
              </a:rPr>
              <a:t>webPageElement</a:t>
            </a:r>
            <a:r>
              <a:rPr lang="en-US" sz="1800" dirty="0">
                <a:solidFill>
                  <a:srgbClr val="CCFF99"/>
                </a:solidFill>
              </a:rPr>
              <a:t> e WHERE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Exist (</a:t>
            </a:r>
            <a:r>
              <a:rPr lang="en-US" sz="1800" dirty="0" err="1">
                <a:solidFill>
                  <a:srgbClr val="CCFF99"/>
                </a:solidFill>
              </a:rPr>
              <a:t>pageTitle</a:t>
            </a:r>
            <a:r>
              <a:rPr lang="en-US" sz="1800" dirty="0">
                <a:solidFill>
                  <a:srgbClr val="CCFF99"/>
                </a:solidFill>
              </a:rPr>
              <a:t> t WHERE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 </a:t>
            </a:r>
            <a:r>
              <a:rPr lang="en-US" sz="1800" dirty="0" err="1">
                <a:solidFill>
                  <a:srgbClr val="CCFF99"/>
                </a:solidFill>
              </a:rPr>
              <a:t>t.page</a:t>
            </a:r>
            <a:r>
              <a:rPr lang="en-US" sz="1800" dirty="0">
                <a:solidFill>
                  <a:srgbClr val="CCFF99"/>
                </a:solidFill>
              </a:rPr>
              <a:t> == </a:t>
            </a:r>
            <a:r>
              <a:rPr lang="en-US" sz="1800" dirty="0" err="1">
                <a:solidFill>
                  <a:srgbClr val="CCFF99"/>
                </a:solidFill>
              </a:rPr>
              <a:t>e.page</a:t>
            </a:r>
            <a:r>
              <a:rPr lang="en-US" sz="1800" dirty="0">
                <a:solidFill>
                  <a:srgbClr val="CCFF99"/>
                </a:solidFill>
              </a:rPr>
              <a:t> AND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 </a:t>
            </a:r>
            <a:r>
              <a:rPr lang="en-US" sz="1800" dirty="0" err="1">
                <a:solidFill>
                  <a:srgbClr val="CCFF99"/>
                </a:solidFill>
              </a:rPr>
              <a:t>e.positionY</a:t>
            </a:r>
            <a:r>
              <a:rPr lang="en-US" sz="1800" dirty="0">
                <a:solidFill>
                  <a:srgbClr val="CCFF99"/>
                </a:solidFill>
              </a:rPr>
              <a:t> &gt; 0 AND	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 </a:t>
            </a:r>
            <a:r>
              <a:rPr lang="en-US" sz="1800" dirty="0" err="1">
                <a:solidFill>
                  <a:srgbClr val="CCFF99"/>
                </a:solidFill>
              </a:rPr>
              <a:t>e.positionY</a:t>
            </a:r>
            <a:r>
              <a:rPr lang="en-US" sz="1800" dirty="0">
                <a:solidFill>
                  <a:srgbClr val="CCFF99"/>
                </a:solidFill>
              </a:rPr>
              <a:t> + </a:t>
            </a:r>
            <a:r>
              <a:rPr lang="en-US" sz="1800" dirty="0" err="1">
                <a:solidFill>
                  <a:srgbClr val="CCFF99"/>
                </a:solidFill>
              </a:rPr>
              <a:t>e.height</a:t>
            </a:r>
            <a:r>
              <a:rPr lang="en-US" sz="1800" dirty="0">
                <a:solidFill>
                  <a:srgbClr val="CCFF99"/>
                </a:solidFill>
              </a:rPr>
              <a:t> &lt; </a:t>
            </a:r>
            <a:r>
              <a:rPr lang="en-US" sz="1800" dirty="0" err="1">
                <a:solidFill>
                  <a:srgbClr val="CCFF99"/>
                </a:solidFill>
              </a:rPr>
              <a:t>t.pageHeight</a:t>
            </a:r>
            <a:r>
              <a:rPr lang="en-US" sz="1800" dirty="0">
                <a:solidFill>
                  <a:srgbClr val="CCFF99"/>
                </a:solidFill>
              </a:rPr>
              <a:t> / 2.0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);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53D3427-4E85-4327-A01D-89A88E90DB5E}"/>
              </a:ext>
            </a:extLst>
          </p:cNvPr>
          <p:cNvSpPr txBox="1">
            <a:spLocks/>
          </p:cNvSpPr>
          <p:nvPr/>
        </p:nvSpPr>
        <p:spPr>
          <a:xfrm>
            <a:off x="441959" y="2665451"/>
            <a:ext cx="5663247" cy="963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CONCEPT </a:t>
            </a:r>
            <a:r>
              <a:rPr lang="en-US" sz="1800" dirty="0" err="1">
                <a:solidFill>
                  <a:srgbClr val="CCFF99"/>
                </a:solidFill>
              </a:rPr>
              <a:t>webPageElement</a:t>
            </a:r>
            <a:r>
              <a:rPr lang="en-US" sz="1800" dirty="0">
                <a:solidFill>
                  <a:srgbClr val="CCFF99"/>
                </a:solidFill>
              </a:rPr>
              <a:t> IS </a:t>
            </a:r>
            <a:r>
              <a:rPr lang="en-US" sz="1800" dirty="0" err="1">
                <a:solidFill>
                  <a:srgbClr val="CCFF99"/>
                </a:solidFill>
              </a:rPr>
              <a:t>PageLink</a:t>
            </a:r>
            <a:r>
              <a:rPr lang="en-US" sz="1800" dirty="0">
                <a:solidFill>
                  <a:srgbClr val="CCFF99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CONCEPT </a:t>
            </a:r>
            <a:r>
              <a:rPr lang="en-US" sz="1800" dirty="0" err="1">
                <a:solidFill>
                  <a:srgbClr val="CCFF99"/>
                </a:solidFill>
              </a:rPr>
              <a:t>WebPageElement</a:t>
            </a:r>
            <a:r>
              <a:rPr lang="en-US" sz="1800" dirty="0">
                <a:solidFill>
                  <a:srgbClr val="CCFF99"/>
                </a:solidFill>
              </a:rPr>
              <a:t> IS </a:t>
            </a:r>
            <a:r>
              <a:rPr lang="en-US" sz="1800" dirty="0" err="1">
                <a:solidFill>
                  <a:srgbClr val="CCFF99"/>
                </a:solidFill>
              </a:rPr>
              <a:t>PageInput</a:t>
            </a:r>
            <a:r>
              <a:rPr lang="en-US" sz="1800" dirty="0">
                <a:solidFill>
                  <a:srgbClr val="CCFF99"/>
                </a:solidFill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CCFF99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8B93A3-978E-4A8B-98EE-DBE4A0020C9A}"/>
              </a:ext>
            </a:extLst>
          </p:cNvPr>
          <p:cNvSpPr/>
          <p:nvPr/>
        </p:nvSpPr>
        <p:spPr>
          <a:xfrm>
            <a:off x="335281" y="1081922"/>
            <a:ext cx="11445239" cy="12802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266276-AF51-4ADB-BF36-B295EBD08E33}"/>
              </a:ext>
            </a:extLst>
          </p:cNvPr>
          <p:cNvSpPr/>
          <p:nvPr/>
        </p:nvSpPr>
        <p:spPr>
          <a:xfrm>
            <a:off x="335280" y="2446836"/>
            <a:ext cx="11445239" cy="13538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68538-8079-4CDB-804F-0025CA11F521}"/>
              </a:ext>
            </a:extLst>
          </p:cNvPr>
          <p:cNvSpPr/>
          <p:nvPr/>
        </p:nvSpPr>
        <p:spPr>
          <a:xfrm>
            <a:off x="335279" y="3876915"/>
            <a:ext cx="11445239" cy="27220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302D6C9-5501-4DA4-8015-94835DF446E9}"/>
              </a:ext>
            </a:extLst>
          </p:cNvPr>
          <p:cNvSpPr txBox="1">
            <a:spLocks/>
          </p:cNvSpPr>
          <p:nvPr/>
        </p:nvSpPr>
        <p:spPr>
          <a:xfrm>
            <a:off x="7203915" y="1223009"/>
            <a:ext cx="3525045" cy="51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CCFF99"/>
                </a:solidFill>
              </a:rPr>
              <a:t>pageLink</a:t>
            </a:r>
            <a:r>
              <a:rPr lang="en-US" sz="1800" dirty="0">
                <a:solidFill>
                  <a:srgbClr val="CCFF99"/>
                </a:solidFill>
              </a:rPr>
              <a:t>(text: ‘PRODUCTS’)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9A00932-5E31-462B-9F7F-79F44E608109}"/>
              </a:ext>
            </a:extLst>
          </p:cNvPr>
          <p:cNvSpPr txBox="1">
            <a:spLocks/>
          </p:cNvSpPr>
          <p:nvPr/>
        </p:nvSpPr>
        <p:spPr>
          <a:xfrm>
            <a:off x="7203915" y="1661277"/>
            <a:ext cx="3525045" cy="51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CCFF99"/>
                </a:solidFill>
              </a:rPr>
              <a:t>pageLink</a:t>
            </a:r>
            <a:r>
              <a:rPr lang="en-US" sz="1800" dirty="0">
                <a:solidFill>
                  <a:srgbClr val="CCFF99"/>
                </a:solidFill>
              </a:rPr>
              <a:t>(text: ‘STORES’)</a:t>
            </a:r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5B3FE661-49AC-4A43-90C3-AF6282788F84}"/>
              </a:ext>
            </a:extLst>
          </p:cNvPr>
          <p:cNvSpPr/>
          <p:nvPr/>
        </p:nvSpPr>
        <p:spPr>
          <a:xfrm>
            <a:off x="6786405" y="1630025"/>
            <a:ext cx="417510" cy="46168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-Shape 21">
            <a:extLst>
              <a:ext uri="{FF2B5EF4-FFF2-40B4-BE49-F238E27FC236}">
                <a16:creationId xmlns:a16="http://schemas.microsoft.com/office/drawing/2014/main" id="{0D87DB57-260A-482D-B560-727A7A1D78EB}"/>
              </a:ext>
            </a:extLst>
          </p:cNvPr>
          <p:cNvSpPr/>
          <p:nvPr/>
        </p:nvSpPr>
        <p:spPr>
          <a:xfrm rot="19012976">
            <a:off x="6920072" y="1262951"/>
            <a:ext cx="256856" cy="225044"/>
          </a:xfrm>
          <a:prstGeom prst="corne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DB84050-EF32-4EAD-971C-1CCFFAB9C391}"/>
              </a:ext>
            </a:extLst>
          </p:cNvPr>
          <p:cNvSpPr txBox="1">
            <a:spLocks/>
          </p:cNvSpPr>
          <p:nvPr/>
        </p:nvSpPr>
        <p:spPr>
          <a:xfrm>
            <a:off x="7127715" y="2504748"/>
            <a:ext cx="3525045" cy="51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CCFF99"/>
                </a:solidFill>
              </a:rPr>
              <a:t>pageLink</a:t>
            </a:r>
            <a:r>
              <a:rPr lang="en-US" sz="1800" dirty="0">
                <a:solidFill>
                  <a:srgbClr val="CCFF99"/>
                </a:solidFill>
              </a:rPr>
              <a:t>(text: ‘PRODUCTS’)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B7A171E-2B04-4230-ADF8-952E63F37B39}"/>
              </a:ext>
            </a:extLst>
          </p:cNvPr>
          <p:cNvSpPr txBox="1">
            <a:spLocks/>
          </p:cNvSpPr>
          <p:nvPr/>
        </p:nvSpPr>
        <p:spPr>
          <a:xfrm>
            <a:off x="7127715" y="3308776"/>
            <a:ext cx="4517074" cy="51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CCFF99"/>
                </a:solidFill>
              </a:rPr>
              <a:t>tableCell</a:t>
            </a:r>
            <a:r>
              <a:rPr lang="en-US" sz="1800" dirty="0">
                <a:solidFill>
                  <a:srgbClr val="CCFF99"/>
                </a:solidFill>
              </a:rPr>
              <a:t>(column: 1, row: 1, value: 1)</a:t>
            </a: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B2A40D1B-B58C-4F6D-B551-D9B71D81739E}"/>
              </a:ext>
            </a:extLst>
          </p:cNvPr>
          <p:cNvSpPr/>
          <p:nvPr/>
        </p:nvSpPr>
        <p:spPr>
          <a:xfrm>
            <a:off x="6710205" y="3277524"/>
            <a:ext cx="417510" cy="46168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-Shape 25">
            <a:extLst>
              <a:ext uri="{FF2B5EF4-FFF2-40B4-BE49-F238E27FC236}">
                <a16:creationId xmlns:a16="http://schemas.microsoft.com/office/drawing/2014/main" id="{20ACCE9B-7C37-4C9E-A092-C2FFA0D45A11}"/>
              </a:ext>
            </a:extLst>
          </p:cNvPr>
          <p:cNvSpPr/>
          <p:nvPr/>
        </p:nvSpPr>
        <p:spPr>
          <a:xfrm rot="19012976">
            <a:off x="6843872" y="2544690"/>
            <a:ext cx="256856" cy="225044"/>
          </a:xfrm>
          <a:prstGeom prst="corne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F5BC34A-9A56-4F98-BE4B-DAD015937FF3}"/>
              </a:ext>
            </a:extLst>
          </p:cNvPr>
          <p:cNvSpPr txBox="1">
            <a:spLocks/>
          </p:cNvSpPr>
          <p:nvPr/>
        </p:nvSpPr>
        <p:spPr>
          <a:xfrm>
            <a:off x="7112475" y="2903330"/>
            <a:ext cx="3525045" cy="51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CCFF99"/>
                </a:solidFill>
              </a:rPr>
              <a:t>pageInput</a:t>
            </a:r>
            <a:r>
              <a:rPr lang="en-US" sz="1800" dirty="0">
                <a:solidFill>
                  <a:srgbClr val="CCFF99"/>
                </a:solidFill>
              </a:rPr>
              <a:t>(text: ‘Search…’)</a:t>
            </a:r>
          </a:p>
        </p:txBody>
      </p:sp>
      <p:sp>
        <p:nvSpPr>
          <p:cNvPr id="28" name="L-Shape 27">
            <a:extLst>
              <a:ext uri="{FF2B5EF4-FFF2-40B4-BE49-F238E27FC236}">
                <a16:creationId xmlns:a16="http://schemas.microsoft.com/office/drawing/2014/main" id="{6C93D6D6-D8F3-4BF4-9702-FD1AC36FFCE6}"/>
              </a:ext>
            </a:extLst>
          </p:cNvPr>
          <p:cNvSpPr/>
          <p:nvPr/>
        </p:nvSpPr>
        <p:spPr>
          <a:xfrm rot="19012976">
            <a:off x="6828632" y="2943272"/>
            <a:ext cx="256856" cy="225044"/>
          </a:xfrm>
          <a:prstGeom prst="corne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C327D2E-12CF-4B00-9D83-CE98EDC405CC}"/>
              </a:ext>
            </a:extLst>
          </p:cNvPr>
          <p:cNvSpPr txBox="1">
            <a:spLocks/>
          </p:cNvSpPr>
          <p:nvPr/>
        </p:nvSpPr>
        <p:spPr>
          <a:xfrm>
            <a:off x="7142955" y="4794214"/>
            <a:ext cx="4532314" cy="862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CCFF99"/>
                </a:solidFill>
              </a:rPr>
              <a:t>pageInput</a:t>
            </a:r>
            <a:r>
              <a:rPr lang="en-US" sz="1800" dirty="0">
                <a:solidFill>
                  <a:srgbClr val="CCFF99"/>
                </a:solidFill>
              </a:rPr>
              <a:t>(text: ‘Search…’,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CCFF99"/>
                </a:solidFill>
              </a:rPr>
              <a:t>positionX</a:t>
            </a:r>
            <a:r>
              <a:rPr lang="en-US" sz="1800" dirty="0">
                <a:solidFill>
                  <a:srgbClr val="CCFF99"/>
                </a:solidFill>
              </a:rPr>
              <a:t>: 80, </a:t>
            </a:r>
            <a:r>
              <a:rPr lang="en-US" sz="1800" dirty="0" err="1">
                <a:solidFill>
                  <a:srgbClr val="CCFF99"/>
                </a:solidFill>
              </a:rPr>
              <a:t>PositionY</a:t>
            </a:r>
            <a:r>
              <a:rPr lang="en-US" sz="1800" dirty="0">
                <a:solidFill>
                  <a:srgbClr val="CCFF99"/>
                </a:solidFill>
              </a:rPr>
              <a:t>: 10, …)</a:t>
            </a:r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A933268E-577E-47E9-A90F-68CFDE8136C3}"/>
              </a:ext>
            </a:extLst>
          </p:cNvPr>
          <p:cNvSpPr/>
          <p:nvPr/>
        </p:nvSpPr>
        <p:spPr>
          <a:xfrm>
            <a:off x="6694965" y="5624842"/>
            <a:ext cx="417510" cy="46168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-Shape 31">
            <a:extLst>
              <a:ext uri="{FF2B5EF4-FFF2-40B4-BE49-F238E27FC236}">
                <a16:creationId xmlns:a16="http://schemas.microsoft.com/office/drawing/2014/main" id="{048A3BFF-220B-4B2B-AA01-370092B88486}"/>
              </a:ext>
            </a:extLst>
          </p:cNvPr>
          <p:cNvSpPr/>
          <p:nvPr/>
        </p:nvSpPr>
        <p:spPr>
          <a:xfrm rot="19012976">
            <a:off x="6828632" y="4907248"/>
            <a:ext cx="256856" cy="225044"/>
          </a:xfrm>
          <a:prstGeom prst="corne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AD2CCDD5-E4BC-48E9-BEF7-DE661A499713}"/>
              </a:ext>
            </a:extLst>
          </p:cNvPr>
          <p:cNvSpPr txBox="1">
            <a:spLocks/>
          </p:cNvSpPr>
          <p:nvPr/>
        </p:nvSpPr>
        <p:spPr>
          <a:xfrm>
            <a:off x="6723853" y="3920304"/>
            <a:ext cx="4629947" cy="820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CCFF99"/>
                </a:solidFill>
              </a:rPr>
              <a:t>pageTitle</a:t>
            </a:r>
            <a:r>
              <a:rPr lang="en-US" sz="1800" dirty="0">
                <a:solidFill>
                  <a:srgbClr val="CCFF99"/>
                </a:solidFill>
              </a:rPr>
              <a:t>(title: ‘homepage’,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</a:t>
            </a:r>
            <a:r>
              <a:rPr lang="en-US" sz="1800" dirty="0" err="1">
                <a:solidFill>
                  <a:srgbClr val="CCFF99"/>
                </a:solidFill>
              </a:rPr>
              <a:t>pageHeight</a:t>
            </a:r>
            <a:r>
              <a:rPr lang="en-US" sz="1800" dirty="0">
                <a:solidFill>
                  <a:srgbClr val="CCFF99"/>
                </a:solidFill>
              </a:rPr>
              <a:t>: 100, </a:t>
            </a:r>
            <a:r>
              <a:rPr lang="en-US" sz="1800" dirty="0" err="1">
                <a:solidFill>
                  <a:srgbClr val="CCFF99"/>
                </a:solidFill>
              </a:rPr>
              <a:t>pageWidth</a:t>
            </a:r>
            <a:r>
              <a:rPr lang="en-US" sz="1800" dirty="0">
                <a:solidFill>
                  <a:srgbClr val="CCFF99"/>
                </a:solidFill>
              </a:rPr>
              <a:t>: 100)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C73C23C-41C5-41D0-9AC7-C32C1BD73363}"/>
              </a:ext>
            </a:extLst>
          </p:cNvPr>
          <p:cNvSpPr txBox="1">
            <a:spLocks/>
          </p:cNvSpPr>
          <p:nvPr/>
        </p:nvSpPr>
        <p:spPr>
          <a:xfrm>
            <a:off x="7112475" y="5625419"/>
            <a:ext cx="4532314" cy="862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CCFF99"/>
                </a:solidFill>
              </a:rPr>
              <a:t>pageLink</a:t>
            </a:r>
            <a:r>
              <a:rPr lang="en-US" sz="1800" dirty="0">
                <a:solidFill>
                  <a:srgbClr val="CCFF99"/>
                </a:solidFill>
              </a:rPr>
              <a:t>(text: ‘About’,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CCFF99"/>
                </a:solidFill>
              </a:rPr>
              <a:t>positionX</a:t>
            </a:r>
            <a:r>
              <a:rPr lang="en-US" sz="1800" dirty="0">
                <a:solidFill>
                  <a:srgbClr val="CCFF99"/>
                </a:solidFill>
              </a:rPr>
              <a:t>: 50, </a:t>
            </a:r>
            <a:r>
              <a:rPr lang="en-US" sz="1800" dirty="0" err="1">
                <a:solidFill>
                  <a:srgbClr val="CCFF99"/>
                </a:solidFill>
              </a:rPr>
              <a:t>PositionY</a:t>
            </a:r>
            <a:r>
              <a:rPr lang="en-US" sz="1800" dirty="0">
                <a:solidFill>
                  <a:srgbClr val="CCFF99"/>
                </a:solidFill>
              </a:rPr>
              <a:t>: 90, …)</a:t>
            </a:r>
          </a:p>
        </p:txBody>
      </p:sp>
    </p:spTree>
    <p:extLst>
      <p:ext uri="{BB962C8B-B14F-4D97-AF65-F5344CB8AC3E}">
        <p14:creationId xmlns:p14="http://schemas.microsoft.com/office/powerpoint/2010/main" val="1968582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30FA-2310-4BAA-AD69-87FECBE5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Декларативная компонента – понятия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ru-RU" sz="2800" dirty="0">
                <a:solidFill>
                  <a:srgbClr val="FFFF00"/>
                </a:solidFill>
              </a:rPr>
              <a:t>как функция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4EBEE-FB27-449F-B6BF-E0C953B2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53" y="1599686"/>
            <a:ext cx="7353907" cy="3556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concept </a:t>
            </a:r>
            <a:r>
              <a:rPr lang="en-US" sz="1800" dirty="0" err="1">
                <a:solidFill>
                  <a:srgbClr val="CCFF99"/>
                </a:solidFill>
              </a:rPr>
              <a:t>randomNumber</a:t>
            </a:r>
            <a:r>
              <a:rPr lang="en-US" sz="1800" dirty="0">
                <a:solidFill>
                  <a:srgbClr val="CCFF99"/>
                </a:solidFill>
              </a:rPr>
              <a:t> (value)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   </a:t>
            </a:r>
            <a:r>
              <a:rPr lang="en-US" sz="1800" dirty="0" err="1">
                <a:solidFill>
                  <a:srgbClr val="CCFF99"/>
                </a:solidFill>
              </a:rPr>
              <a:t>var</a:t>
            </a:r>
            <a:r>
              <a:rPr lang="en-US" sz="1800" dirty="0">
                <a:solidFill>
                  <a:srgbClr val="CCFF99"/>
                </a:solidFill>
              </a:rPr>
              <a:t> numbers = [];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   </a:t>
            </a:r>
            <a:r>
              <a:rPr lang="en-US" sz="1800" dirty="0" err="1">
                <a:solidFill>
                  <a:srgbClr val="CCFF99"/>
                </a:solidFill>
              </a:rPr>
              <a:t>var</a:t>
            </a:r>
            <a:r>
              <a:rPr lang="en-US" sz="1800" dirty="0">
                <a:solidFill>
                  <a:srgbClr val="CCFF99"/>
                </a:solidFill>
              </a:rPr>
              <a:t> size = </a:t>
            </a:r>
            <a:r>
              <a:rPr lang="en-US" sz="1800" dirty="0" err="1">
                <a:solidFill>
                  <a:srgbClr val="CCFF99"/>
                </a:solidFill>
              </a:rPr>
              <a:t>Math.random</a:t>
            </a:r>
            <a:r>
              <a:rPr lang="en-US" sz="1800" dirty="0">
                <a:solidFill>
                  <a:srgbClr val="CCFF99"/>
                </a:solidFill>
              </a:rPr>
              <a:t>(1, 5);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   for( </a:t>
            </a:r>
            <a:r>
              <a:rPr lang="en-US" sz="1800" dirty="0" err="1">
                <a:solidFill>
                  <a:srgbClr val="CCFF99"/>
                </a:solidFill>
              </a:rPr>
              <a:t>i</a:t>
            </a:r>
            <a:r>
              <a:rPr lang="en-US" sz="1800" dirty="0">
                <a:solidFill>
                  <a:srgbClr val="CCFF99"/>
                </a:solidFill>
              </a:rPr>
              <a:t>=0; </a:t>
            </a:r>
            <a:r>
              <a:rPr lang="en-US" sz="1800" dirty="0" err="1">
                <a:solidFill>
                  <a:srgbClr val="CCFF99"/>
                </a:solidFill>
              </a:rPr>
              <a:t>i</a:t>
            </a:r>
            <a:r>
              <a:rPr lang="en-US" sz="1800" dirty="0">
                <a:solidFill>
                  <a:srgbClr val="CCFF99"/>
                </a:solidFill>
              </a:rPr>
              <a:t>&lt;size; </a:t>
            </a:r>
            <a:r>
              <a:rPr lang="en-US" sz="1800" dirty="0" err="1">
                <a:solidFill>
                  <a:srgbClr val="CCFF99"/>
                </a:solidFill>
              </a:rPr>
              <a:t>i</a:t>
            </a:r>
            <a:r>
              <a:rPr lang="en-US" sz="1800" dirty="0">
                <a:solidFill>
                  <a:srgbClr val="CCFF99"/>
                </a:solidFill>
              </a:rPr>
              <a:t>=i+1){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     numbers [] = number {value: </a:t>
            </a:r>
            <a:r>
              <a:rPr lang="en-US" sz="1800" dirty="0" err="1">
                <a:solidFill>
                  <a:srgbClr val="CCFF99"/>
                </a:solidFill>
              </a:rPr>
              <a:t>Math.random</a:t>
            </a:r>
            <a:r>
              <a:rPr lang="en-US" sz="1800" dirty="0">
                <a:solidFill>
                  <a:srgbClr val="CCFF99"/>
                </a:solidFill>
              </a:rPr>
              <a:t>(1, 10)};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   };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   return numbers;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};</a:t>
            </a:r>
          </a:p>
          <a:p>
            <a:pPr marL="0" indent="0">
              <a:buNone/>
            </a:pPr>
            <a:endParaRPr lang="en-US" sz="1800" dirty="0">
              <a:solidFill>
                <a:srgbClr val="CCFF99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CCFF99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CCFF99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CCFF99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CCFF99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CCFF99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2F08C-669F-4BD8-9E16-9A0541C45C55}"/>
              </a:ext>
            </a:extLst>
          </p:cNvPr>
          <p:cNvSpPr/>
          <p:nvPr/>
        </p:nvSpPr>
        <p:spPr>
          <a:xfrm>
            <a:off x="8450634" y="269739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CCFF99"/>
                </a:solidFill>
              </a:rPr>
              <a:t>randomNumber</a:t>
            </a:r>
            <a:r>
              <a:rPr lang="en-US" dirty="0">
                <a:solidFill>
                  <a:srgbClr val="CCFF99"/>
                </a:solidFill>
              </a:rPr>
              <a:t>(value: 6)</a:t>
            </a:r>
          </a:p>
          <a:p>
            <a:r>
              <a:rPr lang="en-US" dirty="0" err="1">
                <a:solidFill>
                  <a:srgbClr val="CCFF99"/>
                </a:solidFill>
              </a:rPr>
              <a:t>randomNumber</a:t>
            </a:r>
            <a:r>
              <a:rPr lang="en-US" dirty="0">
                <a:solidFill>
                  <a:srgbClr val="CCFF99"/>
                </a:solidFill>
              </a:rPr>
              <a:t>(value: 2)</a:t>
            </a:r>
          </a:p>
          <a:p>
            <a:r>
              <a:rPr lang="en-US" dirty="0" err="1">
                <a:solidFill>
                  <a:srgbClr val="CCFF99"/>
                </a:solidFill>
              </a:rPr>
              <a:t>randomNumber</a:t>
            </a:r>
            <a:r>
              <a:rPr lang="en-US" dirty="0">
                <a:solidFill>
                  <a:srgbClr val="CCFF99"/>
                </a:solidFill>
              </a:rPr>
              <a:t>(value: 9)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5A0FDAA-0408-4160-A974-241B43E71A6F}"/>
              </a:ext>
            </a:extLst>
          </p:cNvPr>
          <p:cNvSpPr/>
          <p:nvPr/>
        </p:nvSpPr>
        <p:spPr>
          <a:xfrm rot="16200000">
            <a:off x="7440297" y="2860638"/>
            <a:ext cx="397431" cy="67704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96D77D-B5C7-468E-AA90-152C7ADB40C9}"/>
              </a:ext>
            </a:extLst>
          </p:cNvPr>
          <p:cNvSpPr/>
          <p:nvPr/>
        </p:nvSpPr>
        <p:spPr>
          <a:xfrm>
            <a:off x="335279" y="1152983"/>
            <a:ext cx="11445239" cy="52020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72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62C3-5FE2-48C3-9562-572DFF148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80129" cy="568604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Декларативная компонента – рекурсивные понятия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494C98-245E-4294-8215-F21507F442D4}"/>
              </a:ext>
            </a:extLst>
          </p:cNvPr>
          <p:cNvSpPr txBox="1">
            <a:spLocks/>
          </p:cNvSpPr>
          <p:nvPr/>
        </p:nvSpPr>
        <p:spPr>
          <a:xfrm>
            <a:off x="646111" y="1021323"/>
            <a:ext cx="10860089" cy="2453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CONCEPT inside IS </a:t>
            </a:r>
            <a:r>
              <a:rPr lang="en-US" sz="1800" dirty="0" err="1">
                <a:solidFill>
                  <a:srgbClr val="CCFF99"/>
                </a:solidFill>
              </a:rPr>
              <a:t>insideElement</a:t>
            </a:r>
            <a:r>
              <a:rPr lang="en-US" sz="1800" dirty="0">
                <a:solidFill>
                  <a:srgbClr val="CCFF99"/>
                </a:solidFill>
              </a:rPr>
              <a:t> = </a:t>
            </a:r>
            <a:r>
              <a:rPr lang="en-US" sz="1800" dirty="0" err="1">
                <a:solidFill>
                  <a:srgbClr val="CCFF99"/>
                </a:solidFill>
              </a:rPr>
              <a:t>ie</a:t>
            </a:r>
            <a:r>
              <a:rPr lang="en-US" sz="1800" dirty="0">
                <a:solidFill>
                  <a:srgbClr val="CCFF99"/>
                </a:solidFill>
              </a:rPr>
              <a:t>, </a:t>
            </a:r>
            <a:r>
              <a:rPr lang="en-US" sz="1800" dirty="0" err="1">
                <a:solidFill>
                  <a:srgbClr val="CCFF99"/>
                </a:solidFill>
              </a:rPr>
              <a:t>outsideElement</a:t>
            </a:r>
            <a:r>
              <a:rPr lang="en-US" sz="1800" dirty="0">
                <a:solidFill>
                  <a:srgbClr val="CCFF99"/>
                </a:solidFill>
              </a:rPr>
              <a:t> = </a:t>
            </a:r>
            <a:r>
              <a:rPr lang="en-US" sz="1800" dirty="0" err="1">
                <a:solidFill>
                  <a:srgbClr val="CCFF99"/>
                </a:solidFill>
              </a:rPr>
              <a:t>oe</a:t>
            </a:r>
            <a:r>
              <a:rPr lang="en-US" sz="1800" dirty="0">
                <a:solidFill>
                  <a:srgbClr val="CCFF99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FROM </a:t>
            </a:r>
            <a:r>
              <a:rPr lang="en-US" sz="1800" dirty="0" err="1">
                <a:solidFill>
                  <a:srgbClr val="CCFF99"/>
                </a:solidFill>
              </a:rPr>
              <a:t>webPageElement</a:t>
            </a:r>
            <a:r>
              <a:rPr lang="en-US" sz="1800" dirty="0">
                <a:solidFill>
                  <a:srgbClr val="CCFF99"/>
                </a:solidFill>
              </a:rPr>
              <a:t> </a:t>
            </a:r>
            <a:r>
              <a:rPr lang="en-US" sz="1800" dirty="0" err="1">
                <a:solidFill>
                  <a:srgbClr val="CCFF99"/>
                </a:solidFill>
              </a:rPr>
              <a:t>ie</a:t>
            </a:r>
            <a:r>
              <a:rPr lang="en-US" sz="1800" dirty="0">
                <a:solidFill>
                  <a:srgbClr val="CCFF99"/>
                </a:solidFill>
              </a:rPr>
              <a:t>, </a:t>
            </a:r>
            <a:r>
              <a:rPr lang="en-US" sz="1800" dirty="0" err="1">
                <a:solidFill>
                  <a:srgbClr val="CCFF99"/>
                </a:solidFill>
              </a:rPr>
              <a:t>webPageElement</a:t>
            </a:r>
            <a:r>
              <a:rPr lang="en-US" sz="1800" dirty="0">
                <a:solidFill>
                  <a:srgbClr val="CCFF99"/>
                </a:solidFill>
              </a:rPr>
              <a:t> </a:t>
            </a:r>
            <a:r>
              <a:rPr lang="en-US" sz="1800" dirty="0" err="1">
                <a:solidFill>
                  <a:srgbClr val="CCFF99"/>
                </a:solidFill>
              </a:rPr>
              <a:t>oe</a:t>
            </a:r>
            <a:r>
              <a:rPr lang="en-US" sz="1800" dirty="0">
                <a:solidFill>
                  <a:srgbClr val="CCFF99"/>
                </a:solidFill>
              </a:rPr>
              <a:t> WHERE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CCFF99"/>
                </a:solidFill>
              </a:rPr>
              <a:t>ie.parent</a:t>
            </a:r>
            <a:r>
              <a:rPr lang="en-US" sz="1800" dirty="0">
                <a:solidFill>
                  <a:srgbClr val="CCFF99"/>
                </a:solidFill>
              </a:rPr>
              <a:t> = oe.id OR Exist(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</a:t>
            </a:r>
            <a:r>
              <a:rPr lang="en-US" sz="1800" dirty="0" err="1">
                <a:solidFill>
                  <a:srgbClr val="CCFF99"/>
                </a:solidFill>
              </a:rPr>
              <a:t>webPageElement</a:t>
            </a:r>
            <a:r>
              <a:rPr lang="en-US" sz="1800" dirty="0">
                <a:solidFill>
                  <a:srgbClr val="CCFF99"/>
                </a:solidFill>
              </a:rPr>
              <a:t> </a:t>
            </a:r>
            <a:r>
              <a:rPr lang="en-US" sz="1800" dirty="0" err="1">
                <a:solidFill>
                  <a:srgbClr val="CCFF99"/>
                </a:solidFill>
              </a:rPr>
              <a:t>int</a:t>
            </a:r>
            <a:r>
              <a:rPr lang="en-US" sz="1800" dirty="0">
                <a:solidFill>
                  <a:srgbClr val="CCFF99"/>
                </a:solidFill>
              </a:rPr>
              <a:t>, inside </a:t>
            </a:r>
            <a:r>
              <a:rPr lang="en-US" sz="1800" dirty="0" err="1">
                <a:solidFill>
                  <a:srgbClr val="CCFF99"/>
                </a:solidFill>
              </a:rPr>
              <a:t>intRel</a:t>
            </a:r>
            <a:r>
              <a:rPr lang="en-US" sz="1800" dirty="0">
                <a:solidFill>
                  <a:srgbClr val="CCFF99"/>
                </a:solidFill>
              </a:rPr>
              <a:t> WHERE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	    int.id == </a:t>
            </a:r>
            <a:r>
              <a:rPr lang="en-US" sz="1800" dirty="0" err="1">
                <a:solidFill>
                  <a:srgbClr val="CCFF99"/>
                </a:solidFill>
              </a:rPr>
              <a:t>ie.parent</a:t>
            </a:r>
            <a:r>
              <a:rPr lang="en-US" sz="1800" dirty="0">
                <a:solidFill>
                  <a:srgbClr val="CCFF99"/>
                </a:solidFill>
              </a:rPr>
              <a:t> AND </a:t>
            </a:r>
            <a:r>
              <a:rPr lang="en-US" sz="1800" dirty="0" err="1">
                <a:solidFill>
                  <a:srgbClr val="CCFF99"/>
                </a:solidFill>
              </a:rPr>
              <a:t>intRel.insideElement</a:t>
            </a:r>
            <a:r>
              <a:rPr lang="en-US" sz="1800" dirty="0">
                <a:solidFill>
                  <a:srgbClr val="CCFF99"/>
                </a:solidFill>
              </a:rPr>
              <a:t> == </a:t>
            </a:r>
            <a:r>
              <a:rPr lang="en-US" sz="1800" dirty="0" err="1">
                <a:solidFill>
                  <a:srgbClr val="CCFF99"/>
                </a:solidFill>
              </a:rPr>
              <a:t>ie</a:t>
            </a:r>
            <a:r>
              <a:rPr lang="en-US" sz="1800" dirty="0">
                <a:solidFill>
                  <a:srgbClr val="CCFF99"/>
                </a:solidFill>
              </a:rPr>
              <a:t> AND 	</a:t>
            </a:r>
            <a:r>
              <a:rPr lang="en-US" sz="1800" dirty="0" err="1">
                <a:solidFill>
                  <a:srgbClr val="CCFF99"/>
                </a:solidFill>
              </a:rPr>
              <a:t>intRel.outsideElement</a:t>
            </a:r>
            <a:r>
              <a:rPr lang="en-US" sz="1800" dirty="0">
                <a:solidFill>
                  <a:srgbClr val="CCFF99"/>
                </a:solidFill>
              </a:rPr>
              <a:t> = </a:t>
            </a:r>
            <a:r>
              <a:rPr lang="en-US" sz="1800" dirty="0" err="1">
                <a:solidFill>
                  <a:srgbClr val="CCFF99"/>
                </a:solidFill>
              </a:rPr>
              <a:t>int</a:t>
            </a:r>
            <a:endParaRPr lang="en-US" sz="1800" dirty="0">
              <a:solidFill>
                <a:srgbClr val="CCFF99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1ABC6E-7F4F-4828-B42B-F790663B7FAF}"/>
              </a:ext>
            </a:extLst>
          </p:cNvPr>
          <p:cNvSpPr/>
          <p:nvPr/>
        </p:nvSpPr>
        <p:spPr>
          <a:xfrm>
            <a:off x="335279" y="1021322"/>
            <a:ext cx="11445239" cy="55775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CF5E9F-272D-472C-B671-0461C43A72D7}"/>
              </a:ext>
            </a:extLst>
          </p:cNvPr>
          <p:cNvSpPr/>
          <p:nvPr/>
        </p:nvSpPr>
        <p:spPr>
          <a:xfrm>
            <a:off x="600389" y="3407541"/>
            <a:ext cx="339249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CFF99"/>
                </a:solidFill>
              </a:rPr>
              <a:t>pageDiv</a:t>
            </a:r>
            <a:r>
              <a:rPr lang="en-US" dirty="0">
                <a:solidFill>
                  <a:srgbClr val="CCFF99"/>
                </a:solidFill>
              </a:rPr>
              <a:t>(</a:t>
            </a:r>
          </a:p>
          <a:p>
            <a:r>
              <a:rPr lang="en-US" dirty="0">
                <a:solidFill>
                  <a:srgbClr val="CCFF99"/>
                </a:solidFill>
              </a:rPr>
              <a:t>    id: ‘search-results’, …</a:t>
            </a:r>
          </a:p>
          <a:p>
            <a:r>
              <a:rPr lang="en-US" dirty="0">
                <a:solidFill>
                  <a:srgbClr val="CCFF99"/>
                </a:solidFill>
              </a:rPr>
              <a:t>)</a:t>
            </a:r>
          </a:p>
          <a:p>
            <a:r>
              <a:rPr lang="en-US" dirty="0" err="1">
                <a:solidFill>
                  <a:srgbClr val="CCFF99"/>
                </a:solidFill>
              </a:rPr>
              <a:t>pageDiv</a:t>
            </a:r>
            <a:r>
              <a:rPr lang="en-US" dirty="0">
                <a:solidFill>
                  <a:srgbClr val="CCFF99"/>
                </a:solidFill>
              </a:rPr>
              <a:t>(</a:t>
            </a:r>
          </a:p>
          <a:p>
            <a:r>
              <a:rPr lang="en-US" dirty="0">
                <a:solidFill>
                  <a:srgbClr val="CCFF99"/>
                </a:solidFill>
              </a:rPr>
              <a:t>    id: ‘product-123’, </a:t>
            </a:r>
          </a:p>
          <a:p>
            <a:r>
              <a:rPr lang="en-US" dirty="0">
                <a:solidFill>
                  <a:srgbClr val="CCFF99"/>
                </a:solidFill>
              </a:rPr>
              <a:t>    parent: ‘search-results’, …</a:t>
            </a:r>
          </a:p>
          <a:p>
            <a:r>
              <a:rPr lang="en-US" dirty="0">
                <a:solidFill>
                  <a:srgbClr val="CCFF99"/>
                </a:solidFill>
              </a:rPr>
              <a:t>)</a:t>
            </a:r>
          </a:p>
          <a:p>
            <a:r>
              <a:rPr lang="en-US" dirty="0" err="1">
                <a:solidFill>
                  <a:srgbClr val="CCFF99"/>
                </a:solidFill>
              </a:rPr>
              <a:t>pageDiv</a:t>
            </a:r>
            <a:r>
              <a:rPr lang="en-US" dirty="0">
                <a:solidFill>
                  <a:srgbClr val="CCFF99"/>
                </a:solidFill>
              </a:rPr>
              <a:t>(</a:t>
            </a:r>
          </a:p>
          <a:p>
            <a:r>
              <a:rPr lang="en-US" dirty="0">
                <a:solidFill>
                  <a:srgbClr val="CCFF99"/>
                </a:solidFill>
              </a:rPr>
              <a:t>    id: ‘product-price-123’,</a:t>
            </a:r>
          </a:p>
          <a:p>
            <a:r>
              <a:rPr lang="en-US" dirty="0">
                <a:solidFill>
                  <a:srgbClr val="CCFF99"/>
                </a:solidFill>
              </a:rPr>
              <a:t>    parent: ‘product-123’, …</a:t>
            </a:r>
          </a:p>
          <a:p>
            <a:r>
              <a:rPr lang="en-US" dirty="0">
                <a:solidFill>
                  <a:srgbClr val="CCFF99"/>
                </a:solidFill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8CD626-F94D-4125-BA1A-EE962F365937}"/>
              </a:ext>
            </a:extLst>
          </p:cNvPr>
          <p:cNvSpPr/>
          <p:nvPr/>
        </p:nvSpPr>
        <p:spPr>
          <a:xfrm>
            <a:off x="4892089" y="3164681"/>
            <a:ext cx="70255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FF99"/>
                </a:solidFill>
              </a:rPr>
              <a:t>inside(</a:t>
            </a:r>
          </a:p>
          <a:p>
            <a:r>
              <a:rPr lang="en-US" dirty="0">
                <a:solidFill>
                  <a:srgbClr val="CCFF99"/>
                </a:solidFill>
              </a:rPr>
              <a:t>    </a:t>
            </a:r>
            <a:r>
              <a:rPr lang="en-US" dirty="0" err="1">
                <a:solidFill>
                  <a:srgbClr val="CCFF99"/>
                </a:solidFill>
              </a:rPr>
              <a:t>insideElement</a:t>
            </a:r>
            <a:r>
              <a:rPr lang="en-US" dirty="0">
                <a:solidFill>
                  <a:srgbClr val="CCFF99"/>
                </a:solidFill>
              </a:rPr>
              <a:t>: </a:t>
            </a:r>
            <a:r>
              <a:rPr lang="en-US" dirty="0" err="1">
                <a:solidFill>
                  <a:srgbClr val="CCFF99"/>
                </a:solidFill>
              </a:rPr>
              <a:t>pageDiv</a:t>
            </a:r>
            <a:r>
              <a:rPr lang="en-US" dirty="0">
                <a:solidFill>
                  <a:srgbClr val="CCFF99"/>
                </a:solidFill>
              </a:rPr>
              <a:t> (id: ‘product-123’, …),</a:t>
            </a:r>
          </a:p>
          <a:p>
            <a:r>
              <a:rPr lang="en-US" dirty="0">
                <a:solidFill>
                  <a:srgbClr val="CCFF99"/>
                </a:solidFill>
              </a:rPr>
              <a:t>    </a:t>
            </a:r>
            <a:r>
              <a:rPr lang="en-US" dirty="0" err="1">
                <a:solidFill>
                  <a:srgbClr val="CCFF99"/>
                </a:solidFill>
              </a:rPr>
              <a:t>outsideElement</a:t>
            </a:r>
            <a:r>
              <a:rPr lang="en-US" dirty="0">
                <a:solidFill>
                  <a:srgbClr val="CCFF99"/>
                </a:solidFill>
              </a:rPr>
              <a:t>: </a:t>
            </a:r>
            <a:r>
              <a:rPr lang="en-US" dirty="0" err="1">
                <a:solidFill>
                  <a:srgbClr val="CCFF99"/>
                </a:solidFill>
              </a:rPr>
              <a:t>pageDiv</a:t>
            </a:r>
            <a:r>
              <a:rPr lang="en-US" dirty="0">
                <a:solidFill>
                  <a:srgbClr val="CCFF99"/>
                </a:solidFill>
              </a:rPr>
              <a:t> (id: ‘search-results’, …),</a:t>
            </a:r>
          </a:p>
          <a:p>
            <a:r>
              <a:rPr lang="en-US" dirty="0">
                <a:solidFill>
                  <a:srgbClr val="CCFF99"/>
                </a:solidFill>
              </a:rPr>
              <a:t>)</a:t>
            </a:r>
          </a:p>
          <a:p>
            <a:r>
              <a:rPr lang="en-US" dirty="0">
                <a:solidFill>
                  <a:srgbClr val="CCFF99"/>
                </a:solidFill>
              </a:rPr>
              <a:t>inside(</a:t>
            </a:r>
          </a:p>
          <a:p>
            <a:r>
              <a:rPr lang="en-US" dirty="0">
                <a:solidFill>
                  <a:srgbClr val="CCFF99"/>
                </a:solidFill>
              </a:rPr>
              <a:t>    </a:t>
            </a:r>
            <a:r>
              <a:rPr lang="en-US" dirty="0" err="1">
                <a:solidFill>
                  <a:srgbClr val="CCFF99"/>
                </a:solidFill>
              </a:rPr>
              <a:t>insideElement</a:t>
            </a:r>
            <a:r>
              <a:rPr lang="en-US" dirty="0">
                <a:solidFill>
                  <a:srgbClr val="CCFF99"/>
                </a:solidFill>
              </a:rPr>
              <a:t>: </a:t>
            </a:r>
            <a:r>
              <a:rPr lang="en-US" dirty="0" err="1">
                <a:solidFill>
                  <a:srgbClr val="CCFF99"/>
                </a:solidFill>
              </a:rPr>
              <a:t>pageDiv</a:t>
            </a:r>
            <a:r>
              <a:rPr lang="en-US" dirty="0">
                <a:solidFill>
                  <a:srgbClr val="CCFF99"/>
                </a:solidFill>
              </a:rPr>
              <a:t> (id: ‘product-price-123’, …),</a:t>
            </a:r>
          </a:p>
          <a:p>
            <a:r>
              <a:rPr lang="en-US" dirty="0">
                <a:solidFill>
                  <a:srgbClr val="CCFF99"/>
                </a:solidFill>
              </a:rPr>
              <a:t>    </a:t>
            </a:r>
            <a:r>
              <a:rPr lang="en-US" dirty="0" err="1">
                <a:solidFill>
                  <a:srgbClr val="CCFF99"/>
                </a:solidFill>
              </a:rPr>
              <a:t>outsideElement</a:t>
            </a:r>
            <a:r>
              <a:rPr lang="en-US" dirty="0">
                <a:solidFill>
                  <a:srgbClr val="CCFF99"/>
                </a:solidFill>
              </a:rPr>
              <a:t>: </a:t>
            </a:r>
            <a:r>
              <a:rPr lang="en-US" dirty="0" err="1">
                <a:solidFill>
                  <a:srgbClr val="CCFF99"/>
                </a:solidFill>
              </a:rPr>
              <a:t>pageDiv</a:t>
            </a:r>
            <a:r>
              <a:rPr lang="en-US" dirty="0">
                <a:solidFill>
                  <a:srgbClr val="CCFF99"/>
                </a:solidFill>
              </a:rPr>
              <a:t> (id: ‘search-results’, …),</a:t>
            </a:r>
          </a:p>
          <a:p>
            <a:r>
              <a:rPr lang="en-US" dirty="0">
                <a:solidFill>
                  <a:srgbClr val="CCFF99"/>
                </a:solidFill>
              </a:rPr>
              <a:t>)</a:t>
            </a:r>
          </a:p>
          <a:p>
            <a:r>
              <a:rPr lang="en-US" dirty="0">
                <a:solidFill>
                  <a:srgbClr val="CCFF99"/>
                </a:solidFill>
              </a:rPr>
              <a:t>inside(</a:t>
            </a:r>
          </a:p>
          <a:p>
            <a:r>
              <a:rPr lang="en-US" dirty="0">
                <a:solidFill>
                  <a:srgbClr val="CCFF99"/>
                </a:solidFill>
              </a:rPr>
              <a:t>    </a:t>
            </a:r>
            <a:r>
              <a:rPr lang="en-US" dirty="0" err="1">
                <a:solidFill>
                  <a:srgbClr val="CCFF99"/>
                </a:solidFill>
              </a:rPr>
              <a:t>insideElement</a:t>
            </a:r>
            <a:r>
              <a:rPr lang="en-US" dirty="0">
                <a:solidFill>
                  <a:srgbClr val="CCFF99"/>
                </a:solidFill>
              </a:rPr>
              <a:t>: </a:t>
            </a:r>
            <a:r>
              <a:rPr lang="en-US" dirty="0" err="1">
                <a:solidFill>
                  <a:srgbClr val="CCFF99"/>
                </a:solidFill>
              </a:rPr>
              <a:t>pageDiv</a:t>
            </a:r>
            <a:r>
              <a:rPr lang="en-US" dirty="0">
                <a:solidFill>
                  <a:srgbClr val="CCFF99"/>
                </a:solidFill>
              </a:rPr>
              <a:t> (id: ‘product-price-123’, …),</a:t>
            </a:r>
          </a:p>
          <a:p>
            <a:r>
              <a:rPr lang="en-US" dirty="0">
                <a:solidFill>
                  <a:srgbClr val="CCFF99"/>
                </a:solidFill>
              </a:rPr>
              <a:t>    </a:t>
            </a:r>
            <a:r>
              <a:rPr lang="en-US" dirty="0" err="1">
                <a:solidFill>
                  <a:srgbClr val="CCFF99"/>
                </a:solidFill>
              </a:rPr>
              <a:t>outsideElement</a:t>
            </a:r>
            <a:r>
              <a:rPr lang="en-US" dirty="0">
                <a:solidFill>
                  <a:srgbClr val="CCFF99"/>
                </a:solidFill>
              </a:rPr>
              <a:t>: </a:t>
            </a:r>
            <a:r>
              <a:rPr lang="en-US" dirty="0" err="1">
                <a:solidFill>
                  <a:srgbClr val="CCFF99"/>
                </a:solidFill>
              </a:rPr>
              <a:t>pageDiv</a:t>
            </a:r>
            <a:r>
              <a:rPr lang="en-US" dirty="0">
                <a:solidFill>
                  <a:srgbClr val="CCFF99"/>
                </a:solidFill>
              </a:rPr>
              <a:t> (id: ‘product-123’, …),</a:t>
            </a:r>
          </a:p>
          <a:p>
            <a:r>
              <a:rPr lang="en-US" dirty="0">
                <a:solidFill>
                  <a:srgbClr val="CCFF99"/>
                </a:solidFill>
              </a:rPr>
              <a:t>)</a:t>
            </a:r>
          </a:p>
          <a:p>
            <a:endParaRPr lang="en-US" dirty="0">
              <a:solidFill>
                <a:srgbClr val="CCFF99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3A1D843-903D-4777-A587-F1A74A6565EC}"/>
              </a:ext>
            </a:extLst>
          </p:cNvPr>
          <p:cNvSpPr/>
          <p:nvPr/>
        </p:nvSpPr>
        <p:spPr>
          <a:xfrm>
            <a:off x="4117018" y="4794321"/>
            <a:ext cx="510593" cy="3657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83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74E5EA-2B73-4D54-AFE0-2ABA3766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78" y="240767"/>
            <a:ext cx="11683049" cy="568604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Декларативная компонента – переменные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ru-RU" sz="2800" dirty="0">
                <a:solidFill>
                  <a:srgbClr val="FFFF00"/>
                </a:solidFill>
              </a:rPr>
              <a:t>и логика высшего порядка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B2F40A-8DB3-490A-8FDD-99E93B1A37D8}"/>
              </a:ext>
            </a:extLst>
          </p:cNvPr>
          <p:cNvSpPr txBox="1">
            <a:spLocks/>
          </p:cNvSpPr>
          <p:nvPr/>
        </p:nvSpPr>
        <p:spPr>
          <a:xfrm>
            <a:off x="402271" y="1255392"/>
            <a:ext cx="5196842" cy="3108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CONCEPT </a:t>
            </a:r>
            <a:r>
              <a:rPr lang="en-US" sz="1800" dirty="0" err="1">
                <a:solidFill>
                  <a:srgbClr val="CCFF99"/>
                </a:solidFill>
              </a:rPr>
              <a:t>notFarAway</a:t>
            </a:r>
            <a:r>
              <a:rPr lang="en-US" sz="1800" dirty="0">
                <a:solidFill>
                  <a:srgbClr val="CCFF99"/>
                </a:solidFill>
              </a:rPr>
              <a:t> IS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point1 = p1, point2 = p2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FROM Point p1, Point p2 WHERE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p1 != p2 AND ?</a:t>
            </a:r>
            <a:r>
              <a:rPr lang="en-US" sz="1800" dirty="0" err="1">
                <a:solidFill>
                  <a:srgbClr val="CCFF99"/>
                </a:solidFill>
              </a:rPr>
              <a:t>dist</a:t>
            </a:r>
            <a:r>
              <a:rPr lang="en-US" sz="1800" dirty="0">
                <a:solidFill>
                  <a:srgbClr val="CCFF99"/>
                </a:solidFill>
              </a:rPr>
              <a:t> = </a:t>
            </a:r>
            <a:r>
              <a:rPr lang="en-US" sz="1800" dirty="0" err="1">
                <a:solidFill>
                  <a:srgbClr val="CCFF99"/>
                </a:solidFill>
              </a:rPr>
              <a:t>Math.sqrt</a:t>
            </a:r>
            <a:r>
              <a:rPr lang="en-US" sz="1800" dirty="0">
                <a:solidFill>
                  <a:srgbClr val="CCFF99"/>
                </a:solidFill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(p2.x - p1.x) * (p2.x - p1.x) +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(p2.y - p1.y) * (p2.y - p1.y) +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) AND ?</a:t>
            </a:r>
            <a:r>
              <a:rPr lang="en-US" sz="1800" dirty="0" err="1">
                <a:solidFill>
                  <a:srgbClr val="CCFF99"/>
                </a:solidFill>
              </a:rPr>
              <a:t>dist</a:t>
            </a:r>
            <a:r>
              <a:rPr lang="en-US" sz="1800" dirty="0">
                <a:solidFill>
                  <a:srgbClr val="CCFF99"/>
                </a:solidFill>
              </a:rPr>
              <a:t> &gt; 10 AND ?</a:t>
            </a:r>
            <a:r>
              <a:rPr lang="en-US" sz="1800" dirty="0" err="1">
                <a:solidFill>
                  <a:srgbClr val="CCFF99"/>
                </a:solidFill>
              </a:rPr>
              <a:t>dist</a:t>
            </a:r>
            <a:r>
              <a:rPr lang="en-US" sz="1800" dirty="0">
                <a:solidFill>
                  <a:srgbClr val="CCFF99"/>
                </a:solidFill>
              </a:rPr>
              <a:t> &lt; 50;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2A6C74-881B-4631-87AC-09AF04245A32}"/>
              </a:ext>
            </a:extLst>
          </p:cNvPr>
          <p:cNvSpPr txBox="1">
            <a:spLocks/>
          </p:cNvSpPr>
          <p:nvPr/>
        </p:nvSpPr>
        <p:spPr>
          <a:xfrm>
            <a:off x="402270" y="4266530"/>
            <a:ext cx="5196842" cy="827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CONCEPT Point IS ?</a:t>
            </a:r>
            <a:r>
              <a:rPr lang="en-US" sz="1800" dirty="0" err="1">
                <a:solidFill>
                  <a:srgbClr val="CCFF99"/>
                </a:solidFill>
              </a:rPr>
              <a:t>anyObject</a:t>
            </a:r>
            <a:r>
              <a:rPr lang="en-US" sz="1800" dirty="0">
                <a:solidFill>
                  <a:srgbClr val="CCFF99"/>
                </a:solidFill>
              </a:rPr>
              <a:t> o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WHERE </a:t>
            </a:r>
            <a:r>
              <a:rPr lang="en-US" sz="1800" dirty="0" err="1">
                <a:solidFill>
                  <a:srgbClr val="CCFF99"/>
                </a:solidFill>
              </a:rPr>
              <a:t>o.x</a:t>
            </a:r>
            <a:r>
              <a:rPr lang="en-US" sz="1800" dirty="0">
                <a:solidFill>
                  <a:srgbClr val="CCFF99"/>
                </a:solidFill>
              </a:rPr>
              <a:t> != NULL AND </a:t>
            </a:r>
            <a:r>
              <a:rPr lang="en-US" sz="1800" dirty="0" err="1">
                <a:solidFill>
                  <a:srgbClr val="CCFF99"/>
                </a:solidFill>
              </a:rPr>
              <a:t>o.y</a:t>
            </a:r>
            <a:r>
              <a:rPr lang="en-US" sz="1800" dirty="0">
                <a:solidFill>
                  <a:srgbClr val="CCFF99"/>
                </a:solidFill>
              </a:rPr>
              <a:t> != NULL;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DCBB78-1C0D-4983-A6F4-B01741ABAFCA}"/>
              </a:ext>
            </a:extLst>
          </p:cNvPr>
          <p:cNvSpPr txBox="1">
            <a:spLocks/>
          </p:cNvSpPr>
          <p:nvPr/>
        </p:nvSpPr>
        <p:spPr>
          <a:xfrm>
            <a:off x="402271" y="5421209"/>
            <a:ext cx="5196842" cy="1253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CONCEPT </a:t>
            </a:r>
            <a:r>
              <a:rPr lang="en-US" sz="1800" dirty="0" err="1">
                <a:solidFill>
                  <a:srgbClr val="CCFF99"/>
                </a:solidFill>
              </a:rPr>
              <a:t>pageClass</a:t>
            </a:r>
            <a:r>
              <a:rPr lang="en-US" sz="1800" dirty="0">
                <a:solidFill>
                  <a:srgbClr val="CCFF99"/>
                </a:solidFill>
              </a:rPr>
              <a:t> IS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name = ?name, object = </a:t>
            </a:r>
            <a:r>
              <a:rPr lang="en-US" sz="1800" dirty="0" err="1">
                <a:solidFill>
                  <a:srgbClr val="CCFF99"/>
                </a:solidFill>
              </a:rPr>
              <a:t>obj</a:t>
            </a:r>
            <a:endParaRPr lang="en-US" sz="1800" dirty="0">
              <a:solidFill>
                <a:srgbClr val="CCFF99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FROM ?name </a:t>
            </a:r>
            <a:r>
              <a:rPr lang="en-US" sz="1800" dirty="0" err="1">
                <a:solidFill>
                  <a:srgbClr val="CCFF99"/>
                </a:solidFill>
              </a:rPr>
              <a:t>obj</a:t>
            </a:r>
            <a:r>
              <a:rPr lang="en-US" sz="1800" dirty="0">
                <a:solidFill>
                  <a:srgbClr val="CCFF99"/>
                </a:solidFill>
              </a:rPr>
              <a:t> WHERE </a:t>
            </a:r>
            <a:r>
              <a:rPr lang="en-US" sz="1800" dirty="0" err="1">
                <a:solidFill>
                  <a:srgbClr val="CCFF99"/>
                </a:solidFill>
              </a:rPr>
              <a:t>obj.page</a:t>
            </a:r>
            <a:r>
              <a:rPr lang="en-US" sz="1800" dirty="0">
                <a:solidFill>
                  <a:srgbClr val="CCFF99"/>
                </a:solidFill>
              </a:rPr>
              <a:t> != null;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6A9F7B-ED00-4917-BD41-A813C56472EC}"/>
              </a:ext>
            </a:extLst>
          </p:cNvPr>
          <p:cNvSpPr/>
          <p:nvPr/>
        </p:nvSpPr>
        <p:spPr>
          <a:xfrm>
            <a:off x="335278" y="1255392"/>
            <a:ext cx="11445239" cy="292607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5AD43F-D161-4491-9F9E-9317B45AAACC}"/>
              </a:ext>
            </a:extLst>
          </p:cNvPr>
          <p:cNvSpPr/>
          <p:nvPr/>
        </p:nvSpPr>
        <p:spPr>
          <a:xfrm flipV="1">
            <a:off x="335278" y="4255521"/>
            <a:ext cx="11445239" cy="9601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EA74EE-C40F-4C9A-BF26-564ADB10C785}"/>
              </a:ext>
            </a:extLst>
          </p:cNvPr>
          <p:cNvSpPr/>
          <p:nvPr/>
        </p:nvSpPr>
        <p:spPr>
          <a:xfrm flipV="1">
            <a:off x="335278" y="5289052"/>
            <a:ext cx="11445239" cy="14773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741D9C9-EA6D-4433-A179-F7E95B2793C0}"/>
              </a:ext>
            </a:extLst>
          </p:cNvPr>
          <p:cNvSpPr txBox="1">
            <a:spLocks/>
          </p:cNvSpPr>
          <p:nvPr/>
        </p:nvSpPr>
        <p:spPr>
          <a:xfrm>
            <a:off x="5809294" y="4318694"/>
            <a:ext cx="3525045" cy="51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circle(x: 1, y: 1, radius: 2)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247D3D7-103C-42EE-B221-8998109921B2}"/>
              </a:ext>
            </a:extLst>
          </p:cNvPr>
          <p:cNvSpPr txBox="1">
            <a:spLocks/>
          </p:cNvSpPr>
          <p:nvPr/>
        </p:nvSpPr>
        <p:spPr>
          <a:xfrm>
            <a:off x="5809294" y="4756962"/>
            <a:ext cx="3898585" cy="51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rectangle(x1: 1, y1: 1, x2: 2, y2: 2)</a:t>
            </a:r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00446F7B-229C-4DD7-977F-CD1C0136A0A1}"/>
              </a:ext>
            </a:extLst>
          </p:cNvPr>
          <p:cNvSpPr/>
          <p:nvPr/>
        </p:nvSpPr>
        <p:spPr>
          <a:xfrm>
            <a:off x="5391784" y="4725710"/>
            <a:ext cx="417510" cy="46168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-Shape 21">
            <a:extLst>
              <a:ext uri="{FF2B5EF4-FFF2-40B4-BE49-F238E27FC236}">
                <a16:creationId xmlns:a16="http://schemas.microsoft.com/office/drawing/2014/main" id="{814A200E-618A-4D8B-BCC1-C15F0C37C7D9}"/>
              </a:ext>
            </a:extLst>
          </p:cNvPr>
          <p:cNvSpPr/>
          <p:nvPr/>
        </p:nvSpPr>
        <p:spPr>
          <a:xfrm rot="19012976">
            <a:off x="5525451" y="4358636"/>
            <a:ext cx="256856" cy="225044"/>
          </a:xfrm>
          <a:prstGeom prst="corne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9BE748-2939-4A6D-99CE-74907FB509F7}"/>
              </a:ext>
            </a:extLst>
          </p:cNvPr>
          <p:cNvSpPr/>
          <p:nvPr/>
        </p:nvSpPr>
        <p:spPr>
          <a:xfrm>
            <a:off x="5390358" y="5289052"/>
            <a:ext cx="28228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CFF99"/>
                </a:solidFill>
              </a:rPr>
              <a:t>pageInput</a:t>
            </a:r>
            <a:r>
              <a:rPr lang="en-US" dirty="0">
                <a:solidFill>
                  <a:srgbClr val="CCFF99"/>
                </a:solidFill>
              </a:rPr>
              <a:t>(</a:t>
            </a:r>
          </a:p>
          <a:p>
            <a:r>
              <a:rPr lang="en-US" dirty="0">
                <a:solidFill>
                  <a:srgbClr val="CCFF99"/>
                </a:solidFill>
              </a:rPr>
              <a:t>    id: ‘1’, </a:t>
            </a:r>
          </a:p>
          <a:p>
            <a:r>
              <a:rPr lang="en-US" dirty="0">
                <a:solidFill>
                  <a:srgbClr val="CCFF99"/>
                </a:solidFill>
              </a:rPr>
              <a:t>    page: ‘homepage’, </a:t>
            </a:r>
          </a:p>
          <a:p>
            <a:r>
              <a:rPr lang="en-US" dirty="0">
                <a:solidFill>
                  <a:srgbClr val="CCFF99"/>
                </a:solidFill>
              </a:rPr>
              <a:t>    …</a:t>
            </a:r>
          </a:p>
          <a:p>
            <a:r>
              <a:rPr lang="en-US" dirty="0">
                <a:solidFill>
                  <a:srgbClr val="CCFF99"/>
                </a:solidFill>
              </a:rPr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266C09-93A9-4833-877F-82C0F27B3E73}"/>
              </a:ext>
            </a:extLst>
          </p:cNvPr>
          <p:cNvSpPr/>
          <p:nvPr/>
        </p:nvSpPr>
        <p:spPr>
          <a:xfrm>
            <a:off x="8422002" y="5289052"/>
            <a:ext cx="34804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CFF99"/>
                </a:solidFill>
              </a:rPr>
              <a:t>pageClass</a:t>
            </a:r>
            <a:r>
              <a:rPr lang="en-US" dirty="0">
                <a:solidFill>
                  <a:srgbClr val="CCFF99"/>
                </a:solidFill>
              </a:rPr>
              <a:t>(</a:t>
            </a:r>
          </a:p>
          <a:p>
            <a:r>
              <a:rPr lang="en-US" dirty="0">
                <a:solidFill>
                  <a:srgbClr val="CCFF99"/>
                </a:solidFill>
              </a:rPr>
              <a:t>    object: </a:t>
            </a:r>
            <a:r>
              <a:rPr lang="en-US" dirty="0" err="1">
                <a:solidFill>
                  <a:srgbClr val="CCFF99"/>
                </a:solidFill>
              </a:rPr>
              <a:t>pageInput</a:t>
            </a:r>
            <a:r>
              <a:rPr lang="en-US" dirty="0">
                <a:solidFill>
                  <a:srgbClr val="CCFF99"/>
                </a:solidFill>
              </a:rPr>
              <a:t>(id: ‘1’, </a:t>
            </a:r>
          </a:p>
          <a:p>
            <a:r>
              <a:rPr lang="en-US" dirty="0">
                <a:solidFill>
                  <a:srgbClr val="CCFF99"/>
                </a:solidFill>
              </a:rPr>
              <a:t>        page: ‘homepage’, …),</a:t>
            </a:r>
          </a:p>
          <a:p>
            <a:r>
              <a:rPr lang="en-US" dirty="0">
                <a:solidFill>
                  <a:srgbClr val="CCFF99"/>
                </a:solidFill>
              </a:rPr>
              <a:t>    name: </a:t>
            </a:r>
            <a:r>
              <a:rPr lang="en-US" dirty="0" err="1">
                <a:solidFill>
                  <a:srgbClr val="CCFF99"/>
                </a:solidFill>
              </a:rPr>
              <a:t>pageInput</a:t>
            </a:r>
            <a:endParaRPr lang="en-US" dirty="0">
              <a:solidFill>
                <a:srgbClr val="CCFF99"/>
              </a:solidFill>
            </a:endParaRPr>
          </a:p>
          <a:p>
            <a:r>
              <a:rPr lang="en-US" dirty="0">
                <a:solidFill>
                  <a:srgbClr val="CCFF99"/>
                </a:solidFill>
              </a:rPr>
              <a:t>) 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84C6108-5AE8-4954-9D18-8E2CF38A212D}"/>
              </a:ext>
            </a:extLst>
          </p:cNvPr>
          <p:cNvSpPr/>
          <p:nvPr/>
        </p:nvSpPr>
        <p:spPr>
          <a:xfrm>
            <a:off x="8123288" y="5974079"/>
            <a:ext cx="298714" cy="25231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C565B65-9EB9-47A3-B033-3EC9EA4857A4}"/>
              </a:ext>
            </a:extLst>
          </p:cNvPr>
          <p:cNvSpPr txBox="1">
            <a:spLocks/>
          </p:cNvSpPr>
          <p:nvPr/>
        </p:nvSpPr>
        <p:spPr>
          <a:xfrm>
            <a:off x="5542757" y="2042091"/>
            <a:ext cx="2260122" cy="1352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point(x: 1, y: 1)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point(x: 2, y: 2)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point(x: 60, y: 60)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82F54B3-AA8B-4484-ABF8-1B5EA8B79770}"/>
              </a:ext>
            </a:extLst>
          </p:cNvPr>
          <p:cNvSpPr/>
          <p:nvPr/>
        </p:nvSpPr>
        <p:spPr>
          <a:xfrm>
            <a:off x="7873942" y="2466835"/>
            <a:ext cx="298714" cy="25231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C563F75A-1DFA-468D-905F-70863E93588E}"/>
              </a:ext>
            </a:extLst>
          </p:cNvPr>
          <p:cNvSpPr txBox="1">
            <a:spLocks/>
          </p:cNvSpPr>
          <p:nvPr/>
        </p:nvSpPr>
        <p:spPr>
          <a:xfrm>
            <a:off x="8626738" y="1456933"/>
            <a:ext cx="2260122" cy="2524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CCFF99"/>
                </a:solidFill>
              </a:rPr>
              <a:t>notFarAway</a:t>
            </a:r>
            <a:r>
              <a:rPr lang="en-US" sz="1800" dirty="0">
                <a:solidFill>
                  <a:srgbClr val="CCFF99"/>
                </a:solidFill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point1: point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   (x: 1, y: 1),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point2: point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   (x: 2, y: 2)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9498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155AD-F747-4E02-B9A6-1C38835D1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78" y="1051560"/>
            <a:ext cx="11536682" cy="5684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Система типов – слабая, динамическая.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Основные типы данных: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, integer, floating, string.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Составные типы данных: </a:t>
            </a:r>
            <a:endParaRPr lang="en-US" dirty="0"/>
          </a:p>
          <a:p>
            <a:r>
              <a:rPr lang="en-US" dirty="0"/>
              <a:t>list:</a:t>
            </a:r>
            <a:r>
              <a:rPr lang="ru-RU" dirty="0"/>
              <a:t> </a:t>
            </a:r>
            <a:r>
              <a:rPr lang="en-US" i="1" dirty="0">
                <a:solidFill>
                  <a:srgbClr val="CCFF99"/>
                </a:solidFill>
              </a:rPr>
              <a:t>[1, 2, 3] </a:t>
            </a:r>
          </a:p>
          <a:p>
            <a:r>
              <a:rPr lang="en-US" dirty="0"/>
              <a:t>map: </a:t>
            </a:r>
            <a:r>
              <a:rPr lang="en-US" i="1" dirty="0">
                <a:solidFill>
                  <a:srgbClr val="CCFF99"/>
                </a:solidFill>
              </a:rPr>
              <a:t>{‘key1’: ‘value1’, ‘key2’: ‘value2’}</a:t>
            </a:r>
          </a:p>
          <a:p>
            <a:r>
              <a:rPr lang="en-US" dirty="0"/>
              <a:t>object: </a:t>
            </a:r>
            <a:r>
              <a:rPr lang="en-US" i="1" dirty="0" err="1">
                <a:solidFill>
                  <a:srgbClr val="CCFF99"/>
                </a:solidFill>
              </a:rPr>
              <a:t>objectName</a:t>
            </a:r>
            <a:r>
              <a:rPr lang="en-US" i="1" dirty="0">
                <a:solidFill>
                  <a:srgbClr val="CCFF99"/>
                </a:solidFill>
              </a:rPr>
              <a:t> {attribute1: ‘value1’, attribute2: ‘value’}</a:t>
            </a:r>
          </a:p>
          <a:p>
            <a:pPr marL="0" indent="0">
              <a:buNone/>
            </a:pPr>
            <a:r>
              <a:rPr lang="ru-RU" dirty="0"/>
              <a:t>Основные операторы:</a:t>
            </a:r>
          </a:p>
          <a:p>
            <a:r>
              <a:rPr lang="ru-RU" dirty="0"/>
              <a:t>Объявление переменной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i="1" dirty="0">
                <a:solidFill>
                  <a:srgbClr val="CCFF99"/>
                </a:solidFill>
              </a:rPr>
              <a:t>variable = </a:t>
            </a:r>
            <a:r>
              <a:rPr lang="en-US" i="1" dirty="0" err="1">
                <a:solidFill>
                  <a:srgbClr val="CCFF99"/>
                </a:solidFill>
              </a:rPr>
              <a:t>valueExpression</a:t>
            </a:r>
            <a:r>
              <a:rPr lang="en-US" i="1" dirty="0">
                <a:solidFill>
                  <a:srgbClr val="CCFF99"/>
                </a:solidFill>
              </a:rPr>
              <a:t>;</a:t>
            </a:r>
          </a:p>
          <a:p>
            <a:r>
              <a:rPr lang="ru-RU" dirty="0"/>
              <a:t>Ветвление</a:t>
            </a:r>
            <a:r>
              <a:rPr lang="ru-RU" i="1" dirty="0"/>
              <a:t>: </a:t>
            </a:r>
            <a:r>
              <a:rPr lang="en-US" i="1" dirty="0">
                <a:solidFill>
                  <a:srgbClr val="CCFF99"/>
                </a:solidFill>
              </a:rPr>
              <a:t>if(condition) { </a:t>
            </a:r>
            <a:r>
              <a:rPr lang="en-US" i="1" dirty="0" err="1">
                <a:solidFill>
                  <a:srgbClr val="CCFF99"/>
                </a:solidFill>
              </a:rPr>
              <a:t>thenBlock</a:t>
            </a:r>
            <a:r>
              <a:rPr lang="en-US" i="1" dirty="0">
                <a:solidFill>
                  <a:srgbClr val="CCFF99"/>
                </a:solidFill>
              </a:rPr>
              <a:t> } else { </a:t>
            </a:r>
            <a:r>
              <a:rPr lang="en-US" i="1" dirty="0" err="1">
                <a:solidFill>
                  <a:srgbClr val="CCFF99"/>
                </a:solidFill>
              </a:rPr>
              <a:t>elseBlock</a:t>
            </a:r>
            <a:r>
              <a:rPr lang="en-US" i="1" dirty="0">
                <a:solidFill>
                  <a:srgbClr val="CCFF99"/>
                </a:solidFill>
              </a:rPr>
              <a:t> };</a:t>
            </a:r>
          </a:p>
          <a:p>
            <a:r>
              <a:rPr lang="ru-RU" dirty="0"/>
              <a:t>Циклы: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CFF99"/>
                </a:solidFill>
              </a:rPr>
              <a:t>        for(initialization; termination; increment) {</a:t>
            </a:r>
            <a:r>
              <a:rPr lang="en-US" dirty="0" err="1">
                <a:solidFill>
                  <a:srgbClr val="CCFF99"/>
                </a:solidFill>
              </a:rPr>
              <a:t>loopBody</a:t>
            </a:r>
            <a:r>
              <a:rPr lang="en-US" dirty="0">
                <a:solidFill>
                  <a:srgbClr val="CCFF99"/>
                </a:solidFill>
              </a:rPr>
              <a:t>}; </a:t>
            </a:r>
            <a:r>
              <a:rPr lang="ru-RU" dirty="0">
                <a:solidFill>
                  <a:srgbClr val="CCFF99"/>
                </a:solidFill>
              </a:rPr>
              <a:t> </a:t>
            </a:r>
            <a:endParaRPr lang="en-US" dirty="0">
              <a:solidFill>
                <a:srgbClr val="CCFF99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CFF99"/>
                </a:solidFill>
              </a:rPr>
              <a:t>        for(item in collection) {</a:t>
            </a:r>
            <a:r>
              <a:rPr lang="en-US" dirty="0" err="1">
                <a:solidFill>
                  <a:srgbClr val="CCFF99"/>
                </a:solidFill>
              </a:rPr>
              <a:t>loopBody</a:t>
            </a:r>
            <a:r>
              <a:rPr lang="en-US" dirty="0">
                <a:solidFill>
                  <a:srgbClr val="CCFF99"/>
                </a:solidFill>
              </a:rPr>
              <a:t> };</a:t>
            </a:r>
            <a:r>
              <a:rPr lang="ru-RU" dirty="0">
                <a:solidFill>
                  <a:srgbClr val="CCFF99"/>
                </a:solidFill>
              </a:rPr>
              <a:t>  </a:t>
            </a:r>
            <a:endParaRPr lang="en-US" dirty="0">
              <a:solidFill>
                <a:srgbClr val="CCFF99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CFF99"/>
                </a:solidFill>
              </a:rPr>
              <a:t>        while(condition) { </a:t>
            </a:r>
            <a:r>
              <a:rPr lang="en-US" dirty="0" err="1">
                <a:solidFill>
                  <a:srgbClr val="CCFF99"/>
                </a:solidFill>
              </a:rPr>
              <a:t>loopBody</a:t>
            </a:r>
            <a:r>
              <a:rPr lang="en-US" dirty="0">
                <a:solidFill>
                  <a:srgbClr val="CCFF99"/>
                </a:solidFill>
              </a:rPr>
              <a:t> }</a:t>
            </a:r>
          </a:p>
          <a:p>
            <a:r>
              <a:rPr lang="ru-RU" dirty="0"/>
              <a:t>Объявление и вызов функций: </a:t>
            </a:r>
            <a:r>
              <a:rPr lang="en-US" dirty="0">
                <a:solidFill>
                  <a:srgbClr val="CCFF99"/>
                </a:solidFill>
              </a:rPr>
              <a:t>function name ( arguments ) { </a:t>
            </a:r>
            <a:r>
              <a:rPr lang="en-US" dirty="0" err="1">
                <a:solidFill>
                  <a:srgbClr val="CCFF99"/>
                </a:solidFill>
              </a:rPr>
              <a:t>functionBody</a:t>
            </a:r>
            <a:r>
              <a:rPr lang="en-US" dirty="0">
                <a:solidFill>
                  <a:srgbClr val="CCFF99"/>
                </a:solidFill>
              </a:rPr>
              <a:t> 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F1068C-CA03-4927-A3C6-F3B96361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78" y="240767"/>
            <a:ext cx="11683049" cy="568604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Императивная компонента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93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1EC1-C160-42F2-AB1E-48446C17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78" y="809372"/>
            <a:ext cx="11683049" cy="592289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Императивная компонента включает в себя операторы для решения понятия (нахождения соответствующих объектов)</a:t>
            </a:r>
            <a:r>
              <a:rPr lang="en-US" dirty="0"/>
              <a:t> – </a:t>
            </a:r>
            <a:r>
              <a:rPr lang="en-US" i="1" dirty="0">
                <a:solidFill>
                  <a:srgbClr val="CCFF99"/>
                </a:solidFill>
              </a:rPr>
              <a:t>find </a:t>
            </a:r>
            <a:r>
              <a:rPr lang="en-US" i="1" dirty="0" err="1">
                <a:solidFill>
                  <a:srgbClr val="CCFF99"/>
                </a:solidFill>
              </a:rPr>
              <a:t>conceptname</a:t>
            </a:r>
            <a:r>
              <a:rPr lang="en-US" i="1" dirty="0">
                <a:solidFill>
                  <a:srgbClr val="CCFF99"/>
                </a:solidFill>
              </a:rPr>
              <a:t> {attribute: value, …}</a:t>
            </a:r>
            <a:r>
              <a:rPr lang="en-US" dirty="0"/>
              <a:t>. </a:t>
            </a:r>
            <a:r>
              <a:rPr lang="ru-RU" dirty="0"/>
              <a:t>Результатом является список объектов. Его можно, наппример, поместить в переменную,использовать в качестве аргумента функции или составной части выражения: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i="1" dirty="0">
                <a:solidFill>
                  <a:srgbClr val="CCFF99"/>
                </a:solidFill>
              </a:rPr>
              <a:t>cells = find cell {table: ‘tbl1’};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     for(product in (find product {})) {…}</a:t>
            </a:r>
            <a:endParaRPr lang="ru-RU" i="1" dirty="0">
              <a:solidFill>
                <a:srgbClr val="CCFF99"/>
              </a:solidFill>
            </a:endParaRPr>
          </a:p>
          <a:p>
            <a:r>
              <a:rPr lang="ru-RU" dirty="0"/>
              <a:t>Объявления декларативных элементов языка (объектов и понятий) включают в себя арифметические и логические выражения, в которые могут входить переменные и вызовы функций, созданные с помощью императивного подхода:</a:t>
            </a:r>
          </a:p>
          <a:p>
            <a:pPr marL="0" indent="0">
              <a:buNone/>
            </a:pPr>
            <a:r>
              <a:rPr lang="en-US" dirty="0">
                <a:solidFill>
                  <a:srgbClr val="CCFF99"/>
                </a:solidFill>
              </a:rPr>
              <a:t>     categories = [‘wine’, ‘beer’, ‘cider’];</a:t>
            </a:r>
          </a:p>
          <a:p>
            <a:pPr marL="0" indent="0">
              <a:buNone/>
            </a:pPr>
            <a:r>
              <a:rPr lang="en-US" dirty="0">
                <a:solidFill>
                  <a:srgbClr val="CCFF99"/>
                </a:solidFill>
              </a:rPr>
              <a:t>     for(category in categories) {</a:t>
            </a:r>
          </a:p>
          <a:p>
            <a:pPr marL="0" indent="0">
              <a:buNone/>
            </a:pPr>
            <a:r>
              <a:rPr lang="en-US" dirty="0">
                <a:solidFill>
                  <a:srgbClr val="CCFF99"/>
                </a:solidFill>
              </a:rPr>
              <a:t>         object category</a:t>
            </a:r>
          </a:p>
          <a:p>
            <a:pPr marL="0" indent="0">
              <a:buNone/>
            </a:pPr>
            <a:r>
              <a:rPr lang="en-US" dirty="0">
                <a:solidFill>
                  <a:srgbClr val="CCFF99"/>
                </a:solidFill>
              </a:rPr>
              <a:t>         products = find product {type: category};</a:t>
            </a:r>
          </a:p>
          <a:p>
            <a:pPr marL="0" indent="0">
              <a:buNone/>
            </a:pPr>
            <a:r>
              <a:rPr lang="en-US" dirty="0">
                <a:solidFill>
                  <a:srgbClr val="CCFF99"/>
                </a:solidFill>
              </a:rPr>
              <a:t>         object </a:t>
            </a:r>
            <a:r>
              <a:rPr lang="en-US" dirty="0" err="1">
                <a:solidFill>
                  <a:srgbClr val="CCFF99"/>
                </a:solidFill>
              </a:rPr>
              <a:t>productCategory</a:t>
            </a:r>
            <a:r>
              <a:rPr lang="en-US" dirty="0">
                <a:solidFill>
                  <a:srgbClr val="CCFF99"/>
                </a:solidFill>
              </a:rPr>
              <a:t> {name: category, </a:t>
            </a:r>
            <a:r>
              <a:rPr lang="en-US" dirty="0" err="1">
                <a:solidFill>
                  <a:srgbClr val="CCFF99"/>
                </a:solidFill>
              </a:rPr>
              <a:t>productList</a:t>
            </a:r>
            <a:r>
              <a:rPr lang="en-US" dirty="0">
                <a:solidFill>
                  <a:srgbClr val="CCFF99"/>
                </a:solidFill>
              </a:rPr>
              <a:t>: products};</a:t>
            </a:r>
          </a:p>
          <a:p>
            <a:pPr marL="0" indent="0">
              <a:buNone/>
            </a:pPr>
            <a:r>
              <a:rPr lang="en-US" dirty="0">
                <a:solidFill>
                  <a:srgbClr val="CCFF99"/>
                </a:solidFill>
              </a:rPr>
              <a:t>     }</a:t>
            </a:r>
          </a:p>
          <a:p>
            <a:r>
              <a:rPr lang="ru-RU" sz="2100" dirty="0"/>
              <a:t>Также понятие как функция, описанное в императивном стиле, может быть исходным элементом при создании других понятий, описанных в декларативном стиле.</a:t>
            </a:r>
          </a:p>
          <a:p>
            <a:r>
              <a:rPr lang="ru-RU" sz="2100" dirty="0"/>
              <a:t>Программа состоит как из декларативных так и императивных операторов, исполняемых в порядке их следования. Исполнение декларативных операторов меняет состояние базы знаний, добавляя в нее объекты и понятия. Поэтому императивный оператор </a:t>
            </a:r>
            <a:r>
              <a:rPr lang="en-US" sz="2400" i="1" dirty="0">
                <a:solidFill>
                  <a:srgbClr val="CCFF99"/>
                </a:solidFill>
              </a:rPr>
              <a:t>find</a:t>
            </a:r>
            <a:r>
              <a:rPr lang="ru-RU" sz="2400" i="1" dirty="0"/>
              <a:t>,</a:t>
            </a:r>
            <a:r>
              <a:rPr lang="ru-RU" sz="2100" dirty="0"/>
              <a:t> выполняющий запрос к базе знаний,   к содержимому базы знаний на момент его вызова.</a:t>
            </a:r>
          </a:p>
          <a:p>
            <a:endParaRPr lang="ru-RU" sz="21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E1AE40-EA93-4618-8CEC-8879C391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78" y="240767"/>
            <a:ext cx="11683049" cy="568604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Интеграция декларативной и императивной компонент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54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854A-BEEB-42D9-A0F4-B358C7DCE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07402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Особенности базы знаний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ED49A-E2A0-4AF6-8C21-143FE7A8B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10" y="960120"/>
            <a:ext cx="11292840" cy="576072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Язык включает в себя встроенную базу знаний, позволяющую организовать хранение и доступ к объектам и понятиям.</a:t>
            </a:r>
          </a:p>
          <a:p>
            <a:r>
              <a:rPr lang="ru-RU" dirty="0"/>
              <a:t>Декларативные операторы объявления объектов и понятий меняют состояние базы знаний.</a:t>
            </a:r>
          </a:p>
          <a:p>
            <a:r>
              <a:rPr lang="ru-RU" dirty="0"/>
              <a:t>Оператор </a:t>
            </a:r>
            <a:r>
              <a:rPr lang="en-US" i="1" dirty="0">
                <a:solidFill>
                  <a:srgbClr val="CCFF99"/>
                </a:solidFill>
              </a:rPr>
              <a:t>find</a:t>
            </a:r>
            <a:r>
              <a:rPr lang="ru-RU" dirty="0"/>
              <a:t> выполняет запрос к базе знаний в том ее состоянии, которое будет на момент его вызова. Т.е. объекты и понятия, добавленные позднее, учитываться не будут</a:t>
            </a:r>
            <a:r>
              <a:rPr lang="en-US" dirty="0"/>
              <a:t>:</a:t>
            </a:r>
            <a:r>
              <a:rPr lang="ru-RU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     OBJECT digit {value: 1};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     digits = find digit {};              //      [digit {value: 1}]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     OBJECT digit {value: 2};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     digits = find digit {};              //     [digit {value: 1}, digit {value: 2}]</a:t>
            </a:r>
            <a:endParaRPr lang="ru-RU" i="1" dirty="0">
              <a:solidFill>
                <a:srgbClr val="CCFF99"/>
              </a:solidFill>
            </a:endParaRPr>
          </a:p>
          <a:p>
            <a:r>
              <a:rPr lang="ru-RU" dirty="0"/>
              <a:t>В то же время порядок объявляения объектов и понятий значения не имеет. Т.е. можно сначала объявить производное понятие, а затем понятия, из которых оно состоит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      CONCEPT profit EXTENDS </a:t>
            </a:r>
            <a:r>
              <a:rPr lang="en-US" i="1" dirty="0" err="1">
                <a:solidFill>
                  <a:srgbClr val="CCFF99"/>
                </a:solidFill>
              </a:rPr>
              <a:t>finacialResults</a:t>
            </a:r>
            <a:r>
              <a:rPr lang="en-US" i="1" dirty="0">
                <a:solidFill>
                  <a:srgbClr val="CCFF99"/>
                </a:solidFill>
              </a:rPr>
              <a:t> r WITH profit = </a:t>
            </a:r>
            <a:r>
              <a:rPr lang="en-US" i="1" dirty="0" err="1">
                <a:solidFill>
                  <a:srgbClr val="CCFF99"/>
                </a:solidFill>
              </a:rPr>
              <a:t>r.income</a:t>
            </a:r>
            <a:r>
              <a:rPr lang="en-US" i="1" dirty="0">
                <a:solidFill>
                  <a:srgbClr val="CCFF99"/>
                </a:solidFill>
              </a:rPr>
              <a:t> – </a:t>
            </a:r>
            <a:r>
              <a:rPr lang="en-US" i="1" dirty="0" err="1">
                <a:solidFill>
                  <a:srgbClr val="CCFF99"/>
                </a:solidFill>
              </a:rPr>
              <a:t>r.outcome</a:t>
            </a:r>
            <a:r>
              <a:rPr lang="en-US" i="1" dirty="0">
                <a:solidFill>
                  <a:srgbClr val="CCFF99"/>
                </a:solidFill>
              </a:rPr>
              <a:t>;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      CONCEPT </a:t>
            </a:r>
            <a:r>
              <a:rPr lang="en-US" i="1" dirty="0" err="1">
                <a:solidFill>
                  <a:srgbClr val="CCFF99"/>
                </a:solidFill>
              </a:rPr>
              <a:t>financialResults</a:t>
            </a:r>
            <a:r>
              <a:rPr lang="en-US" i="1" dirty="0">
                <a:solidFill>
                  <a:srgbClr val="CCFF99"/>
                </a:solidFill>
              </a:rPr>
              <a:t> (income = </a:t>
            </a:r>
            <a:r>
              <a:rPr lang="en-US" i="1" dirty="0" err="1">
                <a:solidFill>
                  <a:srgbClr val="CCFF99"/>
                </a:solidFill>
              </a:rPr>
              <a:t>i.value</a:t>
            </a:r>
            <a:r>
              <a:rPr lang="en-US" i="1" dirty="0">
                <a:solidFill>
                  <a:srgbClr val="CCFF99"/>
                </a:solidFill>
              </a:rPr>
              <a:t>, outcome = </a:t>
            </a:r>
            <a:r>
              <a:rPr lang="en-US" i="1" dirty="0" err="1">
                <a:solidFill>
                  <a:srgbClr val="CCFF99"/>
                </a:solidFill>
              </a:rPr>
              <a:t>o.value</a:t>
            </a:r>
            <a:r>
              <a:rPr lang="en-US" i="1" dirty="0">
                <a:solidFill>
                  <a:srgbClr val="CCFF99"/>
                </a:solidFill>
              </a:rPr>
              <a:t>, row = </a:t>
            </a:r>
            <a:r>
              <a:rPr lang="en-US" i="1" dirty="0" err="1">
                <a:solidFill>
                  <a:srgbClr val="CCFF99"/>
                </a:solidFill>
              </a:rPr>
              <a:t>i.row</a:t>
            </a:r>
            <a:r>
              <a:rPr lang="en-US" i="1" dirty="0">
                <a:solidFill>
                  <a:srgbClr val="CCFF99"/>
                </a:solidFill>
              </a:rPr>
              <a:t>)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      FROM cell </a:t>
            </a:r>
            <a:r>
              <a:rPr lang="en-US" i="1" dirty="0" err="1">
                <a:solidFill>
                  <a:srgbClr val="CCFF99"/>
                </a:solidFill>
              </a:rPr>
              <a:t>i</a:t>
            </a:r>
            <a:r>
              <a:rPr lang="en-US" i="1" dirty="0">
                <a:solidFill>
                  <a:srgbClr val="CCFF99"/>
                </a:solidFill>
              </a:rPr>
              <a:t>, cell o WHERE </a:t>
            </a:r>
            <a:r>
              <a:rPr lang="en-US" i="1" dirty="0" err="1">
                <a:solidFill>
                  <a:srgbClr val="CCFF99"/>
                </a:solidFill>
              </a:rPr>
              <a:t>o.row</a:t>
            </a:r>
            <a:r>
              <a:rPr lang="en-US" i="1" dirty="0">
                <a:solidFill>
                  <a:srgbClr val="CCFF99"/>
                </a:solidFill>
              </a:rPr>
              <a:t> = </a:t>
            </a:r>
            <a:r>
              <a:rPr lang="en-US" i="1" dirty="0" err="1">
                <a:solidFill>
                  <a:srgbClr val="CCFF99"/>
                </a:solidFill>
              </a:rPr>
              <a:t>i.row</a:t>
            </a:r>
            <a:r>
              <a:rPr lang="en-US" i="1" dirty="0">
                <a:solidFill>
                  <a:srgbClr val="CCFF99"/>
                </a:solidFill>
              </a:rPr>
              <a:t> AND </a:t>
            </a:r>
            <a:r>
              <a:rPr lang="en-US" i="1" dirty="0" err="1">
                <a:solidFill>
                  <a:srgbClr val="CCFF99"/>
                </a:solidFill>
              </a:rPr>
              <a:t>i.column</a:t>
            </a:r>
            <a:r>
              <a:rPr lang="en-US" i="1" dirty="0">
                <a:solidFill>
                  <a:srgbClr val="CCFF99"/>
                </a:solidFill>
              </a:rPr>
              <a:t> = 1 AND </a:t>
            </a:r>
            <a:r>
              <a:rPr lang="en-US" i="1" dirty="0" err="1">
                <a:solidFill>
                  <a:srgbClr val="CCFF99"/>
                </a:solidFill>
              </a:rPr>
              <a:t>o.column</a:t>
            </a:r>
            <a:r>
              <a:rPr lang="en-US" i="1" dirty="0">
                <a:solidFill>
                  <a:srgbClr val="CCFF99"/>
                </a:solidFill>
              </a:rPr>
              <a:t> = 2;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      OBJECT cell {row: 1, column: 1: value: 3}; OBJECT cell {row: 1, column: 2: value: 2};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      profits = find profit {};        //      [profit {row: 1, income: 3, outcome: 2, profit: 1}]</a:t>
            </a:r>
            <a:endParaRPr lang="ru-RU" i="1" dirty="0">
              <a:solidFill>
                <a:srgbClr val="CC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42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1D6C-0700-4FC4-9B9A-3440EF655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FF00"/>
                </a:solidFill>
              </a:rPr>
              <a:t>Robotic Process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3C34E-93BA-41A7-83F3-B7A597BAD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248306"/>
            <a:ext cx="8946541" cy="939721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/>
              <a:t>Robotic Process Automation (RPA, Robotics) – </a:t>
            </a:r>
            <a:r>
              <a:rPr lang="ru-RU" dirty="0"/>
              <a:t>это технология, позволяющая организациям конфигурировать программное обеспечение (программных роботов) на исполнение повторяемых, механических операций на уровне пользовательского интерфейса. 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D5E6AB-5868-41B7-8CF4-D990AA2E47A8}"/>
              </a:ext>
            </a:extLst>
          </p:cNvPr>
          <p:cNvSpPr txBox="1">
            <a:spLocks/>
          </p:cNvSpPr>
          <p:nvPr/>
        </p:nvSpPr>
        <p:spPr>
          <a:xfrm>
            <a:off x="875201" y="2450592"/>
            <a:ext cx="3980263" cy="38440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ru-RU" dirty="0"/>
              <a:t>Наиболее известные </a:t>
            </a:r>
            <a:r>
              <a:rPr lang="en-US" dirty="0"/>
              <a:t>RPA </a:t>
            </a:r>
            <a:r>
              <a:rPr lang="ru-RU" dirty="0"/>
              <a:t>вендоры:</a:t>
            </a:r>
          </a:p>
          <a:p>
            <a:r>
              <a:rPr lang="en-US" dirty="0">
                <a:hlinkClick r:id="rId2" tooltip="Automation Anywhere"/>
              </a:rPr>
              <a:t>Automation Anywhere</a:t>
            </a:r>
            <a:endParaRPr lang="en-US" dirty="0"/>
          </a:p>
          <a:p>
            <a:r>
              <a:rPr lang="en-US" dirty="0" err="1">
                <a:hlinkClick r:id="rId3" tooltip="BlackLine"/>
              </a:rPr>
              <a:t>BlackLine</a:t>
            </a:r>
            <a:endParaRPr lang="en-US" dirty="0"/>
          </a:p>
          <a:p>
            <a:r>
              <a:rPr lang="en-US" dirty="0">
                <a:hlinkClick r:id="rId4" tooltip="Blue Prism"/>
              </a:rPr>
              <a:t>Blue Prism</a:t>
            </a:r>
            <a:endParaRPr lang="en-US" dirty="0"/>
          </a:p>
          <a:p>
            <a:r>
              <a:rPr lang="en-US" dirty="0" err="1">
                <a:hlinkClick r:id="rId5" tooltip="Datamatics"/>
              </a:rPr>
              <a:t>Datamatics</a:t>
            </a:r>
            <a:endParaRPr lang="en-US" dirty="0"/>
          </a:p>
          <a:p>
            <a:r>
              <a:rPr lang="en-US" dirty="0" err="1">
                <a:hlinkClick r:id="rId6" tooltip="EdgeVerve Systems"/>
              </a:rPr>
              <a:t>EdgeVerve</a:t>
            </a:r>
            <a:endParaRPr lang="en-US" dirty="0"/>
          </a:p>
          <a:p>
            <a:r>
              <a:rPr lang="en-US" dirty="0" err="1">
                <a:hlinkClick r:id="rId7" tooltip="HelpSystems"/>
              </a:rPr>
              <a:t>HelpSystems</a:t>
            </a:r>
            <a:endParaRPr lang="en-US" dirty="0"/>
          </a:p>
          <a:p>
            <a:r>
              <a:rPr lang="en-US" dirty="0">
                <a:hlinkClick r:id="rId8" tooltip="Kofax"/>
              </a:rPr>
              <a:t>Kofax</a:t>
            </a:r>
            <a:endParaRPr lang="en-US" dirty="0"/>
          </a:p>
          <a:p>
            <a:r>
              <a:rPr lang="en-US" dirty="0">
                <a:hlinkClick r:id="rId9" tooltip="NICE Systems"/>
              </a:rPr>
              <a:t>NICE</a:t>
            </a:r>
            <a:endParaRPr lang="en-US" dirty="0"/>
          </a:p>
          <a:p>
            <a:r>
              <a:rPr lang="en-US" dirty="0" err="1">
                <a:hlinkClick r:id="rId10" tooltip="Pegasystems"/>
              </a:rPr>
              <a:t>Pegasystems</a:t>
            </a:r>
            <a:endParaRPr lang="en-US" dirty="0"/>
          </a:p>
          <a:p>
            <a:r>
              <a:rPr lang="en-US" dirty="0" err="1">
                <a:hlinkClick r:id="rId11" tooltip="UiPath (page does not exist)"/>
              </a:rPr>
              <a:t>UiPath</a:t>
            </a:r>
            <a:r>
              <a:rPr lang="en-US" baseline="30000" dirty="0">
                <a:hlinkClick r:id="rId12"/>
              </a:rPr>
              <a:t>[10]</a:t>
            </a:r>
            <a:endParaRPr lang="en-US" dirty="0"/>
          </a:p>
          <a:p>
            <a:r>
              <a:rPr lang="en-US" dirty="0">
                <a:hlinkClick r:id="rId13" tooltip="Verint"/>
              </a:rPr>
              <a:t>Verint</a:t>
            </a:r>
            <a:endParaRPr lang="en-US" dirty="0"/>
          </a:p>
          <a:p>
            <a:pPr marL="0" indent="0" algn="just">
              <a:buFont typeface="Wingdings 3" charset="2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76BFB7-FE2C-4416-8A36-0C05D29606EC}"/>
              </a:ext>
            </a:extLst>
          </p:cNvPr>
          <p:cNvSpPr txBox="1">
            <a:spLocks/>
          </p:cNvSpPr>
          <p:nvPr/>
        </p:nvSpPr>
        <p:spPr>
          <a:xfrm>
            <a:off x="4855464" y="2450592"/>
            <a:ext cx="6437376" cy="38440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 fontAlgn="base">
              <a:buNone/>
            </a:pPr>
            <a:r>
              <a:rPr lang="ru-RU" dirty="0"/>
              <a:t>Ключевые преимущества RPA:</a:t>
            </a:r>
          </a:p>
          <a:p>
            <a:pPr algn="just" fontAlgn="base"/>
            <a:r>
              <a:rPr lang="ru-RU" dirty="0"/>
              <a:t>программные роботы работают быстрее чем люди и не делают ошибок</a:t>
            </a:r>
          </a:p>
          <a:p>
            <a:pPr algn="just" fontAlgn="base"/>
            <a:r>
              <a:rPr lang="ru-RU" dirty="0"/>
              <a:t>программные роботы доступны для выполнения задач 24/7 (непрерывная обработка)</a:t>
            </a:r>
          </a:p>
          <a:p>
            <a:pPr algn="just" fontAlgn="base"/>
            <a:r>
              <a:rPr lang="ru-RU" dirty="0"/>
              <a:t>программные роботы позволяют бизнесу высвободить человеческий ресурс, сокращая 50–70 % операционных затрат и оказывая прямое позитивное воздействие на P&amp;L (быстрая окупаемость)</a:t>
            </a:r>
          </a:p>
          <a:p>
            <a:pPr algn="just" fontAlgn="base"/>
            <a:r>
              <a:rPr lang="ru-RU" dirty="0"/>
              <a:t>программные роботы работают с существующими системами, приложениями, в том числе и устаревшими (legacy) и не изменяют ИТ ландшафт</a:t>
            </a:r>
          </a:p>
          <a:p>
            <a:pPr algn="just" fontAlgn="base"/>
            <a:r>
              <a:rPr lang="ru-RU" dirty="0"/>
              <a:t>программные роботы предоставляют 100% полный лог своих действий и позволяют гибко контролировать операционную продуктивность</a:t>
            </a:r>
          </a:p>
          <a:p>
            <a:pPr marL="0" indent="0" algn="just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96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70814-E9F6-4666-95A3-674616A71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470" y="1028700"/>
            <a:ext cx="10869930" cy="571500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Содержимое базы знаний зависит от области видимости. Объекты и понятия, объявленные внутри функции не будут видны за ее пределами</a:t>
            </a:r>
            <a:r>
              <a:rPr lang="en-US" dirty="0"/>
              <a:t>. </a:t>
            </a:r>
            <a:r>
              <a:rPr lang="ru-RU" dirty="0"/>
              <a:t>Это позволяет сделать код более надежным и предсказуемым, так как функции не </a:t>
            </a:r>
            <a:r>
              <a:rPr lang="en-US" dirty="0"/>
              <a:t>   </a:t>
            </a:r>
            <a:r>
              <a:rPr lang="ru-RU" dirty="0"/>
              <a:t>будут иметь побочных эффектов в плане влияния на базу знаний:</a:t>
            </a: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     function </a:t>
            </a:r>
            <a:r>
              <a:rPr lang="en-US" i="1" dirty="0" err="1">
                <a:solidFill>
                  <a:srgbClr val="CCFF99"/>
                </a:solidFill>
              </a:rPr>
              <a:t>doSomething</a:t>
            </a:r>
            <a:r>
              <a:rPr lang="en-US" i="1" dirty="0">
                <a:solidFill>
                  <a:srgbClr val="CCFF99"/>
                </a:solidFill>
              </a:rPr>
              <a:t>() { OBJECT digit {value: 1} ;}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     </a:t>
            </a:r>
            <a:r>
              <a:rPr lang="en-US" i="1" dirty="0" err="1">
                <a:solidFill>
                  <a:srgbClr val="CCFF99"/>
                </a:solidFill>
              </a:rPr>
              <a:t>doSomething</a:t>
            </a:r>
            <a:r>
              <a:rPr lang="en-US" i="1" dirty="0">
                <a:solidFill>
                  <a:srgbClr val="CCFF99"/>
                </a:solidFill>
              </a:rPr>
              <a:t>();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     OBJECT digit {value: 2};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     digits = find digit {}; // [digit{value: 2}]</a:t>
            </a:r>
          </a:p>
          <a:p>
            <a:r>
              <a:rPr lang="ru-RU" dirty="0"/>
              <a:t>Объекты и понятия могут быть объявлены в отдельном файле и загружены командами </a:t>
            </a:r>
            <a:r>
              <a:rPr lang="en-US" i="1" dirty="0">
                <a:solidFill>
                  <a:srgbClr val="CCFF99"/>
                </a:solidFill>
              </a:rPr>
              <a:t>include </a:t>
            </a:r>
            <a:r>
              <a:rPr lang="ru-RU" dirty="0"/>
              <a:t>или </a:t>
            </a:r>
            <a:r>
              <a:rPr lang="en-US" i="1" dirty="0">
                <a:solidFill>
                  <a:srgbClr val="CCFF99"/>
                </a:solidFill>
              </a:rPr>
              <a:t>require</a:t>
            </a:r>
          </a:p>
          <a:p>
            <a:r>
              <a:rPr lang="ru-RU" dirty="0"/>
              <a:t>Так же список объектов можно подготовить внутри функции и вернуть его в качестве результата. Далее список объектов может быть добавлен в БЗ одной коммандой: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       function </a:t>
            </a:r>
            <a:r>
              <a:rPr lang="en-US" i="1" dirty="0" err="1">
                <a:solidFill>
                  <a:srgbClr val="CCFF99"/>
                </a:solidFill>
              </a:rPr>
              <a:t>prepareNumberObjects</a:t>
            </a:r>
            <a:r>
              <a:rPr lang="en-US" i="1" dirty="0">
                <a:solidFill>
                  <a:srgbClr val="CCFF99"/>
                </a:solidFill>
              </a:rPr>
              <a:t>() {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           return [number{value:1}, number{value:2}, number{value:3}];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       }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      objects </a:t>
            </a:r>
            <a:r>
              <a:rPr lang="en-US" i="1" dirty="0" err="1">
                <a:solidFill>
                  <a:srgbClr val="CCFF99"/>
                </a:solidFill>
              </a:rPr>
              <a:t>prepareNumberObjects</a:t>
            </a:r>
            <a:r>
              <a:rPr lang="en-US" i="1" dirty="0">
                <a:solidFill>
                  <a:srgbClr val="CCFF99"/>
                </a:solidFill>
              </a:rPr>
              <a:t>();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C0EBB8-6D67-424B-8A3E-A5D4002A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75982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Область видимости понятий и объектов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15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418B-3D1F-43AF-A11D-B8986D55B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31" y="144108"/>
            <a:ext cx="10440989" cy="507402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Примеры использования – работа с </a:t>
            </a:r>
            <a:r>
              <a:rPr lang="en-US" sz="2800" dirty="0">
                <a:solidFill>
                  <a:srgbClr val="FFFF00"/>
                </a:solidFill>
              </a:rPr>
              <a:t>CSV </a:t>
            </a:r>
            <a:r>
              <a:rPr lang="ru-RU" sz="2800" dirty="0">
                <a:solidFill>
                  <a:srgbClr val="FFFF00"/>
                </a:solidFill>
              </a:rPr>
              <a:t>файлами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EC24E-2124-4C8B-A0A2-F7ECF2583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788670"/>
            <a:ext cx="11647170" cy="46576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i="1" dirty="0">
                <a:solidFill>
                  <a:srgbClr val="CCFF99"/>
                </a:solidFill>
              </a:rPr>
              <a:t>objects </a:t>
            </a:r>
            <a:r>
              <a:rPr lang="en-US" sz="1600" i="1" dirty="0" err="1">
                <a:solidFill>
                  <a:srgbClr val="CCFF99"/>
                </a:solidFill>
              </a:rPr>
              <a:t>Table.readFromCSVFile</a:t>
            </a:r>
            <a:r>
              <a:rPr lang="en-US" sz="1600" i="1" dirty="0">
                <a:solidFill>
                  <a:srgbClr val="CCFF99"/>
                </a:solidFill>
              </a:rPr>
              <a:t>("examples/profitExample.csv", ",", true);</a:t>
            </a:r>
          </a:p>
          <a:p>
            <a:pPr marL="0" indent="0">
              <a:buNone/>
            </a:pPr>
            <a:endParaRPr lang="en-US" sz="1600" i="1" dirty="0">
              <a:solidFill>
                <a:srgbClr val="CCFF99"/>
              </a:solidFill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CCFF99"/>
                </a:solidFill>
              </a:rPr>
              <a:t>CONCEPT name EXTENDS </a:t>
            </a:r>
            <a:r>
              <a:rPr lang="en-US" sz="1600" i="1" dirty="0" err="1">
                <a:solidFill>
                  <a:srgbClr val="CCFF99"/>
                </a:solidFill>
              </a:rPr>
              <a:t>tableCell</a:t>
            </a:r>
            <a:r>
              <a:rPr lang="en-US" sz="1600" i="1" dirty="0">
                <a:solidFill>
                  <a:srgbClr val="CCFF99"/>
                </a:solidFill>
              </a:rPr>
              <a:t> WITHOUT </a:t>
            </a:r>
            <a:r>
              <a:rPr lang="en-US" sz="1600" i="1" dirty="0" err="1">
                <a:solidFill>
                  <a:srgbClr val="CCFF99"/>
                </a:solidFill>
              </a:rPr>
              <a:t>columnNum</a:t>
            </a:r>
            <a:r>
              <a:rPr lang="en-US" sz="1600" i="1" dirty="0">
                <a:solidFill>
                  <a:srgbClr val="CCFF99"/>
                </a:solidFill>
              </a:rPr>
              <a:t>, id, </a:t>
            </a:r>
            <a:r>
              <a:rPr lang="en-US" sz="1600" i="1" dirty="0" err="1">
                <a:solidFill>
                  <a:srgbClr val="CCFF99"/>
                </a:solidFill>
              </a:rPr>
              <a:t>pos</a:t>
            </a:r>
            <a:r>
              <a:rPr lang="en-US" sz="1600" i="1" dirty="0">
                <a:solidFill>
                  <a:srgbClr val="CCFF99"/>
                </a:solidFill>
              </a:rPr>
              <a:t> WHERE </a:t>
            </a:r>
            <a:r>
              <a:rPr lang="en-US" sz="1600" i="1" dirty="0" err="1">
                <a:solidFill>
                  <a:srgbClr val="CCFF99"/>
                </a:solidFill>
              </a:rPr>
              <a:t>columnNum</a:t>
            </a:r>
            <a:r>
              <a:rPr lang="en-US" sz="1600" i="1" dirty="0">
                <a:solidFill>
                  <a:srgbClr val="CCFF99"/>
                </a:solidFill>
              </a:rPr>
              <a:t> = 1;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CCFF99"/>
                </a:solidFill>
              </a:rPr>
              <a:t>CONCEPT income EXTENDS </a:t>
            </a:r>
            <a:r>
              <a:rPr lang="en-US" sz="1600" i="1" dirty="0" err="1">
                <a:solidFill>
                  <a:srgbClr val="CCFF99"/>
                </a:solidFill>
              </a:rPr>
              <a:t>tableCell</a:t>
            </a:r>
            <a:r>
              <a:rPr lang="en-US" sz="1600" i="1" dirty="0">
                <a:solidFill>
                  <a:srgbClr val="CCFF99"/>
                </a:solidFill>
              </a:rPr>
              <a:t> WITHOUT </a:t>
            </a:r>
            <a:r>
              <a:rPr lang="en-US" sz="1600" i="1" dirty="0" err="1">
                <a:solidFill>
                  <a:srgbClr val="CCFF99"/>
                </a:solidFill>
              </a:rPr>
              <a:t>columnNum</a:t>
            </a:r>
            <a:r>
              <a:rPr lang="en-US" sz="1600" i="1" dirty="0">
                <a:solidFill>
                  <a:srgbClr val="CCFF99"/>
                </a:solidFill>
              </a:rPr>
              <a:t>, id, </a:t>
            </a:r>
            <a:r>
              <a:rPr lang="en-US" sz="1600" i="1" dirty="0" err="1">
                <a:solidFill>
                  <a:srgbClr val="CCFF99"/>
                </a:solidFill>
              </a:rPr>
              <a:t>pos</a:t>
            </a:r>
            <a:r>
              <a:rPr lang="en-US" sz="1600" i="1" dirty="0">
                <a:solidFill>
                  <a:srgbClr val="CCFF99"/>
                </a:solidFill>
              </a:rPr>
              <a:t> WHERE </a:t>
            </a:r>
            <a:r>
              <a:rPr lang="en-US" sz="1600" i="1" dirty="0" err="1">
                <a:solidFill>
                  <a:srgbClr val="CCFF99"/>
                </a:solidFill>
              </a:rPr>
              <a:t>columnNum</a:t>
            </a:r>
            <a:r>
              <a:rPr lang="en-US" sz="1600" i="1" dirty="0">
                <a:solidFill>
                  <a:srgbClr val="CCFF99"/>
                </a:solidFill>
              </a:rPr>
              <a:t> = 2;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CCFF99"/>
                </a:solidFill>
              </a:rPr>
              <a:t>CONCEPT outcome EXTENDS </a:t>
            </a:r>
            <a:r>
              <a:rPr lang="en-US" sz="1600" i="1" dirty="0" err="1">
                <a:solidFill>
                  <a:srgbClr val="CCFF99"/>
                </a:solidFill>
              </a:rPr>
              <a:t>tableCell</a:t>
            </a:r>
            <a:r>
              <a:rPr lang="en-US" sz="1600" i="1" dirty="0">
                <a:solidFill>
                  <a:srgbClr val="CCFF99"/>
                </a:solidFill>
              </a:rPr>
              <a:t> WITHOUT </a:t>
            </a:r>
            <a:r>
              <a:rPr lang="en-US" sz="1600" i="1" dirty="0" err="1">
                <a:solidFill>
                  <a:srgbClr val="CCFF99"/>
                </a:solidFill>
              </a:rPr>
              <a:t>columnNum</a:t>
            </a:r>
            <a:r>
              <a:rPr lang="en-US" sz="1600" i="1" dirty="0">
                <a:solidFill>
                  <a:srgbClr val="CCFF99"/>
                </a:solidFill>
              </a:rPr>
              <a:t>, id, </a:t>
            </a:r>
            <a:r>
              <a:rPr lang="en-US" sz="1600" i="1" dirty="0" err="1">
                <a:solidFill>
                  <a:srgbClr val="CCFF99"/>
                </a:solidFill>
              </a:rPr>
              <a:t>pos</a:t>
            </a:r>
            <a:r>
              <a:rPr lang="en-US" sz="1600" i="1" dirty="0">
                <a:solidFill>
                  <a:srgbClr val="CCFF99"/>
                </a:solidFill>
              </a:rPr>
              <a:t> WHERE </a:t>
            </a:r>
            <a:r>
              <a:rPr lang="en-US" sz="1600" i="1" dirty="0" err="1">
                <a:solidFill>
                  <a:srgbClr val="CCFF99"/>
                </a:solidFill>
              </a:rPr>
              <a:t>columnNum</a:t>
            </a:r>
            <a:r>
              <a:rPr lang="en-US" sz="1600" i="1" dirty="0">
                <a:solidFill>
                  <a:srgbClr val="CCFF99"/>
                </a:solidFill>
              </a:rPr>
              <a:t> = 3;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CCFF99"/>
                </a:solidFill>
              </a:rPr>
              <a:t>CONCEPT profit EXTENDS income </a:t>
            </a:r>
            <a:r>
              <a:rPr lang="en-US" sz="1600" i="1" dirty="0" err="1">
                <a:solidFill>
                  <a:srgbClr val="CCFF99"/>
                </a:solidFill>
              </a:rPr>
              <a:t>i</a:t>
            </a:r>
            <a:r>
              <a:rPr lang="en-US" sz="1600" i="1" dirty="0">
                <a:solidFill>
                  <a:srgbClr val="CCFF99"/>
                </a:solidFill>
              </a:rPr>
              <a:t>, outcome o WITH value = </a:t>
            </a:r>
            <a:r>
              <a:rPr lang="en-US" sz="1600" i="1" dirty="0" err="1">
                <a:solidFill>
                  <a:srgbClr val="CCFF99"/>
                </a:solidFill>
              </a:rPr>
              <a:t>i.value</a:t>
            </a:r>
            <a:r>
              <a:rPr lang="en-US" sz="1600" i="1" dirty="0">
                <a:solidFill>
                  <a:srgbClr val="CCFF99"/>
                </a:solidFill>
              </a:rPr>
              <a:t> - </a:t>
            </a:r>
            <a:r>
              <a:rPr lang="en-US" sz="1600" i="1" dirty="0" err="1">
                <a:solidFill>
                  <a:srgbClr val="CCFF99"/>
                </a:solidFill>
              </a:rPr>
              <a:t>o.value</a:t>
            </a:r>
            <a:r>
              <a:rPr lang="en-US" sz="1600" i="1" dirty="0">
                <a:solidFill>
                  <a:srgbClr val="CCFF99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CCFF99"/>
                </a:solidFill>
              </a:rPr>
              <a:t>CONCEPT totals IS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CCFF99"/>
                </a:solidFill>
              </a:rPr>
              <a:t>	income = </a:t>
            </a:r>
            <a:r>
              <a:rPr lang="en-US" sz="1600" i="1" dirty="0" err="1">
                <a:solidFill>
                  <a:srgbClr val="CCFF99"/>
                </a:solidFill>
              </a:rPr>
              <a:t>Grouping.sum</a:t>
            </a:r>
            <a:r>
              <a:rPr lang="en-US" sz="1600" i="1" dirty="0">
                <a:solidFill>
                  <a:srgbClr val="CCFF99"/>
                </a:solidFill>
              </a:rPr>
              <a:t>(</a:t>
            </a:r>
            <a:r>
              <a:rPr lang="en-US" sz="1600" i="1" dirty="0" err="1">
                <a:solidFill>
                  <a:srgbClr val="CCFF99"/>
                </a:solidFill>
              </a:rPr>
              <a:t>i.value</a:t>
            </a:r>
            <a:r>
              <a:rPr lang="en-US" sz="1600" i="1" dirty="0">
                <a:solidFill>
                  <a:srgbClr val="CCFF99"/>
                </a:solidFill>
              </a:rPr>
              <a:t>),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CCFF99"/>
                </a:solidFill>
              </a:rPr>
              <a:t>	outcome = </a:t>
            </a:r>
            <a:r>
              <a:rPr lang="en-US" sz="1600" i="1" dirty="0" err="1">
                <a:solidFill>
                  <a:srgbClr val="CCFF99"/>
                </a:solidFill>
              </a:rPr>
              <a:t>Grouping.sum</a:t>
            </a:r>
            <a:r>
              <a:rPr lang="en-US" sz="1600" i="1" dirty="0">
                <a:solidFill>
                  <a:srgbClr val="CCFF99"/>
                </a:solidFill>
              </a:rPr>
              <a:t>(</a:t>
            </a:r>
            <a:r>
              <a:rPr lang="en-US" sz="1600" i="1" dirty="0" err="1">
                <a:solidFill>
                  <a:srgbClr val="CCFF99"/>
                </a:solidFill>
              </a:rPr>
              <a:t>o.value</a:t>
            </a:r>
            <a:r>
              <a:rPr lang="en-US" sz="1600" i="1" dirty="0">
                <a:solidFill>
                  <a:srgbClr val="CCFF99"/>
                </a:solidFill>
              </a:rPr>
              <a:t>),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CCFF99"/>
                </a:solidFill>
              </a:rPr>
              <a:t>	profit = </a:t>
            </a:r>
            <a:r>
              <a:rPr lang="en-US" sz="1600" i="1" dirty="0" err="1">
                <a:solidFill>
                  <a:srgbClr val="CCFF99"/>
                </a:solidFill>
              </a:rPr>
              <a:t>Grouping.sum</a:t>
            </a:r>
            <a:r>
              <a:rPr lang="en-US" sz="1600" i="1" dirty="0">
                <a:solidFill>
                  <a:srgbClr val="CCFF99"/>
                </a:solidFill>
              </a:rPr>
              <a:t>(</a:t>
            </a:r>
            <a:r>
              <a:rPr lang="en-US" sz="1600" i="1" dirty="0" err="1">
                <a:solidFill>
                  <a:srgbClr val="CCFF99"/>
                </a:solidFill>
              </a:rPr>
              <a:t>p.value</a:t>
            </a:r>
            <a:r>
              <a:rPr lang="en-US" sz="1600" i="1" dirty="0">
                <a:solidFill>
                  <a:srgbClr val="CCFF99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CCFF99"/>
                </a:solidFill>
              </a:rPr>
              <a:t>FROM income </a:t>
            </a:r>
            <a:r>
              <a:rPr lang="en-US" sz="1600" i="1" dirty="0" err="1">
                <a:solidFill>
                  <a:srgbClr val="CCFF99"/>
                </a:solidFill>
              </a:rPr>
              <a:t>i</a:t>
            </a:r>
            <a:r>
              <a:rPr lang="en-US" sz="1600" i="1" dirty="0">
                <a:solidFill>
                  <a:srgbClr val="CCFF99"/>
                </a:solidFill>
              </a:rPr>
              <a:t>, outcome o, profit p WHERE </a:t>
            </a:r>
            <a:r>
              <a:rPr lang="en-US" sz="1600" i="1" dirty="0" err="1">
                <a:solidFill>
                  <a:srgbClr val="CCFF99"/>
                </a:solidFill>
              </a:rPr>
              <a:t>i.row</a:t>
            </a:r>
            <a:r>
              <a:rPr lang="en-US" sz="1600" i="1" dirty="0">
                <a:solidFill>
                  <a:srgbClr val="CCFF99"/>
                </a:solidFill>
              </a:rPr>
              <a:t> = </a:t>
            </a:r>
            <a:r>
              <a:rPr lang="en-US" sz="1600" i="1" dirty="0" err="1">
                <a:solidFill>
                  <a:srgbClr val="CCFF99"/>
                </a:solidFill>
              </a:rPr>
              <a:t>o.row</a:t>
            </a:r>
            <a:r>
              <a:rPr lang="en-US" sz="1600" i="1" dirty="0">
                <a:solidFill>
                  <a:srgbClr val="CCFF99"/>
                </a:solidFill>
              </a:rPr>
              <a:t> = </a:t>
            </a:r>
            <a:r>
              <a:rPr lang="en-US" sz="1600" i="1" dirty="0" err="1">
                <a:solidFill>
                  <a:srgbClr val="CCFF99"/>
                </a:solidFill>
              </a:rPr>
              <a:t>p.row</a:t>
            </a:r>
            <a:r>
              <a:rPr lang="en-US" sz="1600" i="1" dirty="0">
                <a:solidFill>
                  <a:srgbClr val="CCFF99"/>
                </a:solidFill>
              </a:rPr>
              <a:t>;</a:t>
            </a:r>
          </a:p>
          <a:p>
            <a:pPr marL="0" indent="0">
              <a:buNone/>
            </a:pPr>
            <a:endParaRPr lang="en-US" sz="1600" i="1" dirty="0">
              <a:solidFill>
                <a:srgbClr val="CCFF99"/>
              </a:solidFill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CCFF99"/>
                </a:solidFill>
              </a:rPr>
              <a:t>totals = find totals {};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CCFF99"/>
                </a:solidFill>
              </a:rPr>
              <a:t>output = "Total income: " + totals[0]["income"] + ", outcome: " + totals[0]["outcome"] + ", profit: " + totals[0]["profit"];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CCFF99"/>
                </a:solidFill>
              </a:rPr>
              <a:t>print output;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671494-556E-48D4-895E-421F52EAA271}"/>
              </a:ext>
            </a:extLst>
          </p:cNvPr>
          <p:cNvSpPr/>
          <p:nvPr/>
        </p:nvSpPr>
        <p:spPr>
          <a:xfrm>
            <a:off x="1817370" y="5600522"/>
            <a:ext cx="32346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CCFF99"/>
                </a:solidFill>
              </a:rPr>
              <a:t>"row", "income", "outcome"</a:t>
            </a:r>
          </a:p>
          <a:p>
            <a:r>
              <a:rPr lang="en-US" sz="1600" i="1" dirty="0">
                <a:solidFill>
                  <a:srgbClr val="CCFF99"/>
                </a:solidFill>
              </a:rPr>
              <a:t>"row1", 12, 10</a:t>
            </a:r>
          </a:p>
          <a:p>
            <a:r>
              <a:rPr lang="en-US" sz="1600" i="1" dirty="0">
                <a:solidFill>
                  <a:srgbClr val="CCFF99"/>
                </a:solidFill>
              </a:rPr>
              <a:t>"row2", 24, 26</a:t>
            </a:r>
          </a:p>
          <a:p>
            <a:r>
              <a:rPr lang="en-US" sz="1600" i="1" dirty="0">
                <a:solidFill>
                  <a:srgbClr val="CCFF99"/>
                </a:solidFill>
              </a:rPr>
              <a:t>"row3", 21, 14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DD72AE5-DE81-4BB1-AB70-64E904E57149}"/>
              </a:ext>
            </a:extLst>
          </p:cNvPr>
          <p:cNvSpPr/>
          <p:nvPr/>
        </p:nvSpPr>
        <p:spPr>
          <a:xfrm>
            <a:off x="4686300" y="5956861"/>
            <a:ext cx="1457325" cy="36453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F4292A-37AE-4BA7-A598-7663E2E2DDE6}"/>
              </a:ext>
            </a:extLst>
          </p:cNvPr>
          <p:cNvSpPr/>
          <p:nvPr/>
        </p:nvSpPr>
        <p:spPr>
          <a:xfrm>
            <a:off x="6518449" y="5969853"/>
            <a:ext cx="40366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CCFF99"/>
                </a:solidFill>
              </a:rPr>
              <a:t>Total income: 57, outcome: 50, profit: 7</a:t>
            </a:r>
          </a:p>
        </p:txBody>
      </p:sp>
    </p:spTree>
    <p:extLst>
      <p:ext uri="{BB962C8B-B14F-4D97-AF65-F5344CB8AC3E}">
        <p14:creationId xmlns:p14="http://schemas.microsoft.com/office/powerpoint/2010/main" val="761890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AD330-A7AF-4170-9DC6-ADA1277A2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C36355-68BC-4796-A562-4C858242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31" y="144108"/>
            <a:ext cx="10440989" cy="507402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Примеры использования – работа с </a:t>
            </a:r>
            <a:r>
              <a:rPr lang="en-US" sz="2800" dirty="0">
                <a:solidFill>
                  <a:srgbClr val="FFFF00"/>
                </a:solidFill>
              </a:rPr>
              <a:t>WEB </a:t>
            </a:r>
            <a:r>
              <a:rPr lang="ru-RU" sz="2800" dirty="0">
                <a:solidFill>
                  <a:srgbClr val="FFFF00"/>
                </a:solidFill>
              </a:rPr>
              <a:t>страницами</a:t>
            </a: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C46EB8-744F-444E-8ABE-2B2EEA859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749037"/>
            <a:ext cx="11532870" cy="587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91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414B6-6E86-45C3-BF32-A96EF8FB6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92" y="787802"/>
            <a:ext cx="11655707" cy="562457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i="1" dirty="0" err="1">
                <a:solidFill>
                  <a:srgbClr val="CCFF99"/>
                </a:solidFill>
              </a:rPr>
              <a:t>url</a:t>
            </a:r>
            <a:r>
              <a:rPr lang="en-US" sz="1600" i="1" dirty="0">
                <a:solidFill>
                  <a:srgbClr val="CCFF99"/>
                </a:solidFill>
              </a:rPr>
              <a:t> = "file:////examples/alko/Home.html"; objects </a:t>
            </a:r>
            <a:r>
              <a:rPr lang="en-US" sz="1600" i="1" dirty="0" err="1">
                <a:solidFill>
                  <a:srgbClr val="CCFF99"/>
                </a:solidFill>
              </a:rPr>
              <a:t>HTML.openWebPage</a:t>
            </a:r>
            <a:r>
              <a:rPr lang="en-US" sz="1600" i="1" dirty="0">
                <a:solidFill>
                  <a:srgbClr val="CCFF99"/>
                </a:solidFill>
              </a:rPr>
              <a:t>(</a:t>
            </a:r>
            <a:r>
              <a:rPr lang="en-US" sz="1600" i="1" dirty="0" err="1">
                <a:solidFill>
                  <a:srgbClr val="CCFF99"/>
                </a:solidFill>
              </a:rPr>
              <a:t>url</a:t>
            </a:r>
            <a:r>
              <a:rPr lang="en-US" sz="1600" i="1" dirty="0">
                <a:solidFill>
                  <a:srgbClr val="CCFF99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i="1" dirty="0">
              <a:solidFill>
                <a:srgbClr val="CCFF9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CCFF99"/>
                </a:solidFill>
              </a:rPr>
              <a:t>CONCEPT </a:t>
            </a:r>
            <a:r>
              <a:rPr lang="en-US" sz="1600" i="1" dirty="0" err="1">
                <a:solidFill>
                  <a:srgbClr val="CCFF99"/>
                </a:solidFill>
              </a:rPr>
              <a:t>productLink</a:t>
            </a:r>
            <a:r>
              <a:rPr lang="en-US" sz="1600" i="1" dirty="0">
                <a:solidFill>
                  <a:srgbClr val="CCFF99"/>
                </a:solidFill>
              </a:rPr>
              <a:t> IS </a:t>
            </a:r>
            <a:r>
              <a:rPr lang="en-US" sz="1600" i="1" dirty="0" err="1">
                <a:solidFill>
                  <a:srgbClr val="CCFF99"/>
                </a:solidFill>
              </a:rPr>
              <a:t>pageLink</a:t>
            </a:r>
            <a:r>
              <a:rPr lang="en-US" sz="1600" i="1" dirty="0">
                <a:solidFill>
                  <a:srgbClr val="CCFF99"/>
                </a:solidFill>
              </a:rPr>
              <a:t> WHERE text = "PRODUCTS";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CCFF99"/>
                </a:solidFill>
              </a:rPr>
              <a:t>CONCEPT </a:t>
            </a:r>
            <a:r>
              <a:rPr lang="en-US" sz="1600" i="1" dirty="0" err="1">
                <a:solidFill>
                  <a:srgbClr val="CCFF99"/>
                </a:solidFill>
              </a:rPr>
              <a:t>storesLink</a:t>
            </a:r>
            <a:r>
              <a:rPr lang="en-US" sz="1600" i="1" dirty="0">
                <a:solidFill>
                  <a:srgbClr val="CCFF99"/>
                </a:solidFill>
              </a:rPr>
              <a:t> IS </a:t>
            </a:r>
            <a:r>
              <a:rPr lang="en-US" sz="1600" i="1" dirty="0" err="1">
                <a:solidFill>
                  <a:srgbClr val="CCFF99"/>
                </a:solidFill>
              </a:rPr>
              <a:t>pageLink</a:t>
            </a:r>
            <a:r>
              <a:rPr lang="en-US" sz="1600" i="1" dirty="0">
                <a:solidFill>
                  <a:srgbClr val="CCFF99"/>
                </a:solidFill>
              </a:rPr>
              <a:t> WHERE text = "STORES";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CCFF99"/>
                </a:solidFill>
              </a:rPr>
              <a:t>CONCEPT </a:t>
            </a:r>
            <a:r>
              <a:rPr lang="en-US" sz="1600" i="1" dirty="0" err="1">
                <a:solidFill>
                  <a:srgbClr val="CCFF99"/>
                </a:solidFill>
              </a:rPr>
              <a:t>otherMenuItems</a:t>
            </a:r>
            <a:r>
              <a:rPr lang="en-US" sz="1600" i="1" dirty="0">
                <a:solidFill>
                  <a:srgbClr val="CCFF99"/>
                </a:solidFill>
              </a:rPr>
              <a:t> IS </a:t>
            </a:r>
            <a:r>
              <a:rPr lang="en-US" sz="1600" i="1" dirty="0" err="1">
                <a:solidFill>
                  <a:srgbClr val="CCFF99"/>
                </a:solidFill>
              </a:rPr>
              <a:t>PageLink</a:t>
            </a:r>
            <a:r>
              <a:rPr lang="en-US" sz="1600" i="1" dirty="0">
                <a:solidFill>
                  <a:srgbClr val="CCFF99"/>
                </a:solidFill>
              </a:rPr>
              <a:t> e WHERE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CCFF99"/>
                </a:solidFill>
              </a:rPr>
              <a:t>    EXIST (</a:t>
            </a:r>
            <a:r>
              <a:rPr lang="en-US" sz="1600" i="1" dirty="0" err="1">
                <a:solidFill>
                  <a:srgbClr val="CCFF99"/>
                </a:solidFill>
              </a:rPr>
              <a:t>productLink</a:t>
            </a:r>
            <a:r>
              <a:rPr lang="en-US" sz="1600" i="1" dirty="0">
                <a:solidFill>
                  <a:srgbClr val="CCFF99"/>
                </a:solidFill>
              </a:rPr>
              <a:t> p, </a:t>
            </a:r>
            <a:r>
              <a:rPr lang="en-US" sz="1600" i="1" dirty="0" err="1">
                <a:solidFill>
                  <a:srgbClr val="CCFF99"/>
                </a:solidFill>
              </a:rPr>
              <a:t>inTheSameRow</a:t>
            </a:r>
            <a:r>
              <a:rPr lang="en-US" sz="1600" i="1" dirty="0">
                <a:solidFill>
                  <a:srgbClr val="CCFF99"/>
                </a:solidFill>
              </a:rPr>
              <a:t> r WHERE r.element1 = e AND r.element2 = p)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CCFF99"/>
                </a:solidFill>
              </a:rPr>
              <a:t>    EXIST (</a:t>
            </a:r>
            <a:r>
              <a:rPr lang="en-US" sz="1600" i="1" dirty="0" err="1">
                <a:solidFill>
                  <a:srgbClr val="CCFF99"/>
                </a:solidFill>
              </a:rPr>
              <a:t>storesLink</a:t>
            </a:r>
            <a:r>
              <a:rPr lang="en-US" sz="1600" i="1" dirty="0">
                <a:solidFill>
                  <a:srgbClr val="CCFF99"/>
                </a:solidFill>
              </a:rPr>
              <a:t> s, </a:t>
            </a:r>
            <a:r>
              <a:rPr lang="en-US" sz="1600" i="1" dirty="0" err="1">
                <a:solidFill>
                  <a:srgbClr val="CCFF99"/>
                </a:solidFill>
              </a:rPr>
              <a:t>inTheSameRow</a:t>
            </a:r>
            <a:r>
              <a:rPr lang="en-US" sz="1600" i="1" dirty="0">
                <a:solidFill>
                  <a:srgbClr val="CCFF99"/>
                </a:solidFill>
              </a:rPr>
              <a:t> r WHERE r.element1 = e AND r.element2 = s);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i="1" dirty="0">
              <a:solidFill>
                <a:srgbClr val="CCFF9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CCFF99"/>
                </a:solidFill>
              </a:rPr>
              <a:t>CONCEPT </a:t>
            </a:r>
            <a:r>
              <a:rPr lang="en-US" sz="1600" i="1" dirty="0" err="1">
                <a:solidFill>
                  <a:srgbClr val="CCFF99"/>
                </a:solidFill>
              </a:rPr>
              <a:t>searchLink</a:t>
            </a:r>
            <a:r>
              <a:rPr lang="en-US" sz="1600" i="1" dirty="0">
                <a:solidFill>
                  <a:srgbClr val="CCFF99"/>
                </a:solidFill>
              </a:rPr>
              <a:t> IS </a:t>
            </a:r>
            <a:r>
              <a:rPr lang="en-US" sz="1600" i="1" dirty="0" err="1">
                <a:solidFill>
                  <a:srgbClr val="CCFF99"/>
                </a:solidFill>
              </a:rPr>
              <a:t>PageLink</a:t>
            </a:r>
            <a:r>
              <a:rPr lang="en-US" sz="1600" i="1" dirty="0">
                <a:solidFill>
                  <a:srgbClr val="CCFF99"/>
                </a:solidFill>
              </a:rPr>
              <a:t> e WHERE </a:t>
            </a:r>
            <a:r>
              <a:rPr lang="en-US" sz="1600" i="1" dirty="0" err="1">
                <a:solidFill>
                  <a:srgbClr val="CCFF99"/>
                </a:solidFill>
              </a:rPr>
              <a:t>e.title</a:t>
            </a:r>
            <a:r>
              <a:rPr lang="en-US" sz="1600" i="1" dirty="0">
                <a:solidFill>
                  <a:srgbClr val="CCFF99"/>
                </a:solidFill>
              </a:rPr>
              <a:t> = "Search Magnifier Icon“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CCFF99"/>
                </a:solidFill>
              </a:rPr>
              <a:t>    AND EXIST (</a:t>
            </a:r>
            <a:r>
              <a:rPr lang="en-US" sz="1600" i="1" dirty="0" err="1">
                <a:solidFill>
                  <a:srgbClr val="CCFF99"/>
                </a:solidFill>
              </a:rPr>
              <a:t>otherMenuItems</a:t>
            </a:r>
            <a:r>
              <a:rPr lang="en-US" sz="1600" i="1" dirty="0">
                <a:solidFill>
                  <a:srgbClr val="CCFF99"/>
                </a:solidFill>
              </a:rPr>
              <a:t> m WHERE e = m);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i="1" dirty="0">
              <a:solidFill>
                <a:srgbClr val="CCFF9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 err="1">
                <a:solidFill>
                  <a:srgbClr val="CCFF99"/>
                </a:solidFill>
              </a:rPr>
              <a:t>searchLink</a:t>
            </a:r>
            <a:r>
              <a:rPr lang="en-US" sz="1600" i="1" dirty="0">
                <a:solidFill>
                  <a:srgbClr val="CCFF99"/>
                </a:solidFill>
              </a:rPr>
              <a:t> = find </a:t>
            </a:r>
            <a:r>
              <a:rPr lang="en-US" sz="1600" i="1" dirty="0" err="1">
                <a:solidFill>
                  <a:srgbClr val="CCFF99"/>
                </a:solidFill>
              </a:rPr>
              <a:t>searchLink</a:t>
            </a:r>
            <a:r>
              <a:rPr lang="en-US" sz="1600" i="1" dirty="0">
                <a:solidFill>
                  <a:srgbClr val="CCFF99"/>
                </a:solidFill>
              </a:rPr>
              <a:t> {};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 err="1">
                <a:solidFill>
                  <a:srgbClr val="CCFF99"/>
                </a:solidFill>
              </a:rPr>
              <a:t>HTML.click</a:t>
            </a:r>
            <a:r>
              <a:rPr lang="en-US" sz="1600" i="1" dirty="0">
                <a:solidFill>
                  <a:srgbClr val="CCFF99"/>
                </a:solidFill>
              </a:rPr>
              <a:t>(</a:t>
            </a:r>
            <a:r>
              <a:rPr lang="en-US" sz="1600" i="1" dirty="0" err="1">
                <a:solidFill>
                  <a:srgbClr val="CCFF99"/>
                </a:solidFill>
              </a:rPr>
              <a:t>searchLink</a:t>
            </a:r>
            <a:r>
              <a:rPr lang="en-US" sz="1600" i="1" dirty="0">
                <a:solidFill>
                  <a:srgbClr val="CCFF99"/>
                </a:solidFill>
              </a:rPr>
              <a:t>[0]);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i="1" dirty="0">
              <a:solidFill>
                <a:srgbClr val="CCFF9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CCFF99"/>
                </a:solidFill>
              </a:rPr>
              <a:t>CONCEPT </a:t>
            </a:r>
            <a:r>
              <a:rPr lang="en-US" sz="1600" i="1" dirty="0" err="1">
                <a:solidFill>
                  <a:srgbClr val="CCFF99"/>
                </a:solidFill>
              </a:rPr>
              <a:t>searchForm</a:t>
            </a:r>
            <a:r>
              <a:rPr lang="en-US" sz="1600" i="1" dirty="0">
                <a:solidFill>
                  <a:srgbClr val="CCFF99"/>
                </a:solidFill>
              </a:rPr>
              <a:t> IS form = f, input = </a:t>
            </a:r>
            <a:r>
              <a:rPr lang="en-US" sz="1600" i="1" dirty="0" err="1">
                <a:solidFill>
                  <a:srgbClr val="CCFF99"/>
                </a:solidFill>
              </a:rPr>
              <a:t>i</a:t>
            </a:r>
            <a:r>
              <a:rPr lang="en-US" sz="1600" i="1" dirty="0">
                <a:solidFill>
                  <a:srgbClr val="CCFF99"/>
                </a:solidFill>
              </a:rPr>
              <a:t>, submit = s FROM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CCFF99"/>
                </a:solidFill>
              </a:rPr>
              <a:t>    </a:t>
            </a:r>
            <a:r>
              <a:rPr lang="en-US" sz="1600" i="1" dirty="0" err="1">
                <a:solidFill>
                  <a:srgbClr val="CCFF99"/>
                </a:solidFill>
              </a:rPr>
              <a:t>pageForm</a:t>
            </a:r>
            <a:r>
              <a:rPr lang="en-US" sz="1600" i="1" dirty="0">
                <a:solidFill>
                  <a:srgbClr val="CCFF99"/>
                </a:solidFill>
              </a:rPr>
              <a:t> f,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CCFF99"/>
                </a:solidFill>
              </a:rPr>
              <a:t>    </a:t>
            </a:r>
            <a:r>
              <a:rPr lang="en-US" sz="1600" i="1" dirty="0" err="1">
                <a:solidFill>
                  <a:srgbClr val="CCFF99"/>
                </a:solidFill>
              </a:rPr>
              <a:t>pageInput</a:t>
            </a:r>
            <a:r>
              <a:rPr lang="en-US" sz="1600" i="1" dirty="0">
                <a:solidFill>
                  <a:srgbClr val="CCFF99"/>
                </a:solidFill>
              </a:rPr>
              <a:t> </a:t>
            </a:r>
            <a:r>
              <a:rPr lang="en-US" sz="1600" i="1" dirty="0" err="1">
                <a:solidFill>
                  <a:srgbClr val="CCFF99"/>
                </a:solidFill>
              </a:rPr>
              <a:t>i</a:t>
            </a:r>
            <a:r>
              <a:rPr lang="en-US" sz="1600" i="1" dirty="0">
                <a:solidFill>
                  <a:srgbClr val="CCFF99"/>
                </a:solidFill>
              </a:rPr>
              <a:t> (form = f.id),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CCFF99"/>
                </a:solidFill>
              </a:rPr>
              <a:t>    </a:t>
            </a:r>
            <a:r>
              <a:rPr lang="en-US" sz="1600" i="1" dirty="0" err="1">
                <a:solidFill>
                  <a:srgbClr val="CCFF99"/>
                </a:solidFill>
              </a:rPr>
              <a:t>pageInput</a:t>
            </a:r>
            <a:r>
              <a:rPr lang="en-US" sz="1600" i="1" dirty="0">
                <a:solidFill>
                  <a:srgbClr val="CCFF99"/>
                </a:solidFill>
              </a:rPr>
              <a:t> s (type = "submit", form = f.id),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CCFF99"/>
                </a:solidFill>
              </a:rPr>
              <a:t>    </a:t>
            </a:r>
            <a:r>
              <a:rPr lang="en-US" sz="1600" i="1" dirty="0" err="1">
                <a:solidFill>
                  <a:srgbClr val="CCFF99"/>
                </a:solidFill>
              </a:rPr>
              <a:t>withLabel</a:t>
            </a:r>
            <a:r>
              <a:rPr lang="en-US" sz="1600" i="1" dirty="0">
                <a:solidFill>
                  <a:srgbClr val="CCFF99"/>
                </a:solidFill>
              </a:rPr>
              <a:t> l (</a:t>
            </a:r>
            <a:r>
              <a:rPr lang="en-US" sz="1600" i="1" dirty="0" err="1">
                <a:solidFill>
                  <a:srgbClr val="CCFF99"/>
                </a:solidFill>
              </a:rPr>
              <a:t>labelText</a:t>
            </a:r>
            <a:r>
              <a:rPr lang="en-US" sz="1600" i="1" dirty="0">
                <a:solidFill>
                  <a:srgbClr val="CCFF99"/>
                </a:solidFill>
              </a:rPr>
              <a:t> = "Search...", element = $</a:t>
            </a:r>
            <a:r>
              <a:rPr lang="en-US" sz="1600" i="1" dirty="0" err="1">
                <a:solidFill>
                  <a:srgbClr val="CCFF99"/>
                </a:solidFill>
              </a:rPr>
              <a:t>i</a:t>
            </a:r>
            <a:r>
              <a:rPr lang="en-US" sz="1600" i="1" dirty="0">
                <a:solidFill>
                  <a:srgbClr val="CCFF99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i="1" dirty="0">
              <a:solidFill>
                <a:srgbClr val="CCFF9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 err="1">
                <a:solidFill>
                  <a:srgbClr val="CCFF99"/>
                </a:solidFill>
              </a:rPr>
              <a:t>searchForm</a:t>
            </a:r>
            <a:r>
              <a:rPr lang="en-US" sz="1600" i="1" dirty="0">
                <a:solidFill>
                  <a:srgbClr val="CCFF99"/>
                </a:solidFill>
              </a:rPr>
              <a:t> = find </a:t>
            </a:r>
            <a:r>
              <a:rPr lang="en-US" sz="1600" i="1" dirty="0" err="1">
                <a:solidFill>
                  <a:srgbClr val="CCFF99"/>
                </a:solidFill>
              </a:rPr>
              <a:t>searchForm</a:t>
            </a:r>
            <a:r>
              <a:rPr lang="en-US" sz="1600" i="1" dirty="0">
                <a:solidFill>
                  <a:srgbClr val="CCFF99"/>
                </a:solidFill>
              </a:rPr>
              <a:t> {};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 err="1">
                <a:solidFill>
                  <a:srgbClr val="CCFF99"/>
                </a:solidFill>
              </a:rPr>
              <a:t>HTML.enterText</a:t>
            </a:r>
            <a:r>
              <a:rPr lang="en-US" sz="1600" i="1" dirty="0">
                <a:solidFill>
                  <a:srgbClr val="CCFF99"/>
                </a:solidFill>
              </a:rPr>
              <a:t>(</a:t>
            </a:r>
            <a:r>
              <a:rPr lang="en-US" sz="1600" i="1" dirty="0" err="1">
                <a:solidFill>
                  <a:srgbClr val="CCFF99"/>
                </a:solidFill>
              </a:rPr>
              <a:t>searchForm</a:t>
            </a:r>
            <a:r>
              <a:rPr lang="en-US" sz="1600" i="1" dirty="0">
                <a:solidFill>
                  <a:srgbClr val="CCFF99"/>
                </a:solidFill>
              </a:rPr>
              <a:t>[0]["input"], "Sake");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CCFF99"/>
                </a:solidFill>
              </a:rPr>
              <a:t>object </a:t>
            </a:r>
            <a:r>
              <a:rPr lang="en-US" sz="1600" i="1" dirty="0" err="1">
                <a:solidFill>
                  <a:srgbClr val="CCFF99"/>
                </a:solidFill>
              </a:rPr>
              <a:t>HTML.followLink</a:t>
            </a:r>
            <a:r>
              <a:rPr lang="en-US" sz="1600" i="1" dirty="0">
                <a:solidFill>
                  <a:srgbClr val="CCFF99"/>
                </a:solidFill>
              </a:rPr>
              <a:t>(</a:t>
            </a:r>
            <a:r>
              <a:rPr lang="en-US" sz="1600" i="1" dirty="0" err="1">
                <a:solidFill>
                  <a:srgbClr val="CCFF99"/>
                </a:solidFill>
              </a:rPr>
              <a:t>searchForm</a:t>
            </a:r>
            <a:r>
              <a:rPr lang="en-US" sz="1600" i="1" dirty="0">
                <a:solidFill>
                  <a:srgbClr val="CCFF99"/>
                </a:solidFill>
              </a:rPr>
              <a:t>[0]["submit"]);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i="1" dirty="0">
              <a:solidFill>
                <a:srgbClr val="CCFF99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9E3426-8FD0-4C82-B5D4-AC968CDA0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21" y="144108"/>
            <a:ext cx="10440989" cy="507402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Примеры использования – работа с </a:t>
            </a:r>
            <a:r>
              <a:rPr lang="en-US" sz="2800" dirty="0">
                <a:solidFill>
                  <a:srgbClr val="FFFF00"/>
                </a:solidFill>
              </a:rPr>
              <a:t>WEB </a:t>
            </a:r>
            <a:r>
              <a:rPr lang="ru-RU" sz="2800" dirty="0">
                <a:solidFill>
                  <a:srgbClr val="FFFF00"/>
                </a:solidFill>
              </a:rPr>
              <a:t>страницами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006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21F3AC-D539-42BF-AC39-5CC8A77EE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824" y="763929"/>
            <a:ext cx="11282635" cy="574104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6925BEE-9E54-4B5E-81F9-B6577D7E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21" y="144108"/>
            <a:ext cx="10440989" cy="507402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Примеры использования – работа с </a:t>
            </a:r>
            <a:r>
              <a:rPr lang="en-US" sz="2800" dirty="0">
                <a:solidFill>
                  <a:srgbClr val="FFFF00"/>
                </a:solidFill>
              </a:rPr>
              <a:t>WEB </a:t>
            </a:r>
            <a:r>
              <a:rPr lang="ru-RU" sz="2800" dirty="0">
                <a:solidFill>
                  <a:srgbClr val="FFFF00"/>
                </a:solidFill>
              </a:rPr>
              <a:t>страницами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170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3FFE-5E5D-4A82-B9B6-9C47F0FE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69" y="244374"/>
            <a:ext cx="10940147" cy="577429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Примеры использования – работа с </a:t>
            </a:r>
            <a:r>
              <a:rPr lang="en-US" sz="2800" dirty="0">
                <a:solidFill>
                  <a:srgbClr val="FFFF00"/>
                </a:solidFill>
              </a:rPr>
              <a:t>WEB </a:t>
            </a:r>
            <a:r>
              <a:rPr lang="ru-RU" sz="2800" dirty="0">
                <a:solidFill>
                  <a:srgbClr val="FFFF00"/>
                </a:solidFill>
              </a:rPr>
              <a:t>страницами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DEDD5-77F6-47BF-88BC-8654C6887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169" y="821803"/>
            <a:ext cx="11599903" cy="5822065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CONCEPT </a:t>
            </a:r>
            <a:r>
              <a:rPr lang="en-US" i="1" dirty="0" err="1">
                <a:solidFill>
                  <a:srgbClr val="CCFF99"/>
                </a:solidFill>
              </a:rPr>
              <a:t>ProductTile</a:t>
            </a:r>
            <a:r>
              <a:rPr lang="en-US" i="1" dirty="0">
                <a:solidFill>
                  <a:srgbClr val="CCFF99"/>
                </a:solidFill>
              </a:rPr>
              <a:t> IS </a:t>
            </a:r>
            <a:r>
              <a:rPr lang="en-US" i="1" dirty="0" err="1">
                <a:solidFill>
                  <a:srgbClr val="CCFF99"/>
                </a:solidFill>
              </a:rPr>
              <a:t>pageDivision</a:t>
            </a:r>
            <a:r>
              <a:rPr lang="en-US" i="1" dirty="0">
                <a:solidFill>
                  <a:srgbClr val="CCFF99"/>
                </a:solidFill>
              </a:rPr>
              <a:t> e WHERE  </a:t>
            </a:r>
            <a:r>
              <a:rPr lang="en-US" i="1" dirty="0" err="1">
                <a:solidFill>
                  <a:srgbClr val="CCFF99"/>
                </a:solidFill>
              </a:rPr>
              <a:t>e.backgroundBasicColorName</a:t>
            </a:r>
            <a:r>
              <a:rPr lang="en-US" i="1" dirty="0">
                <a:solidFill>
                  <a:srgbClr val="CCFF99"/>
                </a:solidFill>
              </a:rPr>
              <a:t> == "White“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AND </a:t>
            </a:r>
            <a:r>
              <a:rPr lang="en-US" i="1" dirty="0" err="1">
                <a:solidFill>
                  <a:srgbClr val="CCFF99"/>
                </a:solidFill>
              </a:rPr>
              <a:t>startsWith</a:t>
            </a:r>
            <a:r>
              <a:rPr lang="en-US" i="1" dirty="0">
                <a:solidFill>
                  <a:srgbClr val="CCFF99"/>
                </a:solidFill>
              </a:rPr>
              <a:t>(e.id, "product-tile-");</a:t>
            </a:r>
          </a:p>
          <a:p>
            <a:pPr marL="0" indent="0">
              <a:spcBef>
                <a:spcPts val="100"/>
              </a:spcBef>
              <a:buNone/>
            </a:pPr>
            <a:endParaRPr lang="en-US" i="1" dirty="0">
              <a:solidFill>
                <a:srgbClr val="CCFF99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CONCEPT </a:t>
            </a:r>
            <a:r>
              <a:rPr lang="en-US" i="1" dirty="0" err="1">
                <a:solidFill>
                  <a:srgbClr val="CCFF99"/>
                </a:solidFill>
              </a:rPr>
              <a:t>ProductAvailability</a:t>
            </a:r>
            <a:r>
              <a:rPr lang="en-US" i="1" dirty="0">
                <a:solidFill>
                  <a:srgbClr val="CCFF99"/>
                </a:solidFill>
              </a:rPr>
              <a:t> IS </a:t>
            </a:r>
            <a:r>
              <a:rPr lang="en-US" i="1" dirty="0" err="1">
                <a:solidFill>
                  <a:srgbClr val="CCFF99"/>
                </a:solidFill>
              </a:rPr>
              <a:t>PageSpan</a:t>
            </a:r>
            <a:r>
              <a:rPr lang="en-US" i="1" dirty="0">
                <a:solidFill>
                  <a:srgbClr val="CCFF99"/>
                </a:solidFill>
              </a:rPr>
              <a:t> e WHERE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</a:t>
            </a:r>
            <a:r>
              <a:rPr lang="en-US" i="1" dirty="0" err="1">
                <a:solidFill>
                  <a:srgbClr val="CCFF99"/>
                </a:solidFill>
              </a:rPr>
              <a:t>e.backgroundColorName</a:t>
            </a:r>
            <a:r>
              <a:rPr lang="en-US" i="1" dirty="0">
                <a:solidFill>
                  <a:srgbClr val="CCFF99"/>
                </a:solidFill>
              </a:rPr>
              <a:t> IN ("</a:t>
            </a:r>
            <a:r>
              <a:rPr lang="en-US" i="1" dirty="0" err="1">
                <a:solidFill>
                  <a:srgbClr val="CCFF99"/>
                </a:solidFill>
              </a:rPr>
              <a:t>DarkOliveGreen</a:t>
            </a:r>
            <a:r>
              <a:rPr lang="en-US" i="1" dirty="0">
                <a:solidFill>
                  <a:srgbClr val="CCFF99"/>
                </a:solidFill>
              </a:rPr>
              <a:t>“, "Brown“, "Crimson“);</a:t>
            </a:r>
          </a:p>
          <a:p>
            <a:pPr marL="0" indent="0">
              <a:spcBef>
                <a:spcPts val="100"/>
              </a:spcBef>
              <a:buNone/>
            </a:pPr>
            <a:endParaRPr lang="en-US" i="1" dirty="0">
              <a:solidFill>
                <a:srgbClr val="CCFF99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function </a:t>
            </a:r>
            <a:r>
              <a:rPr lang="en-US" i="1" dirty="0" err="1">
                <a:solidFill>
                  <a:srgbClr val="CCFF99"/>
                </a:solidFill>
              </a:rPr>
              <a:t>convertColors</a:t>
            </a:r>
            <a:r>
              <a:rPr lang="en-US" i="1" dirty="0">
                <a:solidFill>
                  <a:srgbClr val="CCFF99"/>
                </a:solidFill>
              </a:rPr>
              <a:t>(color)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if (color == "</a:t>
            </a:r>
            <a:r>
              <a:rPr lang="en-US" i="1" dirty="0" err="1">
                <a:solidFill>
                  <a:srgbClr val="CCFF99"/>
                </a:solidFill>
              </a:rPr>
              <a:t>DarkOliveGreen</a:t>
            </a:r>
            <a:r>
              <a:rPr lang="en-US" i="1" dirty="0">
                <a:solidFill>
                  <a:srgbClr val="CCFF99"/>
                </a:solidFill>
              </a:rPr>
              <a:t>") { return "green"; };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if (color == "Brown") { return "green"; };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if (color == "Crimson") { return "red"; };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return "unknown";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};</a:t>
            </a:r>
          </a:p>
          <a:p>
            <a:pPr marL="0" indent="0">
              <a:spcBef>
                <a:spcPts val="100"/>
              </a:spcBef>
              <a:buNone/>
            </a:pPr>
            <a:endParaRPr lang="en-US" i="1" dirty="0">
              <a:solidFill>
                <a:srgbClr val="CCFF99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CONCEPT </a:t>
            </a:r>
            <a:r>
              <a:rPr lang="en-US" i="1" dirty="0" err="1">
                <a:solidFill>
                  <a:srgbClr val="CCFF99"/>
                </a:solidFill>
              </a:rPr>
              <a:t>productPrice</a:t>
            </a:r>
            <a:r>
              <a:rPr lang="en-US" i="1" dirty="0">
                <a:solidFill>
                  <a:srgbClr val="CCFF99"/>
                </a:solidFill>
              </a:rPr>
              <a:t> IS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value = 1.0 * (</a:t>
            </a:r>
            <a:r>
              <a:rPr lang="en-US" i="1" dirty="0" err="1">
                <a:solidFill>
                  <a:srgbClr val="CCFF99"/>
                </a:solidFill>
              </a:rPr>
              <a:t>left.text</a:t>
            </a:r>
            <a:r>
              <a:rPr lang="en-US" i="1" dirty="0">
                <a:solidFill>
                  <a:srgbClr val="CCFF99"/>
                </a:solidFill>
              </a:rPr>
              <a:t> + "." + </a:t>
            </a:r>
            <a:r>
              <a:rPr lang="en-US" i="1" dirty="0" err="1">
                <a:solidFill>
                  <a:srgbClr val="CCFF99"/>
                </a:solidFill>
              </a:rPr>
              <a:t>right.text</a:t>
            </a:r>
            <a:r>
              <a:rPr lang="en-US" i="1" dirty="0">
                <a:solidFill>
                  <a:srgbClr val="CCFF99"/>
                </a:solidFill>
              </a:rPr>
              <a:t>),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</a:t>
            </a:r>
            <a:r>
              <a:rPr lang="en-US" i="1" dirty="0" err="1">
                <a:solidFill>
                  <a:srgbClr val="CCFF99"/>
                </a:solidFill>
              </a:rPr>
              <a:t>leftPart</a:t>
            </a:r>
            <a:r>
              <a:rPr lang="en-US" i="1" dirty="0">
                <a:solidFill>
                  <a:srgbClr val="CCFF99"/>
                </a:solidFill>
              </a:rPr>
              <a:t> = left,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</a:t>
            </a:r>
            <a:r>
              <a:rPr lang="en-US" i="1" dirty="0" err="1">
                <a:solidFill>
                  <a:srgbClr val="CCFF99"/>
                </a:solidFill>
              </a:rPr>
              <a:t>rightPart</a:t>
            </a:r>
            <a:r>
              <a:rPr lang="en-US" i="1" dirty="0">
                <a:solidFill>
                  <a:srgbClr val="CCFF99"/>
                </a:solidFill>
              </a:rPr>
              <a:t> = right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FROM </a:t>
            </a:r>
            <a:r>
              <a:rPr lang="en-US" i="1" dirty="0" err="1">
                <a:solidFill>
                  <a:srgbClr val="CCFF99"/>
                </a:solidFill>
              </a:rPr>
              <a:t>pageSpan</a:t>
            </a:r>
            <a:r>
              <a:rPr lang="en-US" i="1" dirty="0">
                <a:solidFill>
                  <a:srgbClr val="CCFF99"/>
                </a:solidFill>
              </a:rPr>
              <a:t> left, </a:t>
            </a:r>
            <a:r>
              <a:rPr lang="en-US" i="1" dirty="0" err="1">
                <a:solidFill>
                  <a:srgbClr val="CCFF99"/>
                </a:solidFill>
              </a:rPr>
              <a:t>pageSpan</a:t>
            </a:r>
            <a:r>
              <a:rPr lang="en-US" i="1" dirty="0">
                <a:solidFill>
                  <a:srgbClr val="CCFF99"/>
                </a:solidFill>
              </a:rPr>
              <a:t> right WHERE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</a:t>
            </a:r>
            <a:r>
              <a:rPr lang="en-US" i="1" dirty="0" err="1">
                <a:solidFill>
                  <a:srgbClr val="CCFF99"/>
                </a:solidFill>
              </a:rPr>
              <a:t>left.parent</a:t>
            </a:r>
            <a:r>
              <a:rPr lang="en-US" i="1" dirty="0">
                <a:solidFill>
                  <a:srgbClr val="CCFF99"/>
                </a:solidFill>
              </a:rPr>
              <a:t> = </a:t>
            </a:r>
            <a:r>
              <a:rPr lang="en-US" i="1" dirty="0" err="1">
                <a:solidFill>
                  <a:srgbClr val="CCFF99"/>
                </a:solidFill>
              </a:rPr>
              <a:t>right.parent</a:t>
            </a:r>
            <a:r>
              <a:rPr lang="en-US" i="1" dirty="0">
                <a:solidFill>
                  <a:srgbClr val="CCFF99"/>
                </a:solidFill>
              </a:rPr>
              <a:t> AND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substring(</a:t>
            </a:r>
            <a:r>
              <a:rPr lang="en-US" i="1" dirty="0" err="1">
                <a:solidFill>
                  <a:srgbClr val="CCFF99"/>
                </a:solidFill>
              </a:rPr>
              <a:t>left.xPath</a:t>
            </a:r>
            <a:r>
              <a:rPr lang="en-US" i="1" dirty="0">
                <a:solidFill>
                  <a:srgbClr val="CCFF99"/>
                </a:solidFill>
              </a:rPr>
              <a:t>, 0, size(</a:t>
            </a:r>
            <a:r>
              <a:rPr lang="en-US" i="1" dirty="0" err="1">
                <a:solidFill>
                  <a:srgbClr val="CCFF99"/>
                </a:solidFill>
              </a:rPr>
              <a:t>left.xPath</a:t>
            </a:r>
            <a:r>
              <a:rPr lang="en-US" i="1" dirty="0">
                <a:solidFill>
                  <a:srgbClr val="CCFF99"/>
                </a:solidFill>
              </a:rPr>
              <a:t>) - 8) = substring(</a:t>
            </a:r>
            <a:r>
              <a:rPr lang="en-US" i="1" dirty="0" err="1">
                <a:solidFill>
                  <a:srgbClr val="CCFF99"/>
                </a:solidFill>
              </a:rPr>
              <a:t>right.xPath</a:t>
            </a:r>
            <a:r>
              <a:rPr lang="en-US" i="1" dirty="0">
                <a:solidFill>
                  <a:srgbClr val="CCFF99"/>
                </a:solidFill>
              </a:rPr>
              <a:t>, 0, </a:t>
            </a:r>
            <a:r>
              <a:rPr lang="en-US" i="1" dirty="0" err="1">
                <a:solidFill>
                  <a:srgbClr val="CCFF99"/>
                </a:solidFill>
              </a:rPr>
              <a:t>String.size</a:t>
            </a:r>
            <a:r>
              <a:rPr lang="en-US" i="1" dirty="0">
                <a:solidFill>
                  <a:srgbClr val="CCFF99"/>
                </a:solidFill>
              </a:rPr>
              <a:t>(</a:t>
            </a:r>
            <a:r>
              <a:rPr lang="en-US" i="1" dirty="0" err="1">
                <a:solidFill>
                  <a:srgbClr val="CCFF99"/>
                </a:solidFill>
              </a:rPr>
              <a:t>right.xPath</a:t>
            </a:r>
            <a:r>
              <a:rPr lang="en-US" i="1" dirty="0">
                <a:solidFill>
                  <a:srgbClr val="CCFF99"/>
                </a:solidFill>
              </a:rPr>
              <a:t>) - 8) 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AND </a:t>
            </a:r>
            <a:r>
              <a:rPr lang="en-US" i="1" dirty="0" err="1">
                <a:solidFill>
                  <a:srgbClr val="CCFF99"/>
                </a:solidFill>
              </a:rPr>
              <a:t>left.pos</a:t>
            </a:r>
            <a:r>
              <a:rPr lang="en-US" i="1" dirty="0">
                <a:solidFill>
                  <a:srgbClr val="CCFF99"/>
                </a:solidFill>
              </a:rPr>
              <a:t> &lt; </a:t>
            </a:r>
            <a:r>
              <a:rPr lang="en-US" i="1" dirty="0" err="1">
                <a:solidFill>
                  <a:srgbClr val="CCFF99"/>
                </a:solidFill>
              </a:rPr>
              <a:t>right.pos</a:t>
            </a:r>
            <a:r>
              <a:rPr lang="en-US" i="1" dirty="0">
                <a:solidFill>
                  <a:srgbClr val="CCFF99"/>
                </a:solidFill>
              </a:rPr>
              <a:t> AND  </a:t>
            </a:r>
            <a:r>
              <a:rPr lang="en-US" i="1" dirty="0" err="1">
                <a:solidFill>
                  <a:srgbClr val="CCFF99"/>
                </a:solidFill>
              </a:rPr>
              <a:t>left.text</a:t>
            </a:r>
            <a:r>
              <a:rPr lang="en-US" i="1" dirty="0">
                <a:solidFill>
                  <a:srgbClr val="CCFF99"/>
                </a:solidFill>
              </a:rPr>
              <a:t> &gt; "“ AND </a:t>
            </a:r>
            <a:r>
              <a:rPr lang="en-US" i="1" dirty="0" err="1">
                <a:solidFill>
                  <a:srgbClr val="CCFF99"/>
                </a:solidFill>
              </a:rPr>
              <a:t>right.text</a:t>
            </a:r>
            <a:r>
              <a:rPr lang="en-US" i="1" dirty="0">
                <a:solidFill>
                  <a:srgbClr val="CCFF99"/>
                </a:solidFill>
              </a:rPr>
              <a:t> &gt; ""; </a:t>
            </a:r>
          </a:p>
          <a:p>
            <a:pPr marL="0" indent="0">
              <a:spcBef>
                <a:spcPts val="100"/>
              </a:spcBef>
              <a:buNone/>
            </a:pPr>
            <a:endParaRPr lang="en-US" i="1" dirty="0">
              <a:solidFill>
                <a:srgbClr val="CCFF99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CONCEPT </a:t>
            </a:r>
            <a:r>
              <a:rPr lang="en-US" i="1" dirty="0" err="1">
                <a:solidFill>
                  <a:srgbClr val="CCFF99"/>
                </a:solidFill>
              </a:rPr>
              <a:t>productName</a:t>
            </a:r>
            <a:r>
              <a:rPr lang="en-US" i="1" dirty="0">
                <a:solidFill>
                  <a:srgbClr val="CCFF99"/>
                </a:solidFill>
              </a:rPr>
              <a:t> IS </a:t>
            </a:r>
            <a:r>
              <a:rPr lang="en-US" i="1" dirty="0" err="1">
                <a:solidFill>
                  <a:srgbClr val="CCFF99"/>
                </a:solidFill>
              </a:rPr>
              <a:t>pageDivision</a:t>
            </a:r>
            <a:r>
              <a:rPr lang="en-US" i="1" dirty="0">
                <a:solidFill>
                  <a:srgbClr val="CCFF99"/>
                </a:solidFill>
              </a:rPr>
              <a:t> WHERE text &gt; ““ AND </a:t>
            </a:r>
            <a:r>
              <a:rPr lang="en-US" i="1" dirty="0" err="1">
                <a:solidFill>
                  <a:srgbClr val="CCFF99"/>
                </a:solidFill>
              </a:rPr>
              <a:t>basicColorName</a:t>
            </a:r>
            <a:r>
              <a:rPr lang="en-US" i="1" dirty="0">
                <a:solidFill>
                  <a:srgbClr val="CCFF99"/>
                </a:solidFill>
              </a:rPr>
              <a:t> = "Black";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CONCEPT </a:t>
            </a:r>
            <a:r>
              <a:rPr lang="en-US" i="1" dirty="0" err="1">
                <a:solidFill>
                  <a:srgbClr val="CCFF99"/>
                </a:solidFill>
              </a:rPr>
              <a:t>productCountry</a:t>
            </a:r>
            <a:r>
              <a:rPr lang="en-US" i="1" dirty="0">
                <a:solidFill>
                  <a:srgbClr val="CCFF99"/>
                </a:solidFill>
              </a:rPr>
              <a:t> IS </a:t>
            </a:r>
            <a:r>
              <a:rPr lang="en-US" i="1" dirty="0" err="1">
                <a:solidFill>
                  <a:srgbClr val="CCFF99"/>
                </a:solidFill>
              </a:rPr>
              <a:t>pageDivision</a:t>
            </a:r>
            <a:r>
              <a:rPr lang="en-US" i="1" dirty="0">
                <a:solidFill>
                  <a:srgbClr val="CCFF99"/>
                </a:solidFill>
              </a:rPr>
              <a:t> WHERE text &gt; ““ AND </a:t>
            </a:r>
            <a:r>
              <a:rPr lang="en-US" i="1" dirty="0" err="1">
                <a:solidFill>
                  <a:srgbClr val="CCFF99"/>
                </a:solidFill>
              </a:rPr>
              <a:t>basicColorName</a:t>
            </a:r>
            <a:r>
              <a:rPr lang="en-US" i="1" dirty="0">
                <a:solidFill>
                  <a:srgbClr val="CCFF99"/>
                </a:solidFill>
              </a:rPr>
              <a:t> == "Gray";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CONCEPT </a:t>
            </a:r>
            <a:r>
              <a:rPr lang="en-US" i="1" dirty="0" err="1">
                <a:solidFill>
                  <a:srgbClr val="CCFF99"/>
                </a:solidFill>
              </a:rPr>
              <a:t>productVolume</a:t>
            </a:r>
            <a:r>
              <a:rPr lang="en-US" i="1" dirty="0">
                <a:solidFill>
                  <a:srgbClr val="CCFF99"/>
                </a:solidFill>
              </a:rPr>
              <a:t> IS </a:t>
            </a:r>
            <a:r>
              <a:rPr lang="en-US" i="1" dirty="0" err="1">
                <a:solidFill>
                  <a:srgbClr val="CCFF99"/>
                </a:solidFill>
              </a:rPr>
              <a:t>pageDivision</a:t>
            </a:r>
            <a:r>
              <a:rPr lang="en-US" i="1" dirty="0">
                <a:solidFill>
                  <a:srgbClr val="CCFF99"/>
                </a:solidFill>
              </a:rPr>
              <a:t> WHERE text &gt; ““ AND </a:t>
            </a:r>
            <a:r>
              <a:rPr lang="en-US" i="1" dirty="0" err="1">
                <a:solidFill>
                  <a:srgbClr val="CCFF99"/>
                </a:solidFill>
              </a:rPr>
              <a:t>basicColorName</a:t>
            </a:r>
            <a:r>
              <a:rPr lang="en-US" i="1" dirty="0">
                <a:solidFill>
                  <a:srgbClr val="CCFF99"/>
                </a:solidFill>
              </a:rPr>
              <a:t> == "Gray“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AND </a:t>
            </a:r>
            <a:r>
              <a:rPr lang="en-US" i="1" dirty="0" err="1">
                <a:solidFill>
                  <a:srgbClr val="CCFF99"/>
                </a:solidFill>
              </a:rPr>
              <a:t>endsWith</a:t>
            </a:r>
            <a:r>
              <a:rPr lang="en-US" i="1" dirty="0">
                <a:solidFill>
                  <a:srgbClr val="CCFF99"/>
                </a:solidFill>
              </a:rPr>
              <a:t>(text, " l");</a:t>
            </a:r>
          </a:p>
        </p:txBody>
      </p:sp>
    </p:spTree>
    <p:extLst>
      <p:ext uri="{BB962C8B-B14F-4D97-AF65-F5344CB8AC3E}">
        <p14:creationId xmlns:p14="http://schemas.microsoft.com/office/powerpoint/2010/main" val="2543582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AF685-B00A-4A88-9B49-27706CAFF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068" y="1030148"/>
            <a:ext cx="11713579" cy="5625294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CONCEPT product 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name = </a:t>
            </a:r>
            <a:r>
              <a:rPr lang="en-US" i="1" dirty="0" err="1">
                <a:solidFill>
                  <a:srgbClr val="CCFF99"/>
                </a:solidFill>
              </a:rPr>
              <a:t>nameEl.text</a:t>
            </a:r>
            <a:r>
              <a:rPr lang="en-US" i="1" dirty="0">
                <a:solidFill>
                  <a:srgbClr val="CCFF99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price = </a:t>
            </a:r>
            <a:r>
              <a:rPr lang="en-US" i="1" dirty="0" err="1">
                <a:solidFill>
                  <a:srgbClr val="CCFF99"/>
                </a:solidFill>
              </a:rPr>
              <a:t>priceEl.value</a:t>
            </a:r>
            <a:r>
              <a:rPr lang="en-US" i="1" dirty="0">
                <a:solidFill>
                  <a:srgbClr val="CCFF99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volume = substring(</a:t>
            </a:r>
            <a:r>
              <a:rPr lang="en-US" i="1" dirty="0" err="1">
                <a:solidFill>
                  <a:srgbClr val="CCFF99"/>
                </a:solidFill>
              </a:rPr>
              <a:t>volumeEl.text</a:t>
            </a:r>
            <a:r>
              <a:rPr lang="en-US" i="1" dirty="0">
                <a:solidFill>
                  <a:srgbClr val="CCFF99"/>
                </a:solidFill>
              </a:rPr>
              <a:t>, 0, size(</a:t>
            </a:r>
            <a:r>
              <a:rPr lang="en-US" i="1" dirty="0" err="1">
                <a:solidFill>
                  <a:srgbClr val="CCFF99"/>
                </a:solidFill>
              </a:rPr>
              <a:t>volumeEl.text</a:t>
            </a:r>
            <a:r>
              <a:rPr lang="en-US" i="1" dirty="0">
                <a:solidFill>
                  <a:srgbClr val="CCFF99"/>
                </a:solidFill>
              </a:rPr>
              <a:t>) - 2),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country = </a:t>
            </a:r>
            <a:r>
              <a:rPr lang="en-US" i="1" dirty="0" err="1">
                <a:solidFill>
                  <a:srgbClr val="CCFF99"/>
                </a:solidFill>
              </a:rPr>
              <a:t>countryEl.text</a:t>
            </a:r>
            <a:r>
              <a:rPr lang="en-US" i="1" dirty="0">
                <a:solidFill>
                  <a:srgbClr val="CCFF99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availability = </a:t>
            </a:r>
            <a:r>
              <a:rPr lang="en-US" i="1" dirty="0" err="1">
                <a:solidFill>
                  <a:srgbClr val="CCFF99"/>
                </a:solidFill>
              </a:rPr>
              <a:t>convertColors</a:t>
            </a:r>
            <a:r>
              <a:rPr lang="en-US" i="1" dirty="0">
                <a:solidFill>
                  <a:srgbClr val="CCFF99"/>
                </a:solidFill>
              </a:rPr>
              <a:t>(</a:t>
            </a:r>
            <a:r>
              <a:rPr lang="en-US" i="1" dirty="0" err="1">
                <a:solidFill>
                  <a:srgbClr val="CCFF99"/>
                </a:solidFill>
              </a:rPr>
              <a:t>availabilityEl.backgroundColorName</a:t>
            </a:r>
            <a:r>
              <a:rPr lang="en-US" i="1" dirty="0">
                <a:solidFill>
                  <a:srgbClr val="CCFF99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FROM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</a:t>
            </a:r>
            <a:r>
              <a:rPr lang="en-US" i="1" dirty="0" err="1">
                <a:solidFill>
                  <a:srgbClr val="CCFF99"/>
                </a:solidFill>
              </a:rPr>
              <a:t>productTile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tileEl</a:t>
            </a:r>
            <a:r>
              <a:rPr lang="en-US" i="1" dirty="0">
                <a:solidFill>
                  <a:srgbClr val="CCFF99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</a:t>
            </a:r>
            <a:r>
              <a:rPr lang="en-US" i="1" dirty="0" err="1">
                <a:solidFill>
                  <a:srgbClr val="CCFF99"/>
                </a:solidFill>
              </a:rPr>
              <a:t>productName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nameEl</a:t>
            </a:r>
            <a:r>
              <a:rPr lang="en-US" i="1" dirty="0">
                <a:solidFill>
                  <a:srgbClr val="CCFF99"/>
                </a:solidFill>
              </a:rPr>
              <a:t>, </a:t>
            </a:r>
            <a:r>
              <a:rPr lang="en-US" i="1" dirty="0" err="1">
                <a:solidFill>
                  <a:srgbClr val="CCFF99"/>
                </a:solidFill>
              </a:rPr>
              <a:t>atTheBottomOf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nameRel</a:t>
            </a:r>
            <a:r>
              <a:rPr lang="en-US" i="1" dirty="0">
                <a:solidFill>
                  <a:srgbClr val="CCFF99"/>
                </a:solidFill>
              </a:rPr>
              <a:t> (inner = </a:t>
            </a:r>
            <a:r>
              <a:rPr lang="en-US" i="1" dirty="0" err="1">
                <a:solidFill>
                  <a:srgbClr val="CCFF99"/>
                </a:solidFill>
              </a:rPr>
              <a:t>nameEl</a:t>
            </a:r>
            <a:r>
              <a:rPr lang="en-US" i="1" dirty="0">
                <a:solidFill>
                  <a:srgbClr val="CCFF99"/>
                </a:solidFill>
              </a:rPr>
              <a:t>, outer = </a:t>
            </a:r>
            <a:r>
              <a:rPr lang="en-US" i="1" dirty="0" err="1">
                <a:solidFill>
                  <a:srgbClr val="CCFF99"/>
                </a:solidFill>
              </a:rPr>
              <a:t>tileEl</a:t>
            </a:r>
            <a:r>
              <a:rPr lang="en-US" i="1" dirty="0">
                <a:solidFill>
                  <a:srgbClr val="CCFF99"/>
                </a:solidFill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</a:t>
            </a:r>
            <a:r>
              <a:rPr lang="en-US" i="1" dirty="0" err="1">
                <a:solidFill>
                  <a:srgbClr val="CCFF99"/>
                </a:solidFill>
              </a:rPr>
              <a:t>productPrice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priceEl</a:t>
            </a:r>
            <a:r>
              <a:rPr lang="en-US" i="1" dirty="0">
                <a:solidFill>
                  <a:srgbClr val="CCFF99"/>
                </a:solidFill>
              </a:rPr>
              <a:t>, </a:t>
            </a:r>
            <a:r>
              <a:rPr lang="en-US" i="1" dirty="0" err="1">
                <a:solidFill>
                  <a:srgbClr val="CCFF99"/>
                </a:solidFill>
              </a:rPr>
              <a:t>atTheTopOf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priceRel</a:t>
            </a:r>
            <a:r>
              <a:rPr lang="en-US" i="1" dirty="0">
                <a:solidFill>
                  <a:srgbClr val="CCFF99"/>
                </a:solidFill>
              </a:rPr>
              <a:t> (inner = </a:t>
            </a:r>
            <a:r>
              <a:rPr lang="en-US" i="1" dirty="0" err="1">
                <a:solidFill>
                  <a:srgbClr val="CCFF99"/>
                </a:solidFill>
              </a:rPr>
              <a:t>priceEl.leftPart</a:t>
            </a:r>
            <a:r>
              <a:rPr lang="en-US" i="1" dirty="0">
                <a:solidFill>
                  <a:srgbClr val="CCFF99"/>
                </a:solidFill>
              </a:rPr>
              <a:t>, outer = </a:t>
            </a:r>
            <a:r>
              <a:rPr lang="en-US" i="1" dirty="0" err="1">
                <a:solidFill>
                  <a:srgbClr val="CCFF99"/>
                </a:solidFill>
              </a:rPr>
              <a:t>tileEl</a:t>
            </a:r>
            <a:r>
              <a:rPr lang="en-US" i="1" dirty="0">
                <a:solidFill>
                  <a:srgbClr val="CCFF99"/>
                </a:solidFill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</a:t>
            </a:r>
            <a:r>
              <a:rPr lang="en-US" i="1" dirty="0" err="1">
                <a:solidFill>
                  <a:srgbClr val="CCFF99"/>
                </a:solidFill>
              </a:rPr>
              <a:t>productVolume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volumeEl</a:t>
            </a:r>
            <a:r>
              <a:rPr lang="en-US" i="1" dirty="0">
                <a:solidFill>
                  <a:srgbClr val="CCFF99"/>
                </a:solidFill>
              </a:rPr>
              <a:t>, </a:t>
            </a:r>
            <a:r>
              <a:rPr lang="en-US" i="1" dirty="0" err="1">
                <a:solidFill>
                  <a:srgbClr val="CCFF99"/>
                </a:solidFill>
              </a:rPr>
              <a:t>atTheTopOf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volumeRel</a:t>
            </a:r>
            <a:r>
              <a:rPr lang="en-US" i="1" dirty="0">
                <a:solidFill>
                  <a:srgbClr val="CCFF99"/>
                </a:solidFill>
              </a:rPr>
              <a:t> (inner = </a:t>
            </a:r>
            <a:r>
              <a:rPr lang="en-US" i="1" dirty="0" err="1">
                <a:solidFill>
                  <a:srgbClr val="CCFF99"/>
                </a:solidFill>
              </a:rPr>
              <a:t>volumeEl</a:t>
            </a:r>
            <a:r>
              <a:rPr lang="en-US" i="1" dirty="0">
                <a:solidFill>
                  <a:srgbClr val="CCFF99"/>
                </a:solidFill>
              </a:rPr>
              <a:t>, outer = </a:t>
            </a:r>
            <a:r>
              <a:rPr lang="en-US" i="1" dirty="0" err="1">
                <a:solidFill>
                  <a:srgbClr val="CCFF99"/>
                </a:solidFill>
              </a:rPr>
              <a:t>tileEl</a:t>
            </a:r>
            <a:r>
              <a:rPr lang="en-US" i="1" dirty="0">
                <a:solidFill>
                  <a:srgbClr val="CCFF99"/>
                </a:solidFill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</a:t>
            </a:r>
            <a:r>
              <a:rPr lang="en-US" i="1" dirty="0" err="1">
                <a:solidFill>
                  <a:srgbClr val="CCFF99"/>
                </a:solidFill>
              </a:rPr>
              <a:t>productCountry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countryEl</a:t>
            </a:r>
            <a:r>
              <a:rPr lang="en-US" i="1" dirty="0">
                <a:solidFill>
                  <a:srgbClr val="CCFF99"/>
                </a:solidFill>
              </a:rPr>
              <a:t>, </a:t>
            </a:r>
            <a:r>
              <a:rPr lang="en-US" i="1" dirty="0" err="1">
                <a:solidFill>
                  <a:srgbClr val="CCFF99"/>
                </a:solidFill>
              </a:rPr>
              <a:t>atTheBottomOf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countryRel</a:t>
            </a:r>
            <a:r>
              <a:rPr lang="en-US" i="1" dirty="0">
                <a:solidFill>
                  <a:srgbClr val="CCFF99"/>
                </a:solidFill>
              </a:rPr>
              <a:t> (inner = </a:t>
            </a:r>
            <a:r>
              <a:rPr lang="en-US" i="1" dirty="0" err="1">
                <a:solidFill>
                  <a:srgbClr val="CCFF99"/>
                </a:solidFill>
              </a:rPr>
              <a:t>countryEl</a:t>
            </a:r>
            <a:r>
              <a:rPr lang="en-US" i="1" dirty="0">
                <a:solidFill>
                  <a:srgbClr val="CCFF99"/>
                </a:solidFill>
              </a:rPr>
              <a:t>, outer = </a:t>
            </a:r>
            <a:r>
              <a:rPr lang="en-US" i="1" dirty="0" err="1">
                <a:solidFill>
                  <a:srgbClr val="CCFF99"/>
                </a:solidFill>
              </a:rPr>
              <a:t>tileEl</a:t>
            </a:r>
            <a:r>
              <a:rPr lang="en-US" i="1" dirty="0">
                <a:solidFill>
                  <a:srgbClr val="CCFF99"/>
                </a:solidFill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</a:t>
            </a:r>
            <a:r>
              <a:rPr lang="en-US" i="1" dirty="0" err="1">
                <a:solidFill>
                  <a:srgbClr val="CCFF99"/>
                </a:solidFill>
              </a:rPr>
              <a:t>productAvailability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availabilityEl</a:t>
            </a:r>
            <a:r>
              <a:rPr lang="en-US" i="1" dirty="0">
                <a:solidFill>
                  <a:srgbClr val="CCFF99"/>
                </a:solidFill>
              </a:rPr>
              <a:t>, </a:t>
            </a:r>
            <a:r>
              <a:rPr lang="en-US" i="1" dirty="0" err="1">
                <a:solidFill>
                  <a:srgbClr val="CCFF99"/>
                </a:solidFill>
              </a:rPr>
              <a:t>atTheTopOf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availabilityRel</a:t>
            </a:r>
            <a:r>
              <a:rPr lang="en-US" i="1" dirty="0">
                <a:solidFill>
                  <a:srgbClr val="CCFF99"/>
                </a:solidFill>
              </a:rPr>
              <a:t> (inner = </a:t>
            </a:r>
            <a:r>
              <a:rPr lang="en-US" i="1" dirty="0" err="1">
                <a:solidFill>
                  <a:srgbClr val="CCFF99"/>
                </a:solidFill>
              </a:rPr>
              <a:t>availabilityEl</a:t>
            </a:r>
            <a:r>
              <a:rPr lang="en-US" i="1" dirty="0">
                <a:solidFill>
                  <a:srgbClr val="CCFF99"/>
                </a:solidFill>
              </a:rPr>
              <a:t>, outer = </a:t>
            </a:r>
            <a:r>
              <a:rPr lang="en-US" i="1" dirty="0" err="1">
                <a:solidFill>
                  <a:srgbClr val="CCFF99"/>
                </a:solidFill>
              </a:rPr>
              <a:t>tileEl</a:t>
            </a:r>
            <a:r>
              <a:rPr lang="en-US" i="1" dirty="0">
                <a:solidFill>
                  <a:srgbClr val="CCFF99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i="1" dirty="0">
              <a:solidFill>
                <a:srgbClr val="CCFF9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products = find product {};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output = "Products found:\n";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for(product in products)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output = output + product["name"] + ", " +  product["volume"] + " l, "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         product["price"] + " </a:t>
            </a:r>
            <a:r>
              <a:rPr lang="en-US" i="1" dirty="0" err="1">
                <a:solidFill>
                  <a:srgbClr val="CCFF99"/>
                </a:solidFill>
              </a:rPr>
              <a:t>eur</a:t>
            </a:r>
            <a:r>
              <a:rPr lang="en-US" i="1" dirty="0">
                <a:solidFill>
                  <a:srgbClr val="CCFF99"/>
                </a:solidFill>
              </a:rPr>
              <a:t>, " + product["country"] + ", " + product["availability"] + ".\n";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i="1" dirty="0">
              <a:solidFill>
                <a:srgbClr val="CCFF9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i="1" dirty="0" err="1">
                <a:solidFill>
                  <a:srgbClr val="CCFF99"/>
                </a:solidFill>
              </a:rPr>
              <a:t>HTML.closeWebPage</a:t>
            </a:r>
            <a:r>
              <a:rPr lang="en-US" i="1" dirty="0">
                <a:solidFill>
                  <a:srgbClr val="CCFF99"/>
                </a:solidFill>
              </a:rPr>
              <a:t>(</a:t>
            </a:r>
            <a:r>
              <a:rPr lang="en-US" i="1" dirty="0" err="1">
                <a:solidFill>
                  <a:srgbClr val="CCFF99"/>
                </a:solidFill>
              </a:rPr>
              <a:t>url</a:t>
            </a:r>
            <a:r>
              <a:rPr lang="en-US" i="1" dirty="0">
                <a:solidFill>
                  <a:srgbClr val="CCFF99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return output;</a:t>
            </a:r>
          </a:p>
          <a:p>
            <a:pPr marL="0" indent="0">
              <a:spcBef>
                <a:spcPts val="0"/>
              </a:spcBef>
              <a:buNone/>
            </a:pPr>
            <a:endParaRPr lang="en-US" i="1" dirty="0">
              <a:solidFill>
                <a:srgbClr val="CCFF99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D0BA94-42A7-4D4E-9BA3-934D2CA22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69" y="244374"/>
            <a:ext cx="10940147" cy="577429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Примеры использования – работа с </a:t>
            </a:r>
            <a:r>
              <a:rPr lang="en-US" sz="2800" dirty="0">
                <a:solidFill>
                  <a:srgbClr val="FFFF00"/>
                </a:solidFill>
              </a:rPr>
              <a:t>WEB </a:t>
            </a:r>
            <a:r>
              <a:rPr lang="ru-RU" sz="2800" dirty="0">
                <a:solidFill>
                  <a:srgbClr val="FFFF00"/>
                </a:solidFill>
              </a:rPr>
              <a:t>страницами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1194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B085-2B32-4E88-9A7A-89DEC647C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18" y="209650"/>
            <a:ext cx="10500309" cy="658451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Примеры использования – работа с </a:t>
            </a:r>
            <a:r>
              <a:rPr lang="en-US" sz="2800" dirty="0">
                <a:solidFill>
                  <a:srgbClr val="FFFF00"/>
                </a:solidFill>
              </a:rPr>
              <a:t>WEB </a:t>
            </a:r>
            <a:r>
              <a:rPr lang="ru-RU" sz="2800" dirty="0">
                <a:solidFill>
                  <a:srgbClr val="FFFF00"/>
                </a:solidFill>
              </a:rPr>
              <a:t>страницами</a:t>
            </a: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052E1-B41B-4EFF-A058-7C0D5DE88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711" y="1335288"/>
            <a:ext cx="11181145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Products found: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Yamada-</a:t>
            </a:r>
            <a:r>
              <a:rPr lang="en-US" i="1" dirty="0" err="1">
                <a:solidFill>
                  <a:srgbClr val="CCFF99"/>
                </a:solidFill>
              </a:rPr>
              <a:t>Nishiki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Tokubetsu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Junmai-shu</a:t>
            </a:r>
            <a:r>
              <a:rPr lang="en-US" i="1" dirty="0">
                <a:solidFill>
                  <a:srgbClr val="CCFF99"/>
                </a:solidFill>
              </a:rPr>
              <a:t> Sake, 0.72 l, 19.99 </a:t>
            </a:r>
            <a:r>
              <a:rPr lang="en-US" i="1" dirty="0" err="1">
                <a:solidFill>
                  <a:srgbClr val="CCFF99"/>
                </a:solidFill>
              </a:rPr>
              <a:t>eur</a:t>
            </a:r>
            <a:r>
              <a:rPr lang="en-US" i="1" dirty="0">
                <a:solidFill>
                  <a:srgbClr val="CCFF99"/>
                </a:solidFill>
              </a:rPr>
              <a:t>, Japan, green.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Kirin </a:t>
            </a:r>
            <a:r>
              <a:rPr lang="en-US" i="1" dirty="0" err="1">
                <a:solidFill>
                  <a:srgbClr val="CCFF99"/>
                </a:solidFill>
              </a:rPr>
              <a:t>Junmai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Daiginjo</a:t>
            </a:r>
            <a:r>
              <a:rPr lang="en-US" i="1" dirty="0">
                <a:solidFill>
                  <a:srgbClr val="CCFF99"/>
                </a:solidFill>
              </a:rPr>
              <a:t> Sake, 0.72 l, 47.8 </a:t>
            </a:r>
            <a:r>
              <a:rPr lang="en-US" i="1" dirty="0" err="1">
                <a:solidFill>
                  <a:srgbClr val="CCFF99"/>
                </a:solidFill>
              </a:rPr>
              <a:t>eur</a:t>
            </a:r>
            <a:r>
              <a:rPr lang="en-US" i="1" dirty="0">
                <a:solidFill>
                  <a:srgbClr val="CCFF99"/>
                </a:solidFill>
              </a:rPr>
              <a:t>, Japan, red.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Kura no </a:t>
            </a:r>
            <a:r>
              <a:rPr lang="en-US" i="1" dirty="0" err="1">
                <a:solidFill>
                  <a:srgbClr val="CCFF99"/>
                </a:solidFill>
              </a:rPr>
              <a:t>Machi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Tokubetsu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Junmai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Ginjo</a:t>
            </a:r>
            <a:r>
              <a:rPr lang="en-US" i="1" dirty="0">
                <a:solidFill>
                  <a:srgbClr val="CCFF99"/>
                </a:solidFill>
              </a:rPr>
              <a:t> Sake, 0.3 l, 5.21 </a:t>
            </a:r>
            <a:r>
              <a:rPr lang="en-US" i="1" dirty="0" err="1">
                <a:solidFill>
                  <a:srgbClr val="CCFF99"/>
                </a:solidFill>
              </a:rPr>
              <a:t>eur</a:t>
            </a:r>
            <a:r>
              <a:rPr lang="en-US" i="1" dirty="0">
                <a:solidFill>
                  <a:srgbClr val="CCFF99"/>
                </a:solidFill>
              </a:rPr>
              <a:t>, Japan, green. 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CCFF99"/>
                </a:solidFill>
              </a:rPr>
              <a:t>Hakutsuru</a:t>
            </a:r>
            <a:r>
              <a:rPr lang="en-US" i="1" dirty="0">
                <a:solidFill>
                  <a:srgbClr val="CCFF99"/>
                </a:solidFill>
              </a:rPr>
              <a:t> Sayuri </a:t>
            </a:r>
            <a:r>
              <a:rPr lang="en-US" i="1" dirty="0" err="1">
                <a:solidFill>
                  <a:srgbClr val="CCFF99"/>
                </a:solidFill>
              </a:rPr>
              <a:t>Nigori</a:t>
            </a:r>
            <a:r>
              <a:rPr lang="en-US" i="1" dirty="0">
                <a:solidFill>
                  <a:srgbClr val="CCFF99"/>
                </a:solidFill>
              </a:rPr>
              <a:t> Sake, 0.3 l, 11.97 </a:t>
            </a:r>
            <a:r>
              <a:rPr lang="en-US" i="1" dirty="0" err="1">
                <a:solidFill>
                  <a:srgbClr val="CCFF99"/>
                </a:solidFill>
              </a:rPr>
              <a:t>eur</a:t>
            </a:r>
            <a:r>
              <a:rPr lang="en-US" i="1" dirty="0">
                <a:solidFill>
                  <a:srgbClr val="CCFF99"/>
                </a:solidFill>
              </a:rPr>
              <a:t>, Japan, green. 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CCFF99"/>
                </a:solidFill>
              </a:rPr>
              <a:t>Hakutsuru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Tanrei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Junmai</a:t>
            </a:r>
            <a:r>
              <a:rPr lang="en-US" i="1" dirty="0">
                <a:solidFill>
                  <a:srgbClr val="CCFF99"/>
                </a:solidFill>
              </a:rPr>
              <a:t> Sake, 0.18 l, 6.58 </a:t>
            </a:r>
            <a:r>
              <a:rPr lang="en-US" i="1" dirty="0" err="1">
                <a:solidFill>
                  <a:srgbClr val="CCFF99"/>
                </a:solidFill>
              </a:rPr>
              <a:t>eur</a:t>
            </a:r>
            <a:r>
              <a:rPr lang="en-US" i="1" dirty="0">
                <a:solidFill>
                  <a:srgbClr val="CCFF99"/>
                </a:solidFill>
              </a:rPr>
              <a:t>, Japan, green.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Masaki </a:t>
            </a:r>
            <a:r>
              <a:rPr lang="en-US" i="1" dirty="0" err="1">
                <a:solidFill>
                  <a:srgbClr val="CCFF99"/>
                </a:solidFill>
              </a:rPr>
              <a:t>Yamadanishiki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Junmai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Genshu</a:t>
            </a:r>
            <a:r>
              <a:rPr lang="en-US" i="1" dirty="0">
                <a:solidFill>
                  <a:srgbClr val="CCFF99"/>
                </a:solidFill>
              </a:rPr>
              <a:t> Sake, 0.3 l, 9.73 </a:t>
            </a:r>
            <a:r>
              <a:rPr lang="en-US" i="1" dirty="0" err="1">
                <a:solidFill>
                  <a:srgbClr val="CCFF99"/>
                </a:solidFill>
              </a:rPr>
              <a:t>eur</a:t>
            </a:r>
            <a:r>
              <a:rPr lang="en-US" i="1" dirty="0">
                <a:solidFill>
                  <a:srgbClr val="CCFF99"/>
                </a:solidFill>
              </a:rPr>
              <a:t>, Japan, green.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Aizu </a:t>
            </a:r>
            <a:r>
              <a:rPr lang="en-US" i="1" dirty="0" err="1">
                <a:solidFill>
                  <a:srgbClr val="CCFF99"/>
                </a:solidFill>
              </a:rPr>
              <a:t>Homare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Junmai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Daiginjo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Banshu</a:t>
            </a:r>
            <a:r>
              <a:rPr lang="en-US" i="1" dirty="0">
                <a:solidFill>
                  <a:srgbClr val="CCFF99"/>
                </a:solidFill>
              </a:rPr>
              <a:t> Sake, 0.72 l, 49.4 </a:t>
            </a:r>
            <a:r>
              <a:rPr lang="en-US" i="1" dirty="0" err="1">
                <a:solidFill>
                  <a:srgbClr val="CCFF99"/>
                </a:solidFill>
              </a:rPr>
              <a:t>eur</a:t>
            </a:r>
            <a:r>
              <a:rPr lang="en-US" i="1" dirty="0">
                <a:solidFill>
                  <a:srgbClr val="CCFF99"/>
                </a:solidFill>
              </a:rPr>
              <a:t>, Japan, green. 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CCFF99"/>
                </a:solidFill>
              </a:rPr>
              <a:t>Takehara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Junmai</a:t>
            </a:r>
            <a:r>
              <a:rPr lang="en-US" i="1" dirty="0">
                <a:solidFill>
                  <a:srgbClr val="CCFF99"/>
                </a:solidFill>
              </a:rPr>
              <a:t> True Mirror Sake, 0.72 l, 26.81 </a:t>
            </a:r>
            <a:r>
              <a:rPr lang="en-US" i="1" dirty="0" err="1">
                <a:solidFill>
                  <a:srgbClr val="CCFF99"/>
                </a:solidFill>
              </a:rPr>
              <a:t>eur</a:t>
            </a:r>
            <a:r>
              <a:rPr lang="en-US" i="1" dirty="0">
                <a:solidFill>
                  <a:srgbClr val="CCFF99"/>
                </a:solidFill>
              </a:rPr>
              <a:t>, Japan, green. 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CCFF99"/>
                </a:solidFill>
              </a:rPr>
              <a:t>Hakutsuru</a:t>
            </a:r>
            <a:r>
              <a:rPr lang="en-US" i="1" dirty="0">
                <a:solidFill>
                  <a:srgbClr val="CCFF99"/>
                </a:solidFill>
              </a:rPr>
              <a:t> Superior </a:t>
            </a:r>
            <a:r>
              <a:rPr lang="en-US" i="1" dirty="0" err="1">
                <a:solidFill>
                  <a:srgbClr val="CCFF99"/>
                </a:solidFill>
              </a:rPr>
              <a:t>Junmai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Ginjo</a:t>
            </a:r>
            <a:r>
              <a:rPr lang="en-US" i="1" dirty="0">
                <a:solidFill>
                  <a:srgbClr val="CCFF99"/>
                </a:solidFill>
              </a:rPr>
              <a:t> Sake, 0.72 l, 25.5 </a:t>
            </a:r>
            <a:r>
              <a:rPr lang="en-US" i="1" dirty="0" err="1">
                <a:solidFill>
                  <a:srgbClr val="CCFF99"/>
                </a:solidFill>
              </a:rPr>
              <a:t>eur</a:t>
            </a:r>
            <a:r>
              <a:rPr lang="en-US" i="1" dirty="0">
                <a:solidFill>
                  <a:srgbClr val="CCFF99"/>
                </a:solidFill>
              </a:rPr>
              <a:t>, Japan, green. 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CCFF99"/>
                </a:solidFill>
              </a:rPr>
              <a:t>Tatenokawa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Junmai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Daiginjo</a:t>
            </a:r>
            <a:r>
              <a:rPr lang="en-US" i="1" dirty="0">
                <a:solidFill>
                  <a:srgbClr val="CCFF99"/>
                </a:solidFill>
              </a:rPr>
              <a:t> Sake, 0.3 l, 20.9 </a:t>
            </a:r>
            <a:r>
              <a:rPr lang="en-US" i="1" dirty="0" err="1">
                <a:solidFill>
                  <a:srgbClr val="CCFF99"/>
                </a:solidFill>
              </a:rPr>
              <a:t>eur</a:t>
            </a:r>
            <a:r>
              <a:rPr lang="en-US" i="1" dirty="0">
                <a:solidFill>
                  <a:srgbClr val="CCFF99"/>
                </a:solidFill>
              </a:rPr>
              <a:t>, Japan, green.</a:t>
            </a:r>
          </a:p>
        </p:txBody>
      </p:sp>
    </p:spTree>
    <p:extLst>
      <p:ext uri="{BB962C8B-B14F-4D97-AF65-F5344CB8AC3E}">
        <p14:creationId xmlns:p14="http://schemas.microsoft.com/office/powerpoint/2010/main" val="351986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F765-1302-46F4-A71D-6AB1E23B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0322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Недостатки </a:t>
            </a:r>
            <a:r>
              <a:rPr lang="en-US" sz="2800" dirty="0">
                <a:solidFill>
                  <a:srgbClr val="FFFF00"/>
                </a:solidFill>
              </a:rPr>
              <a:t>RPA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CA286-2082-4E0A-B44B-3AB9CBDFD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63040"/>
            <a:ext cx="8946541" cy="4785359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Неумение работать с нестуктурированной информацией.</a:t>
            </a:r>
            <a:r>
              <a:rPr lang="en-US" dirty="0"/>
              <a:t> </a:t>
            </a:r>
            <a:r>
              <a:rPr lang="ru-RU" dirty="0"/>
              <a:t>Согласно источникам, от 50% до 90% всех данных большинства организаций неструктурировано. Это является важнейшим ограничением </a:t>
            </a:r>
            <a:r>
              <a:rPr lang="en-US" dirty="0"/>
              <a:t>RPA </a:t>
            </a:r>
            <a:r>
              <a:rPr lang="ru-RU" dirty="0"/>
              <a:t>решений.</a:t>
            </a:r>
          </a:p>
          <a:p>
            <a:pPr algn="just"/>
            <a:r>
              <a:rPr lang="ru-RU" dirty="0"/>
              <a:t>Неумение абстрагироваться от деталей, различий в форматах данных, особенностей реализации управляемого ПР и выделить общие черты и работать с ними на абстрактном уровне. Даже минимальные изменения в управляемных приложениях требуют переконфигурирования роботов.</a:t>
            </a:r>
          </a:p>
          <a:p>
            <a:pPr algn="just"/>
            <a:r>
              <a:rPr lang="ru-RU" dirty="0"/>
              <a:t>Графический способ создания программ не всегда удобен и понятен для создания и поддержки. Слабая интеграция с традиционными средствами разработки ПО.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5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6F1A-18BE-4849-9939-A8A15D405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6022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Онтология как набор абстрактных понятий для описания предметной области 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F983-8FCE-4133-BA48-BBB8DE7FB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28750"/>
            <a:ext cx="8946541" cy="486536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Под онтологией понимается некая структура, концептуальная схема, описывающая (формализующая) значения элементов некоторой предметной области. Онтология состоит из набора терминов и правил описывающих их связи, отношения. Обычно онтологии строятся из </a:t>
            </a:r>
            <a:r>
              <a:rPr lang="ru-RU" i="1" dirty="0"/>
              <a:t>экземпляров</a:t>
            </a:r>
            <a:r>
              <a:rPr lang="ru-RU" dirty="0"/>
              <a:t>, </a:t>
            </a:r>
            <a:r>
              <a:rPr lang="ru-RU" i="1" dirty="0"/>
              <a:t>понятий, атрибутов</a:t>
            </a:r>
            <a:r>
              <a:rPr lang="ru-RU" dirty="0"/>
              <a:t> и </a:t>
            </a:r>
            <a:r>
              <a:rPr lang="ru-RU" i="1" dirty="0"/>
              <a:t>отношений</a:t>
            </a:r>
            <a:r>
              <a:rPr lang="ru-RU" dirty="0"/>
              <a:t>.</a:t>
            </a:r>
          </a:p>
          <a:p>
            <a:pPr algn="just"/>
            <a:r>
              <a:rPr lang="ru-RU" b="1" i="1" dirty="0"/>
              <a:t>Экземпляры</a:t>
            </a:r>
            <a:r>
              <a:rPr lang="ru-RU" dirty="0"/>
              <a:t> —  это объекты, основные нижнеуровневые компоненты онтологии; могут представлять собой как физические объекты (люди, дома, планеты), так и абстрактные (числа, слова). </a:t>
            </a:r>
          </a:p>
          <a:p>
            <a:pPr algn="just"/>
            <a:r>
              <a:rPr lang="ru-RU" b="1" i="1" dirty="0"/>
              <a:t>Атрибуты</a:t>
            </a:r>
            <a:r>
              <a:rPr lang="ru-RU" dirty="0"/>
              <a:t> — каждый объект может иметь необязательный набор атрибутов позволяющий хранить специфичную информацию.</a:t>
            </a:r>
          </a:p>
          <a:p>
            <a:pPr algn="just"/>
            <a:r>
              <a:rPr lang="ru-RU" b="1" dirty="0"/>
              <a:t>Понятния</a:t>
            </a:r>
            <a:r>
              <a:rPr lang="ru-RU" dirty="0"/>
              <a:t> —  абстрактные группы, коллекции или наборы объектов. Они могут включать в себя экземпляры, другие классы, либо же сочетания и того, и другого.</a:t>
            </a:r>
          </a:p>
          <a:p>
            <a:pPr algn="just"/>
            <a:r>
              <a:rPr lang="ru-RU" b="1" i="1" dirty="0"/>
              <a:t>Отношения</a:t>
            </a:r>
            <a:r>
              <a:rPr lang="ru-RU" dirty="0"/>
              <a:t> — позволяют задать зависимости между объектами онтологии. 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3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439F5-E601-4BAF-822B-ABC56F13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4592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Способы создания онтологий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56A2-3CB0-4DC4-BD97-309D1109B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066800"/>
            <a:ext cx="8946541" cy="54406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Типы языков: </a:t>
            </a:r>
          </a:p>
          <a:p>
            <a:r>
              <a:rPr lang="ru-RU" dirty="0"/>
              <a:t>Описательные логики</a:t>
            </a:r>
            <a:r>
              <a:rPr lang="ru-RU" baseline="30000" dirty="0"/>
              <a:t> </a:t>
            </a:r>
            <a:r>
              <a:rPr lang="ru-RU" dirty="0"/>
              <a:t>(</a:t>
            </a:r>
            <a:r>
              <a:rPr lang="en-US" i="1" dirty="0"/>
              <a:t>description logics</a:t>
            </a:r>
            <a:r>
              <a:rPr lang="ru-RU" i="1" dirty="0"/>
              <a:t>)</a:t>
            </a:r>
            <a:r>
              <a:rPr lang="en-US" i="1" dirty="0"/>
              <a:t>: OWL, </a:t>
            </a:r>
            <a:r>
              <a:rPr lang="ru-RU" dirty="0"/>
              <a:t>SKOS</a:t>
            </a:r>
            <a:r>
              <a:rPr lang="en-US" dirty="0"/>
              <a:t>, </a:t>
            </a:r>
            <a:r>
              <a:rPr lang="en-US" i="1" dirty="0"/>
              <a:t>ALC.</a:t>
            </a:r>
            <a:endParaRPr lang="ru-RU" i="1" dirty="0"/>
          </a:p>
          <a:p>
            <a:r>
              <a:rPr lang="ru-RU" i="1" dirty="0"/>
              <a:t>Логики первого порядка (</a:t>
            </a:r>
            <a:r>
              <a:rPr lang="en-US" i="1" dirty="0"/>
              <a:t>first order logics</a:t>
            </a:r>
            <a:r>
              <a:rPr lang="ru-RU" i="1" dirty="0"/>
              <a:t>)</a:t>
            </a:r>
            <a:r>
              <a:rPr lang="en-US" i="1" dirty="0"/>
              <a:t>: Prolog, </a:t>
            </a:r>
            <a:r>
              <a:rPr lang="en-US" i="1" dirty="0" err="1"/>
              <a:t>CycL</a:t>
            </a:r>
            <a:endParaRPr lang="en-US" i="1" dirty="0"/>
          </a:p>
          <a:p>
            <a:r>
              <a:rPr lang="ru-RU" i="1" dirty="0"/>
              <a:t>Фреймовая логика (</a:t>
            </a:r>
            <a:r>
              <a:rPr lang="en-US" i="1" dirty="0"/>
              <a:t>F-logic</a:t>
            </a:r>
            <a:r>
              <a:rPr lang="ru-RU" i="1" dirty="0"/>
              <a:t>)</a:t>
            </a:r>
            <a:r>
              <a:rPr lang="en-US" i="1" dirty="0"/>
              <a:t>: Flora-2</a:t>
            </a:r>
          </a:p>
          <a:p>
            <a:r>
              <a:rPr lang="ru-RU" i="1" dirty="0"/>
              <a:t>Предметно-ориентированные языки (</a:t>
            </a:r>
            <a:r>
              <a:rPr lang="en-US" i="1" dirty="0"/>
              <a:t>DSL</a:t>
            </a:r>
            <a:r>
              <a:rPr lang="ru-RU" i="1" dirty="0"/>
              <a:t>)</a:t>
            </a:r>
            <a:r>
              <a:rPr lang="en-US" i="1" dirty="0"/>
              <a:t>: SQL</a:t>
            </a:r>
            <a:endParaRPr lang="ru-RU" i="1" dirty="0"/>
          </a:p>
          <a:p>
            <a:endParaRPr lang="en-US" i="1" dirty="0"/>
          </a:p>
          <a:p>
            <a:pPr marL="0" indent="0">
              <a:buNone/>
            </a:pPr>
            <a:r>
              <a:rPr lang="ru-RU" dirty="0"/>
              <a:t>Основные сферы применения:</a:t>
            </a:r>
          </a:p>
          <a:p>
            <a:r>
              <a:rPr lang="ru-RU" dirty="0"/>
              <a:t>Моделирование бизнес-процессов</a:t>
            </a:r>
          </a:p>
          <a:p>
            <a:r>
              <a:rPr lang="ru-RU" dirty="0"/>
              <a:t>Семантическая паутина (Semantic Web)</a:t>
            </a:r>
          </a:p>
          <a:p>
            <a:r>
              <a:rPr lang="ru-RU" dirty="0"/>
              <a:t>Искусственный интеллект</a:t>
            </a:r>
            <a:endParaRPr lang="en-US" dirty="0"/>
          </a:p>
          <a:p>
            <a:r>
              <a:rPr lang="ru-RU" dirty="0"/>
              <a:t>Системная инженерия</a:t>
            </a:r>
          </a:p>
          <a:p>
            <a:r>
              <a:rPr lang="ru-RU" dirty="0"/>
              <a:t>Проектирование ПО, информационная архитектура</a:t>
            </a:r>
          </a:p>
          <a:p>
            <a:r>
              <a:rPr lang="ru-RU" dirty="0"/>
              <a:t>Биомедицинская информатика</a:t>
            </a:r>
          </a:p>
          <a:p>
            <a:r>
              <a:rPr lang="ru-RU" dirty="0"/>
              <a:t>Библиотековедение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3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DF4F-5652-4DEE-8478-5B8A8790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0497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Пример онтологии</a:t>
            </a: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BFFFDB-11D9-441A-9CB1-5CFE5594D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050220"/>
            <a:ext cx="8580120" cy="542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2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2DDB2-9775-4045-9741-23DA8274D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75982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Особенности построения онтологий в задачах </a:t>
            </a:r>
            <a:r>
              <a:rPr lang="en-US" sz="2800" dirty="0">
                <a:solidFill>
                  <a:srgbClr val="FFFF00"/>
                </a:solidFill>
              </a:rPr>
              <a:t>RPA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512B0-38A5-4A9F-A1EA-23FBED59A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54430"/>
            <a:ext cx="8946541" cy="5093969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/>
              <a:t>Понятия, входящие в онтологию, является частью программы робота, которая описывается императивно – в виде последовательности действий. Поэтому декларативные и императивные компоненты программы должны быть тесно интегрированы.</a:t>
            </a:r>
          </a:p>
          <a:p>
            <a:pPr algn="just"/>
            <a:r>
              <a:rPr lang="ru-RU" dirty="0"/>
              <a:t>Основная задача – создать удобный инструмент для выделения абстрактного слоя понятий, который был бы близок к понятиям, которые мы используем при описании задачи на естественном языке, был бы осносительно устойчивым к изменениям на нижнем слое непосредственных фактов, мог быть применен к входным данным разного формата из различных источников.</a:t>
            </a:r>
          </a:p>
          <a:p>
            <a:pPr algn="just"/>
            <a:r>
              <a:rPr lang="ru-RU" dirty="0"/>
              <a:t>В зачадах </a:t>
            </a:r>
            <a:r>
              <a:rPr lang="en-US" dirty="0"/>
              <a:t>RPA </a:t>
            </a:r>
            <a:r>
              <a:rPr lang="ru-RU" dirty="0"/>
              <a:t>нет необходимости строить исчерпывающе полную и непротиворечивую онтологию, достаточно выделить только те понятия, которые необходимы для решения текущей задачи. </a:t>
            </a:r>
          </a:p>
          <a:p>
            <a:pPr algn="just"/>
            <a:r>
              <a:rPr lang="ru-RU" dirty="0"/>
              <a:t>Документ может содержать несколько экземпляров одного и тогоже понятия одновременно, Например, несколько товаров на странице результатов поиска на сайте интернет-магазина. Поэтому онтология в первую очередь должна быть удобной для описания классов понятий, а не отношений между конкретными объектами.</a:t>
            </a:r>
          </a:p>
          <a:p>
            <a:pPr algn="just"/>
            <a:r>
              <a:rPr lang="ru-RU" dirty="0"/>
              <a:t>Для поиска конкретных значений абстрактных понятий в документе необходим язык запросов.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8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EDE8-62AF-4B5B-8BC6-9D87E8E0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Предлагаемое решение – гибридный логическо-императивный язык программирования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270B-68A0-4813-8EB8-F620A9398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24000"/>
            <a:ext cx="8946541" cy="47243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Основные особенности:</a:t>
            </a:r>
          </a:p>
          <a:p>
            <a:r>
              <a:rPr lang="ru-RU" dirty="0"/>
              <a:t>Язык естественным образом совмещает логическую и императивную парадигмы. Императивные операторы умеют манипулировать объектами, создаными с помощью декларативных описаний, которые в свою очередь могут создаваться с участием функций, написаных в императивном стиле.</a:t>
            </a:r>
          </a:p>
          <a:p>
            <a:r>
              <a:rPr lang="ru-RU" dirty="0"/>
              <a:t>Язык должен быть как можно более простым как для повседневной работы так и для обучения</a:t>
            </a:r>
          </a:p>
          <a:p>
            <a:r>
              <a:rPr lang="ru-RU" dirty="0"/>
              <a:t>Типизация императивной компоненты – динамическая, слабая. Синтаксис -  в </a:t>
            </a:r>
            <a:r>
              <a:rPr lang="en-US" dirty="0"/>
              <a:t>JavaScript </a:t>
            </a:r>
            <a:r>
              <a:rPr lang="ru-RU" dirty="0"/>
              <a:t>стиле.</a:t>
            </a:r>
          </a:p>
          <a:p>
            <a:r>
              <a:rPr lang="ru-RU" dirty="0"/>
              <a:t>Декларативная компонента – это иструмент для описания объектов и понятий (классов объектов). </a:t>
            </a:r>
          </a:p>
          <a:p>
            <a:r>
              <a:rPr lang="ru-RU" dirty="0"/>
              <a:t>Описание объекта включает в себя имя и набор атрибутов в виде пары имя – значение. Понятие</a:t>
            </a:r>
            <a:r>
              <a:rPr lang="en-US" dirty="0"/>
              <a:t> </a:t>
            </a:r>
            <a:r>
              <a:rPr lang="ru-RU" dirty="0"/>
              <a:t>описывает структуру объекта, а так же правило по его созданию на основе уже существующих понятий, связанных отношениями формальной логики. </a:t>
            </a:r>
          </a:p>
          <a:p>
            <a:r>
              <a:rPr lang="ru-RU" dirty="0"/>
              <a:t>Применение логического вывода к описанию понятия позволяет выделить набор соответствующих объектов из множества исходных фактов.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Синтаксис декларативной компонеты - в </a:t>
            </a:r>
            <a:r>
              <a:rPr lang="en-US" dirty="0"/>
              <a:t>SQL </a:t>
            </a:r>
            <a:r>
              <a:rPr lang="ru-RU" dirty="0"/>
              <a:t>стиле.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7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DE84-535E-4A61-81C8-88E2564FA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6962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Декларативная компонента</a:t>
            </a:r>
            <a:r>
              <a:rPr lang="en-US" sz="2800" dirty="0">
                <a:solidFill>
                  <a:srgbClr val="FFFF00"/>
                </a:solidFill>
              </a:rPr>
              <a:t> – </a:t>
            </a:r>
            <a:r>
              <a:rPr lang="ru-RU" sz="2800" dirty="0">
                <a:solidFill>
                  <a:srgbClr val="FFFF00"/>
                </a:solidFill>
              </a:rPr>
              <a:t>описание объектов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CE2B4-2334-495E-B926-BF5DBFCF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249681"/>
            <a:ext cx="11241088" cy="761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Объекты представляют конкретные сведения (знания) о предметной области. Описываются в виде имени и набора атрибутов: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FCD7D4-BDB7-4924-957E-7EE5644514A2}"/>
              </a:ext>
            </a:extLst>
          </p:cNvPr>
          <p:cNvSpPr txBox="1">
            <a:spLocks/>
          </p:cNvSpPr>
          <p:nvPr/>
        </p:nvSpPr>
        <p:spPr>
          <a:xfrm>
            <a:off x="7337729" y="2194558"/>
            <a:ext cx="2156791" cy="2240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i="1" dirty="0">
                <a:solidFill>
                  <a:srgbClr val="CCFF99"/>
                </a:solidFill>
              </a:rPr>
              <a:t>OBJECT cell {</a:t>
            </a:r>
          </a:p>
          <a:p>
            <a:pPr marL="0" indent="0">
              <a:buFont typeface="Wingdings 3" charset="2"/>
              <a:buNone/>
            </a:pPr>
            <a:r>
              <a:rPr lang="en-US" i="1" dirty="0">
                <a:solidFill>
                  <a:srgbClr val="CCFF99"/>
                </a:solidFill>
              </a:rPr>
              <a:t>    row: 1, </a:t>
            </a:r>
          </a:p>
          <a:p>
            <a:pPr marL="0" indent="0">
              <a:buFont typeface="Wingdings 3" charset="2"/>
              <a:buNone/>
            </a:pPr>
            <a:r>
              <a:rPr lang="en-US" i="1" dirty="0">
                <a:solidFill>
                  <a:srgbClr val="CCFF99"/>
                </a:solidFill>
              </a:rPr>
              <a:t>    column: 2, </a:t>
            </a:r>
          </a:p>
          <a:p>
            <a:pPr marL="0" indent="0">
              <a:buFont typeface="Wingdings 3" charset="2"/>
              <a:buNone/>
            </a:pPr>
            <a:r>
              <a:rPr lang="en-US" i="1" dirty="0">
                <a:solidFill>
                  <a:srgbClr val="CCFF99"/>
                </a:solidFill>
              </a:rPr>
              <a:t>    value: 10</a:t>
            </a:r>
          </a:p>
          <a:p>
            <a:pPr marL="0" indent="0">
              <a:buFont typeface="Wingdings 3" charset="2"/>
              <a:buNone/>
            </a:pPr>
            <a:r>
              <a:rPr lang="en-US" i="1" dirty="0">
                <a:solidFill>
                  <a:srgbClr val="CCFF99"/>
                </a:solidFill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1C245B-05D0-4D11-B5CC-1AA4CA846728}"/>
              </a:ext>
            </a:extLst>
          </p:cNvPr>
          <p:cNvSpPr txBox="1">
            <a:spLocks/>
          </p:cNvSpPr>
          <p:nvPr/>
        </p:nvSpPr>
        <p:spPr>
          <a:xfrm>
            <a:off x="890826" y="2194558"/>
            <a:ext cx="5875351" cy="3916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i="1" dirty="0">
                <a:solidFill>
                  <a:srgbClr val="CCFF99"/>
                </a:solidFill>
              </a:rPr>
              <a:t>OBJECT profile {</a:t>
            </a:r>
          </a:p>
          <a:p>
            <a:pPr marL="0" indent="0">
              <a:buFont typeface="Wingdings 3" charset="2"/>
              <a:buNone/>
            </a:pPr>
            <a:r>
              <a:rPr lang="en-US" i="1" dirty="0">
                <a:solidFill>
                  <a:srgbClr val="CCFF99"/>
                </a:solidFill>
              </a:rPr>
              <a:t>    </a:t>
            </a:r>
            <a:r>
              <a:rPr lang="en-US" i="1" dirty="0" err="1">
                <a:solidFill>
                  <a:srgbClr val="CCFF99"/>
                </a:solidFill>
              </a:rPr>
              <a:t>firstName</a:t>
            </a:r>
            <a:r>
              <a:rPr lang="en-US" i="1" dirty="0">
                <a:solidFill>
                  <a:srgbClr val="CCFF99"/>
                </a:solidFill>
              </a:rPr>
              <a:t>: “Oleksii”,</a:t>
            </a:r>
          </a:p>
          <a:p>
            <a:pPr marL="0" indent="0">
              <a:buFont typeface="Wingdings 3" charset="2"/>
              <a:buNone/>
            </a:pPr>
            <a:r>
              <a:rPr lang="en-US" i="1" dirty="0">
                <a:solidFill>
                  <a:srgbClr val="CCFF99"/>
                </a:solidFill>
              </a:rPr>
              <a:t>    </a:t>
            </a:r>
            <a:r>
              <a:rPr lang="en-US" i="1" dirty="0" err="1">
                <a:solidFill>
                  <a:srgbClr val="CCFF99"/>
                </a:solidFill>
              </a:rPr>
              <a:t>lastName</a:t>
            </a:r>
            <a:r>
              <a:rPr lang="en-US" i="1" dirty="0">
                <a:solidFill>
                  <a:srgbClr val="CCFF99"/>
                </a:solidFill>
              </a:rPr>
              <a:t>: “Voropai”,</a:t>
            </a:r>
          </a:p>
          <a:p>
            <a:pPr marL="0" indent="0">
              <a:buFont typeface="Wingdings 3" charset="2"/>
              <a:buNone/>
            </a:pPr>
            <a:r>
              <a:rPr lang="en-US" i="1" dirty="0">
                <a:solidFill>
                  <a:srgbClr val="CCFF99"/>
                </a:solidFill>
              </a:rPr>
              <a:t>    email: “oleksii.Voropai@accenture.com”,</a:t>
            </a:r>
          </a:p>
          <a:p>
            <a:pPr marL="0" indent="0">
              <a:buFont typeface="Wingdings 3" charset="2"/>
              <a:buNone/>
            </a:pPr>
            <a:r>
              <a:rPr lang="en-US" i="1" dirty="0">
                <a:solidFill>
                  <a:srgbClr val="CCFF99"/>
                </a:solidFill>
              </a:rPr>
              <a:t>    address: address {</a:t>
            </a:r>
          </a:p>
          <a:p>
            <a:pPr marL="0" indent="0">
              <a:buFont typeface="Wingdings 3" charset="2"/>
              <a:buNone/>
            </a:pPr>
            <a:r>
              <a:rPr lang="en-US" i="1" dirty="0">
                <a:solidFill>
                  <a:srgbClr val="CCFF99"/>
                </a:solidFill>
              </a:rPr>
              <a:t>        country: “Latvia”,</a:t>
            </a:r>
          </a:p>
          <a:p>
            <a:pPr marL="0" indent="0">
              <a:buFont typeface="Wingdings 3" charset="2"/>
              <a:buNone/>
            </a:pPr>
            <a:r>
              <a:rPr lang="en-US" i="1" dirty="0">
                <a:solidFill>
                  <a:srgbClr val="CCFF99"/>
                </a:solidFill>
              </a:rPr>
              <a:t>        city: “Riga”</a:t>
            </a:r>
          </a:p>
          <a:p>
            <a:pPr marL="0" indent="0">
              <a:buFont typeface="Wingdings 3" charset="2"/>
              <a:buNone/>
            </a:pPr>
            <a:r>
              <a:rPr lang="en-US" i="1" dirty="0">
                <a:solidFill>
                  <a:srgbClr val="CCFF99"/>
                </a:solidFill>
              </a:rPr>
              <a:t>    }</a:t>
            </a:r>
          </a:p>
          <a:p>
            <a:pPr marL="0" indent="0">
              <a:buFont typeface="Wingdings 3" charset="2"/>
              <a:buNone/>
            </a:pPr>
            <a:r>
              <a:rPr lang="en-US" i="1" dirty="0">
                <a:solidFill>
                  <a:srgbClr val="CCFF99"/>
                </a:solidFill>
              </a:rPr>
              <a:t>}</a:t>
            </a:r>
            <a:endParaRPr lang="ru-RU" i="1" dirty="0">
              <a:solidFill>
                <a:srgbClr val="CCFF99"/>
              </a:solidFill>
            </a:endParaRPr>
          </a:p>
          <a:p>
            <a:endParaRPr lang="en-US" dirty="0">
              <a:solidFill>
                <a:srgbClr val="CC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701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18197</TotalTime>
  <Words>3630</Words>
  <Application>Microsoft Office PowerPoint</Application>
  <PresentationFormat>Widescreen</PresentationFormat>
  <Paragraphs>400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 3</vt:lpstr>
      <vt:lpstr>Ion</vt:lpstr>
      <vt:lpstr>Гибридное императивно- логическое программирование в задачах RPA</vt:lpstr>
      <vt:lpstr>Robotic Process Automation</vt:lpstr>
      <vt:lpstr>Недостатки RPA</vt:lpstr>
      <vt:lpstr>Онтология как набор абстрактных понятий для описания предметной области </vt:lpstr>
      <vt:lpstr>Способы создания онтологий</vt:lpstr>
      <vt:lpstr>Пример онтологии</vt:lpstr>
      <vt:lpstr>Особенности построения онтологий в задачах RPA</vt:lpstr>
      <vt:lpstr>Предлагаемое решение – гибридный логическо-императивный язык программирования</vt:lpstr>
      <vt:lpstr>Декларативная компонента – описание объектов</vt:lpstr>
      <vt:lpstr>Декларативная компонента – описание понятий</vt:lpstr>
      <vt:lpstr>Декларативная компонента – составные понятия</vt:lpstr>
      <vt:lpstr>Декларативная компонента – понятия наследования</vt:lpstr>
      <vt:lpstr>Декларативная компонента –понятия подмножества</vt:lpstr>
      <vt:lpstr>Декларативная компонента – понятия как функция</vt:lpstr>
      <vt:lpstr>Декларативная компонента – рекурсивные понятия</vt:lpstr>
      <vt:lpstr>Декларативная компонента – переменные и логика высшего порядка</vt:lpstr>
      <vt:lpstr>Императивная компонента</vt:lpstr>
      <vt:lpstr>Интеграция декларативной и императивной компонент</vt:lpstr>
      <vt:lpstr>Особенности базы знаний</vt:lpstr>
      <vt:lpstr>Область видимости понятий и объектов</vt:lpstr>
      <vt:lpstr>Примеры использования – работа с CSV файлами</vt:lpstr>
      <vt:lpstr>Примеры использования – работа с WEB страницами</vt:lpstr>
      <vt:lpstr>Примеры использования – работа с WEB страницами</vt:lpstr>
      <vt:lpstr>Примеры использования – работа с WEB страницами</vt:lpstr>
      <vt:lpstr>Примеры использования – работа с WEB страницами</vt:lpstr>
      <vt:lpstr>Примеры использования – работа с WEB страницами</vt:lpstr>
      <vt:lpstr>Примеры использования – работа с WEB страницами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Voropai, Oleksii</dc:creator>
  <cp:lastModifiedBy>Voropai, Oleksii</cp:lastModifiedBy>
  <cp:revision>178</cp:revision>
  <dcterms:created xsi:type="dcterms:W3CDTF">2017-11-17T12:32:58Z</dcterms:created>
  <dcterms:modified xsi:type="dcterms:W3CDTF">2017-12-01T17:02:22Z</dcterms:modified>
</cp:coreProperties>
</file>