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71" r:id="rId14"/>
    <p:sldId id="269" r:id="rId15"/>
    <p:sldId id="273" r:id="rId16"/>
    <p:sldId id="270" r:id="rId17"/>
    <p:sldId id="276" r:id="rId18"/>
    <p:sldId id="278" r:id="rId19"/>
    <p:sldId id="279" r:id="rId20"/>
    <p:sldId id="280" r:id="rId21"/>
    <p:sldId id="281" r:id="rId22"/>
    <p:sldId id="282" r:id="rId23"/>
    <p:sldId id="277" r:id="rId2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AB4325-96AA-43E2-8C45-D3560A7F6DB8}" type="datetimeFigureOut">
              <a:rPr lang="uk-UA" smtClean="0"/>
              <a:t>24.05.2012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657CFE-AC33-4CF5-8DF9-689DFF08E878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692696"/>
            <a:ext cx="7452320" cy="1894362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Комплекс задач складання плану перевезень продукції</a:t>
            </a:r>
            <a:endParaRPr lang="uk-U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5003322"/>
            <a:ext cx="6840760" cy="1371600"/>
          </a:xfrm>
        </p:spPr>
        <p:txBody>
          <a:bodyPr>
            <a:noAutofit/>
          </a:bodyPr>
          <a:lstStyle/>
          <a:p>
            <a:r>
              <a:rPr lang="uk-UA" sz="2000" dirty="0" smtClean="0"/>
              <a:t>Виконав:		ст. гр. ІС-81 	</a:t>
            </a:r>
            <a:r>
              <a:rPr lang="uk-UA" sz="2000" dirty="0" err="1" smtClean="0"/>
              <a:t>Воротілін</a:t>
            </a:r>
            <a:r>
              <a:rPr lang="uk-UA" sz="2000" dirty="0" smtClean="0"/>
              <a:t> В.В.</a:t>
            </a:r>
          </a:p>
          <a:p>
            <a:r>
              <a:rPr lang="uk-UA" sz="2000" dirty="0" smtClean="0"/>
              <a:t>	</a:t>
            </a:r>
            <a:r>
              <a:rPr lang="uk-UA" sz="2000" dirty="0" smtClean="0"/>
              <a:t>		ст. гр. ІС-81 	Головня І.А.</a:t>
            </a:r>
          </a:p>
          <a:p>
            <a:r>
              <a:rPr lang="uk-UA" sz="2000" dirty="0" smtClean="0"/>
              <a:t>Керівник </a:t>
            </a:r>
            <a:r>
              <a:rPr lang="uk-UA" sz="2000" dirty="0" err="1" smtClean="0"/>
              <a:t>ДП</a:t>
            </a:r>
            <a:r>
              <a:rPr lang="uk-UA" sz="2000" dirty="0" smtClean="0"/>
              <a:t>:	</a:t>
            </a:r>
            <a:r>
              <a:rPr lang="uk-UA" sz="2000" dirty="0" err="1" smtClean="0"/>
              <a:t>к.т.н</a:t>
            </a:r>
            <a:r>
              <a:rPr lang="uk-UA" sz="2000" dirty="0" smtClean="0"/>
              <a:t>., доц. 	</a:t>
            </a:r>
            <a:r>
              <a:rPr lang="uk-UA" sz="2000" dirty="0" err="1" smtClean="0"/>
              <a:t>Жданова</a:t>
            </a:r>
            <a:r>
              <a:rPr lang="uk-UA" sz="2000" dirty="0" smtClean="0"/>
              <a:t> О.Г.</a:t>
            </a:r>
            <a:endParaRPr lang="uk-UA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21014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Задача маршрутизації транспортних засобів</a:t>
            </a:r>
            <a:endParaRPr lang="uk-UA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696744" cy="44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ЗМТЗ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зведення до задачі комівояжера</a:t>
            </a:r>
          </a:p>
          <a:p>
            <a:pPr algn="just"/>
            <a:r>
              <a:rPr lang="uk-UA" sz="2800" dirty="0" smtClean="0"/>
              <a:t>2-етапний метод</a:t>
            </a:r>
          </a:p>
          <a:p>
            <a:pPr lvl="1" algn="just"/>
            <a:r>
              <a:rPr lang="uk-UA" sz="2800" dirty="0" smtClean="0"/>
              <a:t>розподіл клієнтів між транспортними засобами (</a:t>
            </a:r>
            <a:r>
              <a:rPr lang="uk-UA" sz="2800" dirty="0" err="1" smtClean="0"/>
              <a:t>кластеризація</a:t>
            </a:r>
            <a:r>
              <a:rPr lang="uk-UA" sz="2800" dirty="0" smtClean="0"/>
              <a:t> вершин графу)</a:t>
            </a:r>
          </a:p>
          <a:p>
            <a:pPr lvl="1" algn="just"/>
            <a:r>
              <a:rPr lang="uk-UA" sz="2800" dirty="0" smtClean="0"/>
              <a:t>побудова маршрутів для усіх транспортних засобів відповідно до проведеного розподілу (задача комівояжера для кожного кластеру)</a:t>
            </a:r>
          </a:p>
          <a:p>
            <a:pPr algn="just"/>
            <a:endParaRPr lang="uk-UA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ЗМТЗ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зведення до задачі комівояжера</a:t>
            </a:r>
          </a:p>
          <a:p>
            <a:pPr algn="just"/>
            <a:endParaRPr lang="uk-UA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58864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ЗМТЗ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2-етапний метод</a:t>
            </a:r>
          </a:p>
          <a:p>
            <a:pPr algn="just"/>
            <a:endParaRPr lang="uk-UA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01933"/>
            <a:ext cx="6710553" cy="44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Підходи до розв’язання ЗМТЗ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2-етапний метод</a:t>
            </a:r>
          </a:p>
          <a:p>
            <a:pPr algn="just"/>
            <a:endParaRPr lang="uk-UA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6696744" cy="44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922114"/>
          </a:xfrm>
        </p:spPr>
        <p:txBody>
          <a:bodyPr>
            <a:noAutofit/>
          </a:bodyPr>
          <a:lstStyle/>
          <a:p>
            <a:pPr algn="ctr"/>
            <a:r>
              <a:rPr lang="uk-UA" sz="3200" b="1" dirty="0" smtClean="0"/>
              <a:t>Реалізовані алгоритми</a:t>
            </a:r>
            <a:br>
              <a:rPr lang="uk-UA" sz="3200" b="1" dirty="0" smtClean="0"/>
            </a:br>
            <a:r>
              <a:rPr lang="uk-UA" sz="3200" b="1" dirty="0" smtClean="0"/>
              <a:t>розв’язання ЗМТЗ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зведення ЗК та розв’язання її бджолиним алгоритмом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2-етапний метод із застосування бджолиного алгоритму </a:t>
            </a:r>
            <a:r>
              <a:rPr lang="uk-UA" sz="2800" dirty="0" err="1" smtClean="0"/>
              <a:t>кластеризації</a:t>
            </a:r>
            <a:endParaRPr lang="uk-UA" sz="2800" dirty="0" smtClean="0"/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2-етапний метод із застосуванням методу </a:t>
            </a:r>
            <a:r>
              <a:rPr lang="en-US" sz="2800" dirty="0" smtClean="0"/>
              <a:t>k</a:t>
            </a:r>
            <a:r>
              <a:rPr lang="uk-UA" sz="2800" dirty="0" err="1" smtClean="0"/>
              <a:t>-середніх</a:t>
            </a:r>
            <a:r>
              <a:rPr lang="uk-UA" sz="2800" dirty="0" smtClean="0"/>
              <a:t> у якості першого етапу</a:t>
            </a:r>
          </a:p>
          <a:p>
            <a:pPr algn="just"/>
            <a:endParaRPr lang="uk-UA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122413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Порівняння ефективності алгоритмів для ЗМТЗ</a:t>
            </a:r>
            <a:endParaRPr lang="uk-UA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43889"/>
            <a:ext cx="358527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11760" y="437613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8" name="Rectangle 7"/>
          <p:cNvSpPr/>
          <p:nvPr/>
        </p:nvSpPr>
        <p:spPr>
          <a:xfrm>
            <a:off x="179512" y="2408510"/>
            <a:ext cx="369332" cy="77040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uk-UA" sz="1200" dirty="0" smtClean="0"/>
              <a:t>розв’язок</a:t>
            </a:r>
            <a:endParaRPr lang="uk-U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44371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2003012"/>
            <a:ext cx="369332" cy="142598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uk-UA" sz="1200" dirty="0" smtClean="0"/>
              <a:t>затрачений час</a:t>
            </a:r>
            <a:endParaRPr lang="uk-UA" sz="1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76872"/>
            <a:ext cx="363704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517232"/>
            <a:ext cx="4867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21014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ЗМТЗ з урахуванням вантажомісткості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Основні відмінності:</a:t>
            </a:r>
          </a:p>
          <a:p>
            <a:pPr lvl="1" algn="just"/>
            <a:r>
              <a:rPr lang="uk-UA" sz="2500" dirty="0" smtClean="0"/>
              <a:t>вантажомісткість транспортних засобів є обмеженою</a:t>
            </a:r>
          </a:p>
          <a:p>
            <a:pPr lvl="1" algn="just"/>
            <a:r>
              <a:rPr lang="uk-UA" sz="2500" dirty="0" smtClean="0"/>
              <a:t>кількість необхідних транспортних засобів невідома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Підходи до розв’язання:</a:t>
            </a:r>
          </a:p>
          <a:p>
            <a:pPr lvl="1" algn="just"/>
            <a:r>
              <a:rPr lang="uk-UA" sz="2500" dirty="0" smtClean="0"/>
              <a:t>2-етапний метод</a:t>
            </a:r>
          </a:p>
          <a:p>
            <a:pPr lvl="2" algn="just"/>
            <a:r>
              <a:rPr lang="uk-UA" sz="2200" dirty="0" smtClean="0"/>
              <a:t>бджолиний алгоритм </a:t>
            </a:r>
            <a:r>
              <a:rPr lang="uk-UA" sz="2200" dirty="0" err="1" smtClean="0"/>
              <a:t>кластеризації</a:t>
            </a:r>
            <a:endParaRPr lang="uk-UA" sz="2200" dirty="0" smtClean="0"/>
          </a:p>
          <a:p>
            <a:pPr lvl="2" algn="just"/>
            <a:r>
              <a:rPr lang="uk-UA" sz="2200" dirty="0" smtClean="0"/>
              <a:t>алгоритм ланцюга найближчого сусіда у якості першого етапу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/>
              <a:t>Порівняння ефективності алгоритмів для ЗМТЗ</a:t>
            </a:r>
            <a:r>
              <a:rPr lang="uk-UA" sz="3200" b="1" dirty="0" smtClean="0"/>
              <a:t> з урахуванням вантажомісткості</a:t>
            </a:r>
            <a:endParaRPr lang="uk-UA" sz="32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86081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4469"/>
            <a:ext cx="3600400" cy="266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39752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82410" y="246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затрачений час</a:t>
            </a:r>
            <a:endParaRPr lang="uk-UA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86043" y="221038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розв’язок</a:t>
            </a:r>
            <a:endParaRPr lang="uk-UA" sz="12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661248"/>
            <a:ext cx="5372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72819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ЗМТЗ з урахуванням вантажомісткості та пріоритетів замовлень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701136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Основні відмінності:</a:t>
            </a:r>
          </a:p>
          <a:p>
            <a:pPr lvl="1" algn="just"/>
            <a:r>
              <a:rPr lang="uk-UA" sz="2500" dirty="0" smtClean="0"/>
              <a:t>вантажомісткість транспортних засобів є обмеженою</a:t>
            </a:r>
          </a:p>
          <a:p>
            <a:pPr lvl="1" algn="just"/>
            <a:r>
              <a:rPr lang="uk-UA" sz="2500" dirty="0" smtClean="0"/>
              <a:t>кількість наявних транспортних засобів недостатня для обслуговування</a:t>
            </a:r>
          </a:p>
          <a:p>
            <a:pPr lvl="1" algn="just"/>
            <a:r>
              <a:rPr lang="uk-UA" sz="2500" dirty="0" smtClean="0"/>
              <a:t>введені штрафи за нетермінове виконання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dirty="0" smtClean="0"/>
              <a:t>Критерії ефективності:</a:t>
            </a:r>
          </a:p>
          <a:p>
            <a:pPr lvl="1" algn="just"/>
            <a:r>
              <a:rPr lang="uk-UA" sz="2500" dirty="0" smtClean="0"/>
              <a:t>мінімізація сумарної довжини маршрутів</a:t>
            </a:r>
          </a:p>
          <a:p>
            <a:pPr lvl="1" algn="just"/>
            <a:r>
              <a:rPr lang="uk-UA" sz="2500" dirty="0" smtClean="0"/>
              <a:t>мінімізація витрат на виплату штрафів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Мета та </a:t>
            </a:r>
            <a:r>
              <a:rPr lang="uk-UA" sz="3600" b="1" dirty="0" smtClean="0"/>
              <a:t>призначення</a:t>
            </a:r>
            <a:r>
              <a:rPr lang="uk-UA" sz="3200" b="1" dirty="0" smtClean="0"/>
              <a:t> </a:t>
            </a:r>
            <a:r>
              <a:rPr lang="uk-UA" sz="3200" b="1" dirty="0" err="1" smtClean="0"/>
              <a:t>ДП</a:t>
            </a:r>
            <a:endParaRPr lang="uk-U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pPr algn="just"/>
            <a:r>
              <a:rPr lang="uk-UA" sz="2800" b="1" dirty="0" smtClean="0"/>
              <a:t>Метою комплексу задач </a:t>
            </a:r>
            <a:r>
              <a:rPr lang="uk-UA" sz="2800" dirty="0" smtClean="0"/>
              <a:t>є зменшення сумарних витрат на перевезення продукції та збитків, пов’язаних із неврахуванням пріоритетів замовлень</a:t>
            </a:r>
            <a:r>
              <a:rPr lang="uk-UA" sz="2800" dirty="0" smtClean="0"/>
              <a:t>.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b="1" dirty="0" smtClean="0"/>
              <a:t>Призначенням </a:t>
            </a:r>
            <a:r>
              <a:rPr lang="uk-UA" sz="2800" b="1" dirty="0" smtClean="0"/>
              <a:t>комплексу задач </a:t>
            </a:r>
            <a:r>
              <a:rPr lang="uk-UA" sz="2800" dirty="0" smtClean="0"/>
              <a:t>є забезпечення логіста засобами автоматизованого створення плану перевезень продукції з мінімальними сумарними </a:t>
            </a:r>
            <a:r>
              <a:rPr lang="uk-UA" sz="2800" dirty="0" smtClean="0"/>
              <a:t>витратами. </a:t>
            </a:r>
            <a:endParaRPr lang="uk-UA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715200" cy="121014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err="1" smtClean="0"/>
              <a:t>Скаляризація</a:t>
            </a:r>
            <a:r>
              <a:rPr lang="uk-UA" sz="3200" b="1" dirty="0" smtClean="0"/>
              <a:t> цільової функції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r>
              <a:rPr lang="uk-UA" sz="2000" dirty="0" smtClean="0"/>
              <a:t>оцінка довжини маршруту у кластері за сумарною квадратичною відстанню точок кластерів від його центру</a:t>
            </a:r>
          </a:p>
          <a:p>
            <a:pPr algn="just"/>
            <a:endParaRPr lang="uk-UA" sz="20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6773044" cy="389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3641" y="2204864"/>
            <a:ext cx="353943" cy="15653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uk-UA" sz="1100" dirty="0"/>
              <a:t>д</a:t>
            </a:r>
            <a:r>
              <a:rPr lang="uk-UA" sz="1100" dirty="0" smtClean="0"/>
              <a:t>овжина маршруту</a:t>
            </a:r>
            <a:endParaRPr lang="uk-UA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6335742"/>
            <a:ext cx="259228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uk-UA" sz="1100" dirty="0" smtClean="0"/>
              <a:t>сумарна квадратична відстань точок кластеру до центру</a:t>
            </a:r>
            <a:endParaRPr lang="uk-UA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2564904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 = 0.002 x</a:t>
            </a:r>
            <a:endParaRPr lang="uk-UA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/>
              <a:t>Порівняння ефективності алгоритмів для ЗМТЗ</a:t>
            </a:r>
            <a:r>
              <a:rPr lang="uk-UA" sz="3200" b="1" dirty="0" smtClean="0"/>
              <a:t> з урахуванням вантажомісткості </a:t>
            </a:r>
            <a:r>
              <a:rPr lang="uk-UA" sz="3200" b="1" dirty="0" smtClean="0"/>
              <a:t>та пріоритетів замовлень</a:t>
            </a:r>
            <a:endParaRPr lang="uk-UA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4653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кількість споживачів</a:t>
            </a:r>
            <a:endParaRPr lang="uk-UA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82410" y="246240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затрачений час</a:t>
            </a:r>
            <a:endParaRPr lang="uk-UA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980" y="221038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розв’язок</a:t>
            </a:r>
            <a:endParaRPr lang="uk-UA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099" y="1916832"/>
            <a:ext cx="3424399" cy="272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39"/>
            <a:ext cx="3312368" cy="261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89240"/>
            <a:ext cx="5457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715200" cy="100811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 smtClean="0"/>
              <a:t>Висновок</a:t>
            </a:r>
            <a:endParaRPr lang="uk-UA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algn="just"/>
            <a:endParaRPr lang="uk-UA" sz="25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692696"/>
            <a:ext cx="7452320" cy="1894362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Дякуємо за увагу!</a:t>
            </a:r>
            <a:endParaRPr lang="uk-U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5003322"/>
            <a:ext cx="6840760" cy="1371600"/>
          </a:xfrm>
        </p:spPr>
        <p:txBody>
          <a:bodyPr>
            <a:noAutofit/>
          </a:bodyPr>
          <a:lstStyle/>
          <a:p>
            <a:r>
              <a:rPr lang="uk-UA" sz="2000" dirty="0" smtClean="0"/>
              <a:t>Виконав:		ст. гр. ІС-81 	</a:t>
            </a:r>
            <a:r>
              <a:rPr lang="uk-UA" sz="2000" dirty="0" err="1" smtClean="0"/>
              <a:t>Воротілін</a:t>
            </a:r>
            <a:r>
              <a:rPr lang="uk-UA" sz="2000" dirty="0" smtClean="0"/>
              <a:t> В.В.</a:t>
            </a:r>
          </a:p>
          <a:p>
            <a:r>
              <a:rPr lang="uk-UA" sz="2000" dirty="0" smtClean="0"/>
              <a:t>	</a:t>
            </a:r>
            <a:r>
              <a:rPr lang="uk-UA" sz="2000" dirty="0" smtClean="0"/>
              <a:t>		ст. гр. ІС-81 	Головня І.А.</a:t>
            </a:r>
          </a:p>
          <a:p>
            <a:r>
              <a:rPr lang="uk-UA" sz="2000" dirty="0" smtClean="0"/>
              <a:t>Керівник </a:t>
            </a:r>
            <a:r>
              <a:rPr lang="uk-UA" sz="2000" dirty="0" err="1" smtClean="0"/>
              <a:t>ДП</a:t>
            </a:r>
            <a:r>
              <a:rPr lang="uk-UA" sz="2000" dirty="0" smtClean="0"/>
              <a:t>:	</a:t>
            </a:r>
            <a:r>
              <a:rPr lang="uk-UA" sz="2000" dirty="0" err="1" smtClean="0"/>
              <a:t>к.т.н</a:t>
            </a:r>
            <a:r>
              <a:rPr lang="uk-UA" sz="2000" dirty="0" smtClean="0"/>
              <a:t>., доц. 	</a:t>
            </a:r>
            <a:r>
              <a:rPr lang="uk-UA" sz="2000" dirty="0" err="1" smtClean="0"/>
              <a:t>Жданова</a:t>
            </a:r>
            <a:r>
              <a:rPr lang="uk-UA" sz="2000" dirty="0" smtClean="0"/>
              <a:t> О.Г.</a:t>
            </a: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Основні задачі</a:t>
            </a:r>
            <a:endParaRPr lang="uk-U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pPr algn="just"/>
            <a:r>
              <a:rPr lang="uk-UA" sz="2800" dirty="0" smtClean="0"/>
              <a:t>складання плану перевезень малогабаритної продукції</a:t>
            </a:r>
          </a:p>
          <a:p>
            <a:pPr algn="just"/>
            <a:r>
              <a:rPr lang="uk-UA" sz="2800" dirty="0" smtClean="0"/>
              <a:t>складання плану перевезень із урахуванням вантажомісткості транспортних засобів та визначення необхідної кількості транспортних засобів</a:t>
            </a:r>
          </a:p>
          <a:p>
            <a:pPr algn="just"/>
            <a:r>
              <a:rPr lang="uk-UA" sz="2800" dirty="0" smtClean="0"/>
              <a:t>складання плану перевезень із урахуванням вантажомісткості та обмеженої кількості транспортних засобів та пріоритетів замовлень</a:t>
            </a:r>
          </a:p>
          <a:p>
            <a:pPr algn="just"/>
            <a:endParaRPr lang="uk-UA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Основні задачі</a:t>
            </a:r>
            <a:endParaRPr lang="uk-U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800" dirty="0" smtClean="0"/>
              <a:t>	У свою чергу для кожної із цих задач необхідно розглянути наступні </a:t>
            </a:r>
            <a:r>
              <a:rPr lang="uk-UA" sz="2800" dirty="0" err="1" smtClean="0"/>
              <a:t>підзадачі</a:t>
            </a:r>
            <a:r>
              <a:rPr lang="uk-UA" sz="2800" dirty="0" smtClean="0"/>
              <a:t>:</a:t>
            </a:r>
          </a:p>
          <a:p>
            <a:pPr algn="just">
              <a:buNone/>
            </a:pPr>
            <a:endParaRPr lang="uk-UA" sz="2800" dirty="0" smtClean="0"/>
          </a:p>
          <a:p>
            <a:pPr algn="just"/>
            <a:r>
              <a:rPr lang="uk-UA" sz="2800" dirty="0" smtClean="0"/>
              <a:t>розподілення клієнтів між транспортними </a:t>
            </a:r>
            <a:r>
              <a:rPr lang="uk-UA" sz="2800" dirty="0" smtClean="0"/>
              <a:t>засобами</a:t>
            </a:r>
          </a:p>
          <a:p>
            <a:pPr lvl="0"/>
            <a:r>
              <a:rPr lang="uk-UA" sz="2800" dirty="0" smtClean="0"/>
              <a:t>складання маршрутів для транспортних засобів відповідно до виконаного </a:t>
            </a:r>
            <a:r>
              <a:rPr lang="uk-UA" sz="2800" dirty="0" smtClean="0"/>
              <a:t>розподілення</a:t>
            </a:r>
            <a:endParaRPr lang="uk-UA" sz="2800" dirty="0" smtClean="0"/>
          </a:p>
          <a:p>
            <a:pPr algn="just"/>
            <a:endParaRPr lang="uk-UA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Діаграма діяльності</a:t>
            </a:r>
            <a:endParaRPr lang="uk-UA" sz="3200" b="1" dirty="0"/>
          </a:p>
        </p:txBody>
      </p:sp>
      <p:pic>
        <p:nvPicPr>
          <p:cNvPr id="5" name="Picture 4" descr="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124744"/>
            <a:ext cx="4114800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Діаграма варіантів використання</a:t>
            </a:r>
            <a:endParaRPr lang="uk-UA" sz="3200" b="1" dirty="0"/>
          </a:p>
        </p:txBody>
      </p:sp>
      <p:pic>
        <p:nvPicPr>
          <p:cNvPr id="4" name="Picture 3" descr="Use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43" y="1340768"/>
            <a:ext cx="7793771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Структура бази даних</a:t>
            </a:r>
            <a:endParaRPr lang="uk-UA" sz="3200" b="1" dirty="0"/>
          </a:p>
        </p:txBody>
      </p:sp>
      <p:pic>
        <p:nvPicPr>
          <p:cNvPr id="5" name="Picture 4" descr="PD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628800"/>
            <a:ext cx="6696744" cy="4139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Діаграма класів</a:t>
            </a:r>
            <a:endParaRPr lang="uk-UA" sz="3200" b="1" dirty="0"/>
          </a:p>
        </p:txBody>
      </p:sp>
      <p:pic>
        <p:nvPicPr>
          <p:cNvPr id="4" name="Picture 3" descr="Class 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514340" cy="44135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15200" cy="64807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Екранні форми</a:t>
            </a:r>
            <a:endParaRPr lang="uk-UA" sz="3200" b="1" dirty="0"/>
          </a:p>
        </p:txBody>
      </p:sp>
      <p:pic>
        <p:nvPicPr>
          <p:cNvPr id="11" name="Content Placeholder 10" descr="Scree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357012"/>
            <a:ext cx="7704856" cy="414938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</TotalTime>
  <Words>340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Комплекс задач складання плану перевезень продукції</vt:lpstr>
      <vt:lpstr>Мета та призначення ДП</vt:lpstr>
      <vt:lpstr>Основні задачі</vt:lpstr>
      <vt:lpstr>Основні задачі</vt:lpstr>
      <vt:lpstr>Діаграма діяльності</vt:lpstr>
      <vt:lpstr>Діаграма варіантів використання</vt:lpstr>
      <vt:lpstr>Структура бази даних</vt:lpstr>
      <vt:lpstr>Діаграма класів</vt:lpstr>
      <vt:lpstr>Екранні форми</vt:lpstr>
      <vt:lpstr>Задача маршрутизації транспортних засобів</vt:lpstr>
      <vt:lpstr>Підходи до розв’язання ЗМТЗ</vt:lpstr>
      <vt:lpstr>Підходи до розв’язання ЗМТЗ</vt:lpstr>
      <vt:lpstr>Підходи до розв’язання ЗМТЗ</vt:lpstr>
      <vt:lpstr>Підходи до розв’язання ЗМТЗ</vt:lpstr>
      <vt:lpstr>Реалізовані алгоритми розв’язання ЗМТЗ</vt:lpstr>
      <vt:lpstr>Порівняння ефективності алгоритмів для ЗМТЗ</vt:lpstr>
      <vt:lpstr>ЗМТЗ з урахуванням вантажомісткості</vt:lpstr>
      <vt:lpstr>Порівняння ефективності алгоритмів для ЗМТЗ з урахуванням вантажомісткості</vt:lpstr>
      <vt:lpstr>ЗМТЗ з урахуванням вантажомісткості та пріоритетів замовлень</vt:lpstr>
      <vt:lpstr>Скаляризація цільової функції</vt:lpstr>
      <vt:lpstr>Порівняння ефективності алгоритмів для ЗМТЗ з урахуванням вантажомісткості та пріоритетів замовлень</vt:lpstr>
      <vt:lpstr>Висновок</vt:lpstr>
      <vt:lpstr>Дякуємо за увагу!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задач складання плану перевезень продукції</dc:title>
  <dc:creator>me</dc:creator>
  <cp:lastModifiedBy>me</cp:lastModifiedBy>
  <cp:revision>15</cp:revision>
  <dcterms:created xsi:type="dcterms:W3CDTF">2012-05-24T18:56:29Z</dcterms:created>
  <dcterms:modified xsi:type="dcterms:W3CDTF">2012-05-24T21:12:59Z</dcterms:modified>
</cp:coreProperties>
</file>