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1" r:id="rId6"/>
    <p:sldId id="269" r:id="rId7"/>
    <p:sldId id="273" r:id="rId8"/>
    <p:sldId id="270" r:id="rId9"/>
    <p:sldId id="289" r:id="rId10"/>
    <p:sldId id="276" r:id="rId11"/>
    <p:sldId id="278" r:id="rId12"/>
    <p:sldId id="288" r:id="rId13"/>
    <p:sldId id="284" r:id="rId14"/>
    <p:sldId id="285" r:id="rId15"/>
    <p:sldId id="286" r:id="rId16"/>
    <p:sldId id="287" r:id="rId17"/>
    <p:sldId id="283" r:id="rId18"/>
    <p:sldId id="279" r:id="rId19"/>
    <p:sldId id="280" r:id="rId20"/>
    <p:sldId id="281" r:id="rId21"/>
    <p:sldId id="282" r:id="rId22"/>
    <p:sldId id="277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AB4325-96AA-43E2-8C45-D3560A7F6DB8}" type="datetimeFigureOut">
              <a:rPr lang="uk-UA" smtClean="0"/>
              <a:t>14.10.2012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692696"/>
            <a:ext cx="7452320" cy="1894362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/>
              <a:t>Комплекс задач складання плану перевезень продукції</a:t>
            </a:r>
            <a:endParaRPr lang="uk-U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5003322"/>
            <a:ext cx="6840760" cy="1371600"/>
          </a:xfrm>
        </p:spPr>
        <p:txBody>
          <a:bodyPr>
            <a:noAutofit/>
          </a:bodyPr>
          <a:lstStyle/>
          <a:p>
            <a:r>
              <a:rPr lang="uk-UA" sz="2000" dirty="0" smtClean="0"/>
              <a:t>Виконав:		ст. гр. ІС-81 	</a:t>
            </a:r>
            <a:r>
              <a:rPr lang="uk-UA" sz="2000" dirty="0" err="1" smtClean="0"/>
              <a:t>Воротілін</a:t>
            </a:r>
            <a:r>
              <a:rPr lang="uk-UA" sz="2000" dirty="0" smtClean="0"/>
              <a:t> В.В.</a:t>
            </a:r>
          </a:p>
          <a:p>
            <a:r>
              <a:rPr lang="uk-UA" sz="2000" dirty="0" smtClean="0"/>
              <a:t>			ст. гр. ІС-81 	Головня І.А.</a:t>
            </a:r>
          </a:p>
          <a:p>
            <a:r>
              <a:rPr lang="uk-UA" sz="2000" dirty="0" smtClean="0"/>
              <a:t>Керівник </a:t>
            </a:r>
            <a:r>
              <a:rPr lang="uk-UA" sz="2000" dirty="0" err="1" smtClean="0"/>
              <a:t>ДП</a:t>
            </a:r>
            <a:r>
              <a:rPr lang="uk-UA" sz="2000" dirty="0" smtClean="0"/>
              <a:t>:	</a:t>
            </a:r>
            <a:r>
              <a:rPr lang="uk-UA" sz="2000" dirty="0" err="1" smtClean="0"/>
              <a:t>к.т.н</a:t>
            </a:r>
            <a:r>
              <a:rPr lang="uk-UA" sz="2000" dirty="0" smtClean="0"/>
              <a:t>., доц. 	</a:t>
            </a:r>
            <a:r>
              <a:rPr lang="uk-UA" sz="2000" dirty="0" err="1" smtClean="0"/>
              <a:t>Жданова</a:t>
            </a:r>
            <a:r>
              <a:rPr lang="uk-UA" sz="2000" dirty="0" smtClean="0"/>
              <a:t> О.Г.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21014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VRP</a:t>
            </a:r>
            <a:r>
              <a:rPr lang="uk-UA" sz="3200" b="1" dirty="0" smtClean="0"/>
              <a:t> </a:t>
            </a:r>
            <a:r>
              <a:rPr lang="uk-UA" sz="3200" b="1" dirty="0" smtClean="0"/>
              <a:t>з урахуванням вантажомісткості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Основні відмінності:</a:t>
            </a:r>
          </a:p>
          <a:p>
            <a:pPr lvl="1" algn="just"/>
            <a:r>
              <a:rPr lang="uk-UA" sz="2500" dirty="0" smtClean="0"/>
              <a:t>вантажомісткість транспортних засобів є обмеженою</a:t>
            </a:r>
          </a:p>
          <a:p>
            <a:pPr lvl="1" algn="just"/>
            <a:r>
              <a:rPr lang="uk-UA" sz="2500" dirty="0" smtClean="0"/>
              <a:t>кількість необхідних транспортних засобів невідома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Підходи до розв’язання:</a:t>
            </a:r>
          </a:p>
          <a:p>
            <a:pPr lvl="1" algn="just"/>
            <a:r>
              <a:rPr lang="uk-UA" sz="2500" dirty="0" smtClean="0"/>
              <a:t>2-етапний метод</a:t>
            </a:r>
          </a:p>
          <a:p>
            <a:pPr lvl="2" algn="just"/>
            <a:r>
              <a:rPr lang="uk-UA" sz="2200" dirty="0" smtClean="0"/>
              <a:t>бджолиний алгоритм </a:t>
            </a:r>
            <a:r>
              <a:rPr lang="uk-UA" sz="2200" dirty="0" err="1" smtClean="0"/>
              <a:t>кластеризації</a:t>
            </a:r>
            <a:endParaRPr lang="uk-UA" sz="2200" dirty="0" smtClean="0"/>
          </a:p>
          <a:p>
            <a:pPr lvl="2" algn="just"/>
            <a:r>
              <a:rPr lang="uk-UA" sz="2200" dirty="0" smtClean="0"/>
              <a:t>алгоритм ланцюга найближчого сусіда у якості першого етапу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алгоритм ланцюга найближчого сусіда</a:t>
            </a:r>
            <a:endParaRPr lang="uk-UA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" y="1491339"/>
            <a:ext cx="8604447" cy="416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алгоритм ланцюга найближчого сусіда</a:t>
            </a:r>
            <a:endParaRPr lang="uk-UA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338"/>
            <a:ext cx="8604448" cy="416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9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алгоритм ланцюга найближчого сусіда</a:t>
            </a:r>
            <a:endParaRPr lang="uk-UA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" y="1508970"/>
            <a:ext cx="8592572" cy="416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8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алгоритм ланцюга найближчого сусіда</a:t>
            </a:r>
            <a:endParaRPr lang="uk-UA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6" y="1508534"/>
            <a:ext cx="8604448" cy="416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7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алгоритм ланцюга найближчого сусіда</a:t>
            </a:r>
            <a:endParaRPr lang="uk-UA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0" y="1508534"/>
            <a:ext cx="8556504" cy="4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алгоритм ланцюга найближчого сусіда</a:t>
            </a:r>
            <a:endParaRPr lang="uk-UA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1" y="1509292"/>
            <a:ext cx="8604448" cy="416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b="1" dirty="0" smtClean="0"/>
              <a:t>Порівняння ефективності алгоритмів для ЗМТЗ з урахуванням вантажомісткості</a:t>
            </a:r>
            <a:endParaRPr lang="uk-UA" sz="32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86081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84469"/>
            <a:ext cx="3600400" cy="266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39752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82410" y="24624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затрачений час</a:t>
            </a:r>
            <a:endParaRPr lang="uk-UA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86043" y="221038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розв’язок</a:t>
            </a:r>
            <a:endParaRPr lang="uk-UA" sz="12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661248"/>
            <a:ext cx="5372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8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72819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ЗМТЗ з урахуванням вантажомісткості та пріоритетів замовлень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701136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Основні відмінності:</a:t>
            </a:r>
          </a:p>
          <a:p>
            <a:pPr lvl="1" algn="just"/>
            <a:r>
              <a:rPr lang="uk-UA" sz="2500" dirty="0" smtClean="0"/>
              <a:t>вантажомісткість транспортних засобів є обмеженою</a:t>
            </a:r>
          </a:p>
          <a:p>
            <a:pPr lvl="1" algn="just"/>
            <a:r>
              <a:rPr lang="uk-UA" sz="2500" dirty="0" smtClean="0"/>
              <a:t>кількість наявних транспортних засобів недостатня для обслуговування</a:t>
            </a:r>
          </a:p>
          <a:p>
            <a:pPr lvl="1" algn="just"/>
            <a:r>
              <a:rPr lang="uk-UA" sz="2500" dirty="0" smtClean="0"/>
              <a:t>введені штрафи за нетермінове виконання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Критерії ефективності:</a:t>
            </a:r>
          </a:p>
          <a:p>
            <a:pPr lvl="1" algn="just"/>
            <a:r>
              <a:rPr lang="uk-UA" sz="2500" dirty="0" smtClean="0"/>
              <a:t>мінімізація сумарної довжини маршрутів</a:t>
            </a:r>
          </a:p>
          <a:p>
            <a:pPr lvl="1" algn="just"/>
            <a:r>
              <a:rPr lang="uk-UA" sz="2500" dirty="0" smtClean="0"/>
              <a:t>мінімізація витрат на виплату штрафів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21014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err="1" smtClean="0"/>
              <a:t>Скаляризація</a:t>
            </a:r>
            <a:r>
              <a:rPr lang="uk-UA" sz="3200" b="1" dirty="0" smtClean="0"/>
              <a:t> цільової функції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000" dirty="0" smtClean="0"/>
              <a:t>оцінка довжини маршруту у кластері за сумарною квадратичною відстанню точок кластерів від його центру</a:t>
            </a:r>
          </a:p>
          <a:p>
            <a:pPr algn="just"/>
            <a:endParaRPr lang="uk-UA" sz="20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6773044" cy="389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3641" y="2204864"/>
            <a:ext cx="353943" cy="15653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uk-UA" sz="1100" dirty="0"/>
              <a:t>д</a:t>
            </a:r>
            <a:r>
              <a:rPr lang="uk-UA" sz="1100" dirty="0" smtClean="0"/>
              <a:t>овжина маршруту</a:t>
            </a:r>
            <a:endParaRPr lang="uk-UA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6335742"/>
            <a:ext cx="259228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uk-UA" sz="1100" dirty="0" smtClean="0"/>
              <a:t>сумарна квадратична відстань точок кластеру до центру</a:t>
            </a:r>
            <a:endParaRPr lang="uk-UA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2564904"/>
            <a:ext cx="136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 = 0.002 x</a:t>
            </a:r>
            <a:endParaRPr lang="uk-U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21014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Задача маршрутизації транспортних </a:t>
            </a:r>
            <a:r>
              <a:rPr lang="uk-UA" sz="3200" b="1" dirty="0" smtClean="0"/>
              <a:t>засобів</a:t>
            </a:r>
            <a:r>
              <a:rPr lang="en-US" sz="3200" b="1" dirty="0" smtClean="0"/>
              <a:t> (VRP)</a:t>
            </a:r>
            <a:endParaRPr lang="uk-UA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696744" cy="44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b="1" dirty="0" smtClean="0"/>
              <a:t>Порівняння ефективності алгоритмів для ЗМТЗ з урахуванням вантажомісткості та пріоритетів замовлень</a:t>
            </a:r>
            <a:endParaRPr lang="uk-UA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82410" y="24624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затрачений час</a:t>
            </a:r>
            <a:endParaRPr lang="uk-UA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980" y="221038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розв’язок</a:t>
            </a:r>
            <a:endParaRPr lang="uk-UA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099" y="1916832"/>
            <a:ext cx="3424399" cy="272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39"/>
            <a:ext cx="3312368" cy="261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589240"/>
            <a:ext cx="5457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715200" cy="100811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err="1" smtClean="0"/>
              <a:t>Висновок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endParaRPr lang="uk-UA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692696"/>
            <a:ext cx="7452320" cy="1894362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/>
              <a:t>Дякуємо за увагу!</a:t>
            </a:r>
            <a:endParaRPr lang="uk-U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5003322"/>
            <a:ext cx="6840760" cy="1371600"/>
          </a:xfrm>
        </p:spPr>
        <p:txBody>
          <a:bodyPr>
            <a:noAutofit/>
          </a:bodyPr>
          <a:lstStyle/>
          <a:p>
            <a:r>
              <a:rPr lang="uk-UA" sz="2000" dirty="0" smtClean="0"/>
              <a:t>Виконав:		ст. гр. ІС-81 	</a:t>
            </a:r>
            <a:r>
              <a:rPr lang="uk-UA" sz="2000" dirty="0" err="1" smtClean="0"/>
              <a:t>Воротілін</a:t>
            </a:r>
            <a:r>
              <a:rPr lang="uk-UA" sz="2000" dirty="0" smtClean="0"/>
              <a:t> В.В.</a:t>
            </a:r>
          </a:p>
          <a:p>
            <a:r>
              <a:rPr lang="uk-UA" sz="2000" dirty="0" smtClean="0"/>
              <a:t>			ст. гр. ІС-81 	Головня І.А.</a:t>
            </a:r>
          </a:p>
          <a:p>
            <a:r>
              <a:rPr lang="uk-UA" sz="2000" dirty="0" smtClean="0"/>
              <a:t>Керівник </a:t>
            </a:r>
            <a:r>
              <a:rPr lang="uk-UA" sz="2000" dirty="0" err="1" smtClean="0"/>
              <a:t>ДП</a:t>
            </a:r>
            <a:r>
              <a:rPr lang="uk-UA" sz="2000" dirty="0" smtClean="0"/>
              <a:t>:	</a:t>
            </a:r>
            <a:r>
              <a:rPr lang="uk-UA" sz="2000" dirty="0" err="1" smtClean="0"/>
              <a:t>к.т.н</a:t>
            </a:r>
            <a:r>
              <a:rPr lang="uk-UA" sz="2000" dirty="0" smtClean="0"/>
              <a:t>., доц. 	</a:t>
            </a:r>
            <a:r>
              <a:rPr lang="uk-UA" sz="2000" dirty="0" err="1" smtClean="0"/>
              <a:t>Жданова</a:t>
            </a:r>
            <a:r>
              <a:rPr lang="uk-UA" sz="2000" dirty="0" smtClean="0"/>
              <a:t> О.Г.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</a:t>
            </a:r>
            <a:r>
              <a:rPr lang="en-US" sz="3200" b="1" dirty="0" smtClean="0"/>
              <a:t>VRP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зведення до задачі комівояжера</a:t>
            </a:r>
          </a:p>
          <a:p>
            <a:pPr algn="just"/>
            <a:r>
              <a:rPr lang="uk-UA" sz="2800" dirty="0" smtClean="0"/>
              <a:t>2-етапний метод</a:t>
            </a:r>
          </a:p>
          <a:p>
            <a:pPr lvl="1" algn="just"/>
            <a:r>
              <a:rPr lang="uk-UA" sz="2800" dirty="0" smtClean="0"/>
              <a:t>розподіл клієнтів між транспортними засобами (</a:t>
            </a:r>
            <a:r>
              <a:rPr lang="uk-UA" sz="2800" dirty="0" err="1" smtClean="0"/>
              <a:t>кластеризація</a:t>
            </a:r>
            <a:r>
              <a:rPr lang="uk-UA" sz="2800" dirty="0" smtClean="0"/>
              <a:t> вершин графу)</a:t>
            </a:r>
          </a:p>
          <a:p>
            <a:pPr lvl="1" algn="just"/>
            <a:r>
              <a:rPr lang="uk-UA" sz="2800" dirty="0" smtClean="0"/>
              <a:t>побудова маршрутів для усіх транспортних засобів відповідно до проведеного розподілу (задача комівояжера для кожного кластеру)</a:t>
            </a:r>
          </a:p>
          <a:p>
            <a:pPr algn="just"/>
            <a:endParaRPr lang="uk-UA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</a:t>
            </a:r>
            <a:r>
              <a:rPr lang="en-US" sz="3200" b="1" dirty="0" smtClean="0"/>
              <a:t>VRP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зведення до задачі комівояжера</a:t>
            </a:r>
          </a:p>
          <a:p>
            <a:pPr algn="just"/>
            <a:endParaRPr lang="uk-UA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58864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</a:t>
            </a:r>
            <a:r>
              <a:rPr lang="en-US" sz="3200" b="1" dirty="0"/>
              <a:t>VRP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2-етапний метод</a:t>
            </a:r>
          </a:p>
          <a:p>
            <a:pPr algn="just"/>
            <a:endParaRPr lang="uk-UA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01933"/>
            <a:ext cx="6710553" cy="449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</a:t>
            </a:r>
            <a:r>
              <a:rPr lang="en-US" sz="3200" b="1" dirty="0"/>
              <a:t>VRP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2-етапний метод</a:t>
            </a:r>
          </a:p>
          <a:p>
            <a:pPr algn="just"/>
            <a:endParaRPr lang="uk-UA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6696744" cy="44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Autofit/>
          </a:bodyPr>
          <a:lstStyle/>
          <a:p>
            <a:pPr algn="ctr"/>
            <a:r>
              <a:rPr lang="uk-UA" sz="3200" b="1" dirty="0" smtClean="0"/>
              <a:t>Реалізовані алгоритми</a:t>
            </a:r>
            <a:br>
              <a:rPr lang="uk-UA" sz="3200" b="1" dirty="0" smtClean="0"/>
            </a:br>
            <a:r>
              <a:rPr lang="uk-UA" sz="3200" b="1" dirty="0" smtClean="0"/>
              <a:t>розв’язання </a:t>
            </a:r>
            <a:r>
              <a:rPr lang="en-US" sz="3200" b="1" dirty="0"/>
              <a:t>VRP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зведення </a:t>
            </a:r>
            <a:r>
              <a:rPr lang="uk-UA" sz="2800" dirty="0" smtClean="0"/>
              <a:t>до ЗК </a:t>
            </a:r>
            <a:r>
              <a:rPr lang="uk-UA" sz="2800" dirty="0" smtClean="0"/>
              <a:t>та розв’язання її бджолиним алгоритмом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2-етапний метод із </a:t>
            </a:r>
            <a:r>
              <a:rPr lang="uk-UA" sz="2800" dirty="0" smtClean="0"/>
              <a:t>застосуванням </a:t>
            </a:r>
            <a:r>
              <a:rPr lang="uk-UA" sz="2800" dirty="0" smtClean="0"/>
              <a:t>бджолиного алгоритму кластеризації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2-етапний метод із застосуванням методу </a:t>
            </a:r>
            <a:r>
              <a:rPr lang="en-US" sz="2800" dirty="0" smtClean="0"/>
              <a:t>k</a:t>
            </a:r>
            <a:r>
              <a:rPr lang="uk-UA" sz="2800" dirty="0" err="1" smtClean="0"/>
              <a:t>-середніх</a:t>
            </a:r>
            <a:r>
              <a:rPr lang="uk-UA" sz="2800" dirty="0" smtClean="0"/>
              <a:t> у якості першого етапу</a:t>
            </a:r>
          </a:p>
          <a:p>
            <a:pPr algn="just"/>
            <a:endParaRPr lang="uk-UA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122413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Порівняння ефективності алгоритмів для </a:t>
            </a:r>
            <a:r>
              <a:rPr lang="en-US" sz="3200" b="1" dirty="0"/>
              <a:t>VRP</a:t>
            </a:r>
            <a:endParaRPr lang="uk-UA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43889"/>
            <a:ext cx="358527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11760" y="437613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8" name="Rectangle 7"/>
          <p:cNvSpPr/>
          <p:nvPr/>
        </p:nvSpPr>
        <p:spPr>
          <a:xfrm>
            <a:off x="179512" y="2408510"/>
            <a:ext cx="369332" cy="77040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uk-UA" sz="1200" dirty="0" smtClean="0"/>
              <a:t>розв’язок</a:t>
            </a:r>
            <a:endParaRPr lang="uk-U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443711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2003012"/>
            <a:ext cx="369332" cy="142598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uk-UA" sz="1200" dirty="0" smtClean="0"/>
              <a:t>затрачений час</a:t>
            </a:r>
            <a:endParaRPr lang="uk-UA" sz="12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76872"/>
            <a:ext cx="363704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517232"/>
            <a:ext cx="4867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12241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VRP</a:t>
            </a:r>
            <a:r>
              <a:rPr lang="uk-UA" sz="3200" b="1" dirty="0" smtClean="0"/>
              <a:t> </a:t>
            </a:r>
            <a:r>
              <a:rPr lang="en-US" sz="3200" b="1" dirty="0" smtClean="0"/>
              <a:t>-&gt; TSP</a:t>
            </a:r>
            <a:endParaRPr lang="uk-UA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79188"/>
            <a:ext cx="8496944" cy="41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1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</TotalTime>
  <Words>282</Words>
  <Application>Microsoft Office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Комплекс задач складання плану перевезень продукції</vt:lpstr>
      <vt:lpstr>Задача маршрутизації транспортних засобів (VRP)</vt:lpstr>
      <vt:lpstr>Підходи до розв’язання VRP</vt:lpstr>
      <vt:lpstr>Підходи до розв’язання VRP</vt:lpstr>
      <vt:lpstr>Підходи до розв’язання VRP</vt:lpstr>
      <vt:lpstr>Підходи до розв’язання VRP</vt:lpstr>
      <vt:lpstr>Реалізовані алгоритми розв’язання VRP</vt:lpstr>
      <vt:lpstr>Порівняння ефективності алгоритмів для VRP</vt:lpstr>
      <vt:lpstr>VRP -&gt; TSP</vt:lpstr>
      <vt:lpstr>VRP з урахуванням вантажомісткості</vt:lpstr>
      <vt:lpstr>алгоритм ланцюга найближчого сусіда</vt:lpstr>
      <vt:lpstr>алгоритм ланцюга найближчого сусіда</vt:lpstr>
      <vt:lpstr>алгоритм ланцюга найближчого сусіда</vt:lpstr>
      <vt:lpstr>алгоритм ланцюга найближчого сусіда</vt:lpstr>
      <vt:lpstr>алгоритм ланцюга найближчого сусіда</vt:lpstr>
      <vt:lpstr>алгоритм ланцюга найближчого сусіда</vt:lpstr>
      <vt:lpstr>Порівняння ефективності алгоритмів для ЗМТЗ з урахуванням вантажомісткості</vt:lpstr>
      <vt:lpstr>ЗМТЗ з урахуванням вантажомісткості та пріоритетів замовлень</vt:lpstr>
      <vt:lpstr>Скаляризація цільової функції</vt:lpstr>
      <vt:lpstr>Порівняння ефективності алгоритмів для ЗМТЗ з урахуванням вантажомісткості та пріоритетів замовлень</vt:lpstr>
      <vt:lpstr>Висновок</vt:lpstr>
      <vt:lpstr>Дякуємо за увагу!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задач складання плану перевезень продукції</dc:title>
  <dc:creator>me</dc:creator>
  <cp:lastModifiedBy>Vadim</cp:lastModifiedBy>
  <cp:revision>34</cp:revision>
  <dcterms:created xsi:type="dcterms:W3CDTF">2012-05-24T18:56:29Z</dcterms:created>
  <dcterms:modified xsi:type="dcterms:W3CDTF">2012-10-14T19:34:43Z</dcterms:modified>
</cp:coreProperties>
</file>