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64" r:id="rId3"/>
    <p:sldId id="257" r:id="rId4"/>
    <p:sldId id="258" r:id="rId5"/>
    <p:sldId id="260" r:id="rId6"/>
    <p:sldId id="261" r:id="rId7"/>
    <p:sldId id="259" r:id="rId8"/>
    <p:sldId id="263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C8C9C4-0AC9-4A76-89C9-4D513FCAE8B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A8F3179-9B02-4136-83A3-E5518F465E0E}">
      <dgm:prSet phldrT="[Текст]"/>
      <dgm:spPr/>
      <dgm:t>
        <a:bodyPr/>
        <a:lstStyle/>
        <a:p>
          <a:r>
            <a:rPr lang="ru-RU" dirty="0" smtClean="0"/>
            <a:t>Создание перевозки</a:t>
          </a:r>
          <a:endParaRPr lang="ru-RU" dirty="0"/>
        </a:p>
      </dgm:t>
    </dgm:pt>
    <dgm:pt modelId="{CA325D46-D134-4ED8-979C-8DF9F4B85BB8}" type="parTrans" cxnId="{DC2A6090-19F8-425B-A644-48B70A5D9FDE}">
      <dgm:prSet/>
      <dgm:spPr/>
      <dgm:t>
        <a:bodyPr/>
        <a:lstStyle/>
        <a:p>
          <a:endParaRPr lang="ru-RU"/>
        </a:p>
      </dgm:t>
    </dgm:pt>
    <dgm:pt modelId="{27F283AC-788D-4C38-8C7D-A5573F9226AC}" type="sibTrans" cxnId="{DC2A6090-19F8-425B-A644-48B70A5D9FDE}">
      <dgm:prSet/>
      <dgm:spPr/>
      <dgm:t>
        <a:bodyPr/>
        <a:lstStyle/>
        <a:p>
          <a:endParaRPr lang="ru-RU"/>
        </a:p>
      </dgm:t>
    </dgm:pt>
    <dgm:pt modelId="{B9D3C23F-C0FB-465F-925C-B5B114858CE9}">
      <dgm:prSet phldrT="[Текст]"/>
      <dgm:spPr/>
      <dgm:t>
        <a:bodyPr/>
        <a:lstStyle/>
        <a:p>
          <a:r>
            <a:rPr lang="ru-RU" dirty="0" smtClean="0"/>
            <a:t>Наполнение перевозки</a:t>
          </a:r>
          <a:endParaRPr lang="ru-RU" dirty="0"/>
        </a:p>
      </dgm:t>
    </dgm:pt>
    <dgm:pt modelId="{48192DE7-0DFA-46DB-AF19-690AD484E86D}" type="parTrans" cxnId="{7F7748E6-FCE8-444C-8E6D-B9BF57D2CA05}">
      <dgm:prSet/>
      <dgm:spPr/>
      <dgm:t>
        <a:bodyPr/>
        <a:lstStyle/>
        <a:p>
          <a:endParaRPr lang="ru-RU"/>
        </a:p>
      </dgm:t>
    </dgm:pt>
    <dgm:pt modelId="{5A2EFBE5-CDBE-409D-8F56-21A778E3453A}" type="sibTrans" cxnId="{7F7748E6-FCE8-444C-8E6D-B9BF57D2CA05}">
      <dgm:prSet/>
      <dgm:spPr/>
      <dgm:t>
        <a:bodyPr/>
        <a:lstStyle/>
        <a:p>
          <a:endParaRPr lang="ru-RU"/>
        </a:p>
      </dgm:t>
    </dgm:pt>
    <dgm:pt modelId="{A6FDA925-5862-4918-AC25-80D6744A53DE}">
      <dgm:prSet phldrT="[Текст]"/>
      <dgm:spPr/>
      <dgm:t>
        <a:bodyPr/>
        <a:lstStyle/>
        <a:p>
          <a:r>
            <a:rPr lang="ru-RU" dirty="0" smtClean="0"/>
            <a:t>Формирование перевозки</a:t>
          </a:r>
          <a:endParaRPr lang="ru-RU" dirty="0"/>
        </a:p>
      </dgm:t>
    </dgm:pt>
    <dgm:pt modelId="{CDFAEAEF-BD72-4601-B878-AB2B7BCE1AFB}" type="parTrans" cxnId="{74076EC7-C590-44D1-9164-8453C45BB22C}">
      <dgm:prSet/>
      <dgm:spPr/>
      <dgm:t>
        <a:bodyPr/>
        <a:lstStyle/>
        <a:p>
          <a:endParaRPr lang="ru-RU"/>
        </a:p>
      </dgm:t>
    </dgm:pt>
    <dgm:pt modelId="{5F227626-BC8B-482E-90E4-14E70B75EE83}" type="sibTrans" cxnId="{74076EC7-C590-44D1-9164-8453C45BB22C}">
      <dgm:prSet/>
      <dgm:spPr/>
      <dgm:t>
        <a:bodyPr/>
        <a:lstStyle/>
        <a:p>
          <a:endParaRPr lang="ru-RU"/>
        </a:p>
      </dgm:t>
    </dgm:pt>
    <dgm:pt modelId="{A8B9093E-BAC6-40E0-A426-983E70887EFB}">
      <dgm:prSet phldrT="[Текст]"/>
      <dgm:spPr/>
      <dgm:t>
        <a:bodyPr/>
        <a:lstStyle/>
        <a:p>
          <a:r>
            <a:rPr lang="ru-RU" dirty="0" smtClean="0"/>
            <a:t>Отправка перевозки</a:t>
          </a:r>
          <a:endParaRPr lang="ru-RU" dirty="0"/>
        </a:p>
      </dgm:t>
    </dgm:pt>
    <dgm:pt modelId="{538E3183-2E95-4E25-8E17-76FAEB2CAF24}" type="parTrans" cxnId="{DF7FEEEC-97C8-4152-B4A2-9B7F6D4C8739}">
      <dgm:prSet/>
      <dgm:spPr/>
      <dgm:t>
        <a:bodyPr/>
        <a:lstStyle/>
        <a:p>
          <a:endParaRPr lang="ru-RU"/>
        </a:p>
      </dgm:t>
    </dgm:pt>
    <dgm:pt modelId="{78FD5FC1-B58E-4C86-9C35-FB1BC9B02F80}" type="sibTrans" cxnId="{DF7FEEEC-97C8-4152-B4A2-9B7F6D4C8739}">
      <dgm:prSet/>
      <dgm:spPr/>
      <dgm:t>
        <a:bodyPr/>
        <a:lstStyle/>
        <a:p>
          <a:endParaRPr lang="ru-RU"/>
        </a:p>
      </dgm:t>
    </dgm:pt>
    <dgm:pt modelId="{22FE008A-89E1-4834-B411-D376D491CB81}">
      <dgm:prSet phldrT="[Текст]"/>
      <dgm:spPr/>
      <dgm:t>
        <a:bodyPr/>
        <a:lstStyle/>
        <a:p>
          <a:r>
            <a:rPr lang="ru-RU" dirty="0" smtClean="0"/>
            <a:t>Прибытие перевозки</a:t>
          </a:r>
          <a:endParaRPr lang="ru-RU" dirty="0"/>
        </a:p>
      </dgm:t>
    </dgm:pt>
    <dgm:pt modelId="{A2375701-CC3A-4517-A627-0FDE6BF756D5}" type="parTrans" cxnId="{B5260415-EF79-4A94-9F6C-23A04B7FB6EE}">
      <dgm:prSet/>
      <dgm:spPr/>
      <dgm:t>
        <a:bodyPr/>
        <a:lstStyle/>
        <a:p>
          <a:endParaRPr lang="ru-RU"/>
        </a:p>
      </dgm:t>
    </dgm:pt>
    <dgm:pt modelId="{9AC524E5-662C-4CEF-9693-C764E94364F5}" type="sibTrans" cxnId="{B5260415-EF79-4A94-9F6C-23A04B7FB6EE}">
      <dgm:prSet/>
      <dgm:spPr/>
      <dgm:t>
        <a:bodyPr/>
        <a:lstStyle/>
        <a:p>
          <a:endParaRPr lang="ru-RU"/>
        </a:p>
      </dgm:t>
    </dgm:pt>
    <dgm:pt modelId="{14C352D2-7266-4697-977F-163DD1950F45}" type="pres">
      <dgm:prSet presAssocID="{4CC8C9C4-0AC9-4A76-89C9-4D513FCAE8BD}" presName="Name0" presStyleCnt="0">
        <dgm:presLayoutVars>
          <dgm:dir/>
          <dgm:resizeHandles val="exact"/>
        </dgm:presLayoutVars>
      </dgm:prSet>
      <dgm:spPr/>
    </dgm:pt>
    <dgm:pt modelId="{334F8AFE-0AFD-4DDB-BF60-54E6C76336C4}" type="pres">
      <dgm:prSet presAssocID="{4A8F3179-9B02-4136-83A3-E5518F465E0E}" presName="node" presStyleLbl="node1" presStyleIdx="0" presStyleCnt="5">
        <dgm:presLayoutVars>
          <dgm:bulletEnabled val="1"/>
        </dgm:presLayoutVars>
      </dgm:prSet>
      <dgm:spPr/>
    </dgm:pt>
    <dgm:pt modelId="{3E1C273D-D22D-44C5-9399-50A814930B14}" type="pres">
      <dgm:prSet presAssocID="{27F283AC-788D-4C38-8C7D-A5573F9226AC}" presName="sibTrans" presStyleLbl="sibTrans2D1" presStyleIdx="0" presStyleCnt="4"/>
      <dgm:spPr/>
    </dgm:pt>
    <dgm:pt modelId="{3837654D-B7AC-4918-8F12-6142EFA631B3}" type="pres">
      <dgm:prSet presAssocID="{27F283AC-788D-4C38-8C7D-A5573F9226AC}" presName="connectorText" presStyleLbl="sibTrans2D1" presStyleIdx="0" presStyleCnt="4"/>
      <dgm:spPr/>
    </dgm:pt>
    <dgm:pt modelId="{BED16027-1BC4-4418-9EC9-08EA1CB61698}" type="pres">
      <dgm:prSet presAssocID="{B9D3C23F-C0FB-465F-925C-B5B114858CE9}" presName="node" presStyleLbl="node1" presStyleIdx="1" presStyleCnt="5">
        <dgm:presLayoutVars>
          <dgm:bulletEnabled val="1"/>
        </dgm:presLayoutVars>
      </dgm:prSet>
      <dgm:spPr/>
    </dgm:pt>
    <dgm:pt modelId="{60FFF5E1-61E6-411B-B94A-092E75A19D65}" type="pres">
      <dgm:prSet presAssocID="{5A2EFBE5-CDBE-409D-8F56-21A778E3453A}" presName="sibTrans" presStyleLbl="sibTrans2D1" presStyleIdx="1" presStyleCnt="4"/>
      <dgm:spPr/>
    </dgm:pt>
    <dgm:pt modelId="{70FB4FCE-D404-435B-8AF8-C4D8DDDF13E4}" type="pres">
      <dgm:prSet presAssocID="{5A2EFBE5-CDBE-409D-8F56-21A778E3453A}" presName="connectorText" presStyleLbl="sibTrans2D1" presStyleIdx="1" presStyleCnt="4"/>
      <dgm:spPr/>
    </dgm:pt>
    <dgm:pt modelId="{FA3824DD-8AB6-43CF-A4C3-085198515D0F}" type="pres">
      <dgm:prSet presAssocID="{A6FDA925-5862-4918-AC25-80D6744A53DE}" presName="node" presStyleLbl="node1" presStyleIdx="2" presStyleCnt="5">
        <dgm:presLayoutVars>
          <dgm:bulletEnabled val="1"/>
        </dgm:presLayoutVars>
      </dgm:prSet>
      <dgm:spPr/>
    </dgm:pt>
    <dgm:pt modelId="{95370156-98C2-404B-AAAA-D1571AE742F7}" type="pres">
      <dgm:prSet presAssocID="{5F227626-BC8B-482E-90E4-14E70B75EE83}" presName="sibTrans" presStyleLbl="sibTrans2D1" presStyleIdx="2" presStyleCnt="4"/>
      <dgm:spPr/>
    </dgm:pt>
    <dgm:pt modelId="{D736DD6A-0F97-4509-BDD6-141ECDE9EC57}" type="pres">
      <dgm:prSet presAssocID="{5F227626-BC8B-482E-90E4-14E70B75EE83}" presName="connectorText" presStyleLbl="sibTrans2D1" presStyleIdx="2" presStyleCnt="4"/>
      <dgm:spPr/>
    </dgm:pt>
    <dgm:pt modelId="{DD006126-31A6-4B1A-8F94-E3D5E5E31CB1}" type="pres">
      <dgm:prSet presAssocID="{A8B9093E-BAC6-40E0-A426-983E70887EFB}" presName="node" presStyleLbl="node1" presStyleIdx="3" presStyleCnt="5">
        <dgm:presLayoutVars>
          <dgm:bulletEnabled val="1"/>
        </dgm:presLayoutVars>
      </dgm:prSet>
      <dgm:spPr/>
    </dgm:pt>
    <dgm:pt modelId="{3CB022FA-6622-49D8-B85E-0EDC5AC50460}" type="pres">
      <dgm:prSet presAssocID="{78FD5FC1-B58E-4C86-9C35-FB1BC9B02F80}" presName="sibTrans" presStyleLbl="sibTrans2D1" presStyleIdx="3" presStyleCnt="4"/>
      <dgm:spPr/>
    </dgm:pt>
    <dgm:pt modelId="{1B5E03EB-E2AF-4993-B5DA-7B3F22496B6A}" type="pres">
      <dgm:prSet presAssocID="{78FD5FC1-B58E-4C86-9C35-FB1BC9B02F80}" presName="connectorText" presStyleLbl="sibTrans2D1" presStyleIdx="3" presStyleCnt="4"/>
      <dgm:spPr/>
    </dgm:pt>
    <dgm:pt modelId="{97C24143-BCA9-4943-9C9D-0E8312CABFAF}" type="pres">
      <dgm:prSet presAssocID="{22FE008A-89E1-4834-B411-D376D491CB81}" presName="node" presStyleLbl="node1" presStyleIdx="4" presStyleCnt="5">
        <dgm:presLayoutVars>
          <dgm:bulletEnabled val="1"/>
        </dgm:presLayoutVars>
      </dgm:prSet>
      <dgm:spPr/>
    </dgm:pt>
  </dgm:ptLst>
  <dgm:cxnLst>
    <dgm:cxn modelId="{305288F3-C1D9-49A6-B21B-8B3A571639B1}" type="presOf" srcId="{A6FDA925-5862-4918-AC25-80D6744A53DE}" destId="{FA3824DD-8AB6-43CF-A4C3-085198515D0F}" srcOrd="0" destOrd="0" presId="urn:microsoft.com/office/officeart/2005/8/layout/process1"/>
    <dgm:cxn modelId="{0A7BF1F9-15D3-4A76-85AA-EAED9007E2FA}" type="presOf" srcId="{5F227626-BC8B-482E-90E4-14E70B75EE83}" destId="{95370156-98C2-404B-AAAA-D1571AE742F7}" srcOrd="0" destOrd="0" presId="urn:microsoft.com/office/officeart/2005/8/layout/process1"/>
    <dgm:cxn modelId="{B5260415-EF79-4A94-9F6C-23A04B7FB6EE}" srcId="{4CC8C9C4-0AC9-4A76-89C9-4D513FCAE8BD}" destId="{22FE008A-89E1-4834-B411-D376D491CB81}" srcOrd="4" destOrd="0" parTransId="{A2375701-CC3A-4517-A627-0FDE6BF756D5}" sibTransId="{9AC524E5-662C-4CEF-9693-C764E94364F5}"/>
    <dgm:cxn modelId="{03E836F9-12CD-4EDF-B14F-08B10F164784}" type="presOf" srcId="{5A2EFBE5-CDBE-409D-8F56-21A778E3453A}" destId="{60FFF5E1-61E6-411B-B94A-092E75A19D65}" srcOrd="0" destOrd="0" presId="urn:microsoft.com/office/officeart/2005/8/layout/process1"/>
    <dgm:cxn modelId="{063470CF-B789-4F00-B4A3-930686A4DDDF}" type="presOf" srcId="{5A2EFBE5-CDBE-409D-8F56-21A778E3453A}" destId="{70FB4FCE-D404-435B-8AF8-C4D8DDDF13E4}" srcOrd="1" destOrd="0" presId="urn:microsoft.com/office/officeart/2005/8/layout/process1"/>
    <dgm:cxn modelId="{7F7748E6-FCE8-444C-8E6D-B9BF57D2CA05}" srcId="{4CC8C9C4-0AC9-4A76-89C9-4D513FCAE8BD}" destId="{B9D3C23F-C0FB-465F-925C-B5B114858CE9}" srcOrd="1" destOrd="0" parTransId="{48192DE7-0DFA-46DB-AF19-690AD484E86D}" sibTransId="{5A2EFBE5-CDBE-409D-8F56-21A778E3453A}"/>
    <dgm:cxn modelId="{E13A992D-DEB7-4F55-A1D3-F4E9E63D1A0B}" type="presOf" srcId="{27F283AC-788D-4C38-8C7D-A5573F9226AC}" destId="{3E1C273D-D22D-44C5-9399-50A814930B14}" srcOrd="0" destOrd="0" presId="urn:microsoft.com/office/officeart/2005/8/layout/process1"/>
    <dgm:cxn modelId="{CC4A5D53-9035-46E2-B27B-13AA9A8186B8}" type="presOf" srcId="{4A8F3179-9B02-4136-83A3-E5518F465E0E}" destId="{334F8AFE-0AFD-4DDB-BF60-54E6C76336C4}" srcOrd="0" destOrd="0" presId="urn:microsoft.com/office/officeart/2005/8/layout/process1"/>
    <dgm:cxn modelId="{74076EC7-C590-44D1-9164-8453C45BB22C}" srcId="{4CC8C9C4-0AC9-4A76-89C9-4D513FCAE8BD}" destId="{A6FDA925-5862-4918-AC25-80D6744A53DE}" srcOrd="2" destOrd="0" parTransId="{CDFAEAEF-BD72-4601-B878-AB2B7BCE1AFB}" sibTransId="{5F227626-BC8B-482E-90E4-14E70B75EE83}"/>
    <dgm:cxn modelId="{66847CAE-4E8B-4E78-A8FE-57CB2C7DEC90}" type="presOf" srcId="{78FD5FC1-B58E-4C86-9C35-FB1BC9B02F80}" destId="{1B5E03EB-E2AF-4993-B5DA-7B3F22496B6A}" srcOrd="1" destOrd="0" presId="urn:microsoft.com/office/officeart/2005/8/layout/process1"/>
    <dgm:cxn modelId="{659B3DFB-0AB6-4EF6-B727-01635CA6B869}" type="presOf" srcId="{5F227626-BC8B-482E-90E4-14E70B75EE83}" destId="{D736DD6A-0F97-4509-BDD6-141ECDE9EC57}" srcOrd="1" destOrd="0" presId="urn:microsoft.com/office/officeart/2005/8/layout/process1"/>
    <dgm:cxn modelId="{82CA244B-ECEB-4133-8ED0-BDEC1332EE9C}" type="presOf" srcId="{4CC8C9C4-0AC9-4A76-89C9-4D513FCAE8BD}" destId="{14C352D2-7266-4697-977F-163DD1950F45}" srcOrd="0" destOrd="0" presId="urn:microsoft.com/office/officeart/2005/8/layout/process1"/>
    <dgm:cxn modelId="{695A18D7-0A53-4CF5-9757-651327A17EB8}" type="presOf" srcId="{22FE008A-89E1-4834-B411-D376D491CB81}" destId="{97C24143-BCA9-4943-9C9D-0E8312CABFAF}" srcOrd="0" destOrd="0" presId="urn:microsoft.com/office/officeart/2005/8/layout/process1"/>
    <dgm:cxn modelId="{9F0EFEA5-569C-4715-96B3-0BE899E7EE55}" type="presOf" srcId="{27F283AC-788D-4C38-8C7D-A5573F9226AC}" destId="{3837654D-B7AC-4918-8F12-6142EFA631B3}" srcOrd="1" destOrd="0" presId="urn:microsoft.com/office/officeart/2005/8/layout/process1"/>
    <dgm:cxn modelId="{DF7FEEEC-97C8-4152-B4A2-9B7F6D4C8739}" srcId="{4CC8C9C4-0AC9-4A76-89C9-4D513FCAE8BD}" destId="{A8B9093E-BAC6-40E0-A426-983E70887EFB}" srcOrd="3" destOrd="0" parTransId="{538E3183-2E95-4E25-8E17-76FAEB2CAF24}" sibTransId="{78FD5FC1-B58E-4C86-9C35-FB1BC9B02F80}"/>
    <dgm:cxn modelId="{839507F2-E3BB-4CEE-B3B8-6D8397233A3E}" type="presOf" srcId="{B9D3C23F-C0FB-465F-925C-B5B114858CE9}" destId="{BED16027-1BC4-4418-9EC9-08EA1CB61698}" srcOrd="0" destOrd="0" presId="urn:microsoft.com/office/officeart/2005/8/layout/process1"/>
    <dgm:cxn modelId="{2F3EA060-DB39-42BC-8504-37B2A19840B7}" type="presOf" srcId="{A8B9093E-BAC6-40E0-A426-983E70887EFB}" destId="{DD006126-31A6-4B1A-8F94-E3D5E5E31CB1}" srcOrd="0" destOrd="0" presId="urn:microsoft.com/office/officeart/2005/8/layout/process1"/>
    <dgm:cxn modelId="{DC2A6090-19F8-425B-A644-48B70A5D9FDE}" srcId="{4CC8C9C4-0AC9-4A76-89C9-4D513FCAE8BD}" destId="{4A8F3179-9B02-4136-83A3-E5518F465E0E}" srcOrd="0" destOrd="0" parTransId="{CA325D46-D134-4ED8-979C-8DF9F4B85BB8}" sibTransId="{27F283AC-788D-4C38-8C7D-A5573F9226AC}"/>
    <dgm:cxn modelId="{C5EE72F8-125C-4266-9DA1-51C4B3827052}" type="presOf" srcId="{78FD5FC1-B58E-4C86-9C35-FB1BC9B02F80}" destId="{3CB022FA-6622-49D8-B85E-0EDC5AC50460}" srcOrd="0" destOrd="0" presId="urn:microsoft.com/office/officeart/2005/8/layout/process1"/>
    <dgm:cxn modelId="{A7FF12E9-332B-4966-A480-E2AE1BF35562}" type="presParOf" srcId="{14C352D2-7266-4697-977F-163DD1950F45}" destId="{334F8AFE-0AFD-4DDB-BF60-54E6C76336C4}" srcOrd="0" destOrd="0" presId="urn:microsoft.com/office/officeart/2005/8/layout/process1"/>
    <dgm:cxn modelId="{E3FE0CC7-685F-4DBB-9572-3899FCE9960E}" type="presParOf" srcId="{14C352D2-7266-4697-977F-163DD1950F45}" destId="{3E1C273D-D22D-44C5-9399-50A814930B14}" srcOrd="1" destOrd="0" presId="urn:microsoft.com/office/officeart/2005/8/layout/process1"/>
    <dgm:cxn modelId="{862CEFD2-97A7-4BB0-AA48-BC2410EED0AF}" type="presParOf" srcId="{3E1C273D-D22D-44C5-9399-50A814930B14}" destId="{3837654D-B7AC-4918-8F12-6142EFA631B3}" srcOrd="0" destOrd="0" presId="urn:microsoft.com/office/officeart/2005/8/layout/process1"/>
    <dgm:cxn modelId="{3F7E56D9-9D9A-44BD-B854-9C80210F775E}" type="presParOf" srcId="{14C352D2-7266-4697-977F-163DD1950F45}" destId="{BED16027-1BC4-4418-9EC9-08EA1CB61698}" srcOrd="2" destOrd="0" presId="urn:microsoft.com/office/officeart/2005/8/layout/process1"/>
    <dgm:cxn modelId="{8472DF91-56CB-48EC-B5BD-54B551281614}" type="presParOf" srcId="{14C352D2-7266-4697-977F-163DD1950F45}" destId="{60FFF5E1-61E6-411B-B94A-092E75A19D65}" srcOrd="3" destOrd="0" presId="urn:microsoft.com/office/officeart/2005/8/layout/process1"/>
    <dgm:cxn modelId="{265FFAD9-FEEC-4A7E-9BB3-8AC2DF2ED0D8}" type="presParOf" srcId="{60FFF5E1-61E6-411B-B94A-092E75A19D65}" destId="{70FB4FCE-D404-435B-8AF8-C4D8DDDF13E4}" srcOrd="0" destOrd="0" presId="urn:microsoft.com/office/officeart/2005/8/layout/process1"/>
    <dgm:cxn modelId="{49F0F201-8BDB-48A7-A48A-8FE77F559182}" type="presParOf" srcId="{14C352D2-7266-4697-977F-163DD1950F45}" destId="{FA3824DD-8AB6-43CF-A4C3-085198515D0F}" srcOrd="4" destOrd="0" presId="urn:microsoft.com/office/officeart/2005/8/layout/process1"/>
    <dgm:cxn modelId="{65503F42-B458-48A8-A5A8-51B53B20C9E8}" type="presParOf" srcId="{14C352D2-7266-4697-977F-163DD1950F45}" destId="{95370156-98C2-404B-AAAA-D1571AE742F7}" srcOrd="5" destOrd="0" presId="urn:microsoft.com/office/officeart/2005/8/layout/process1"/>
    <dgm:cxn modelId="{4C8CC75E-8FD5-42E2-B05F-3A7C9400CD9B}" type="presParOf" srcId="{95370156-98C2-404B-AAAA-D1571AE742F7}" destId="{D736DD6A-0F97-4509-BDD6-141ECDE9EC57}" srcOrd="0" destOrd="0" presId="urn:microsoft.com/office/officeart/2005/8/layout/process1"/>
    <dgm:cxn modelId="{088FE0E9-9C7A-46F5-B7DF-9B19AD0DBF9D}" type="presParOf" srcId="{14C352D2-7266-4697-977F-163DD1950F45}" destId="{DD006126-31A6-4B1A-8F94-E3D5E5E31CB1}" srcOrd="6" destOrd="0" presId="urn:microsoft.com/office/officeart/2005/8/layout/process1"/>
    <dgm:cxn modelId="{D31E373D-1DB8-4FE9-A740-C7D8CC2D8611}" type="presParOf" srcId="{14C352D2-7266-4697-977F-163DD1950F45}" destId="{3CB022FA-6622-49D8-B85E-0EDC5AC50460}" srcOrd="7" destOrd="0" presId="urn:microsoft.com/office/officeart/2005/8/layout/process1"/>
    <dgm:cxn modelId="{7F6D58AF-1155-4A35-A0BA-3DECC0F95BCD}" type="presParOf" srcId="{3CB022FA-6622-49D8-B85E-0EDC5AC50460}" destId="{1B5E03EB-E2AF-4993-B5DA-7B3F22496B6A}" srcOrd="0" destOrd="0" presId="urn:microsoft.com/office/officeart/2005/8/layout/process1"/>
    <dgm:cxn modelId="{899C59CD-C9B1-4E1A-820B-32D81C2CA9BA}" type="presParOf" srcId="{14C352D2-7266-4697-977F-163DD1950F45}" destId="{97C24143-BCA9-4943-9C9D-0E8312CABFA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F8AFE-0AFD-4DDB-BF60-54E6C76336C4}">
      <dsp:nvSpPr>
        <dsp:cNvPr id="0" name=""/>
        <dsp:cNvSpPr/>
      </dsp:nvSpPr>
      <dsp:spPr>
        <a:xfrm>
          <a:off x="4197" y="1550358"/>
          <a:ext cx="1301199" cy="780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Создание перевозки</a:t>
          </a:r>
          <a:endParaRPr lang="ru-RU" sz="1300" kern="1200" dirty="0"/>
        </a:p>
      </dsp:txBody>
      <dsp:txXfrm>
        <a:off x="27063" y="1573224"/>
        <a:ext cx="1255467" cy="734987"/>
      </dsp:txXfrm>
    </dsp:sp>
    <dsp:sp modelId="{3E1C273D-D22D-44C5-9399-50A814930B14}">
      <dsp:nvSpPr>
        <dsp:cNvPr id="0" name=""/>
        <dsp:cNvSpPr/>
      </dsp:nvSpPr>
      <dsp:spPr>
        <a:xfrm>
          <a:off x="1435516" y="1779369"/>
          <a:ext cx="275854" cy="322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/>
        </a:p>
      </dsp:txBody>
      <dsp:txXfrm>
        <a:off x="1435516" y="1843908"/>
        <a:ext cx="193098" cy="193619"/>
      </dsp:txXfrm>
    </dsp:sp>
    <dsp:sp modelId="{BED16027-1BC4-4418-9EC9-08EA1CB61698}">
      <dsp:nvSpPr>
        <dsp:cNvPr id="0" name=""/>
        <dsp:cNvSpPr/>
      </dsp:nvSpPr>
      <dsp:spPr>
        <a:xfrm>
          <a:off x="1825876" y="1550358"/>
          <a:ext cx="1301199" cy="780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Наполнение перевозки</a:t>
          </a:r>
          <a:endParaRPr lang="ru-RU" sz="1300" kern="1200" dirty="0"/>
        </a:p>
      </dsp:txBody>
      <dsp:txXfrm>
        <a:off x="1848742" y="1573224"/>
        <a:ext cx="1255467" cy="734987"/>
      </dsp:txXfrm>
    </dsp:sp>
    <dsp:sp modelId="{60FFF5E1-61E6-411B-B94A-092E75A19D65}">
      <dsp:nvSpPr>
        <dsp:cNvPr id="0" name=""/>
        <dsp:cNvSpPr/>
      </dsp:nvSpPr>
      <dsp:spPr>
        <a:xfrm>
          <a:off x="3257196" y="1779369"/>
          <a:ext cx="275854" cy="322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/>
        </a:p>
      </dsp:txBody>
      <dsp:txXfrm>
        <a:off x="3257196" y="1843908"/>
        <a:ext cx="193098" cy="193619"/>
      </dsp:txXfrm>
    </dsp:sp>
    <dsp:sp modelId="{FA3824DD-8AB6-43CF-A4C3-085198515D0F}">
      <dsp:nvSpPr>
        <dsp:cNvPr id="0" name=""/>
        <dsp:cNvSpPr/>
      </dsp:nvSpPr>
      <dsp:spPr>
        <a:xfrm>
          <a:off x="3647556" y="1550358"/>
          <a:ext cx="1301199" cy="780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Формирование перевозки</a:t>
          </a:r>
          <a:endParaRPr lang="ru-RU" sz="1300" kern="1200" dirty="0"/>
        </a:p>
      </dsp:txBody>
      <dsp:txXfrm>
        <a:off x="3670422" y="1573224"/>
        <a:ext cx="1255467" cy="734987"/>
      </dsp:txXfrm>
    </dsp:sp>
    <dsp:sp modelId="{95370156-98C2-404B-AAAA-D1571AE742F7}">
      <dsp:nvSpPr>
        <dsp:cNvPr id="0" name=""/>
        <dsp:cNvSpPr/>
      </dsp:nvSpPr>
      <dsp:spPr>
        <a:xfrm>
          <a:off x="5078875" y="1779369"/>
          <a:ext cx="275854" cy="322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/>
        </a:p>
      </dsp:txBody>
      <dsp:txXfrm>
        <a:off x="5078875" y="1843908"/>
        <a:ext cx="193098" cy="193619"/>
      </dsp:txXfrm>
    </dsp:sp>
    <dsp:sp modelId="{DD006126-31A6-4B1A-8F94-E3D5E5E31CB1}">
      <dsp:nvSpPr>
        <dsp:cNvPr id="0" name=""/>
        <dsp:cNvSpPr/>
      </dsp:nvSpPr>
      <dsp:spPr>
        <a:xfrm>
          <a:off x="5469235" y="1550358"/>
          <a:ext cx="1301199" cy="780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Отправка перевозки</a:t>
          </a:r>
          <a:endParaRPr lang="ru-RU" sz="1300" kern="1200" dirty="0"/>
        </a:p>
      </dsp:txBody>
      <dsp:txXfrm>
        <a:off x="5492101" y="1573224"/>
        <a:ext cx="1255467" cy="734987"/>
      </dsp:txXfrm>
    </dsp:sp>
    <dsp:sp modelId="{3CB022FA-6622-49D8-B85E-0EDC5AC50460}">
      <dsp:nvSpPr>
        <dsp:cNvPr id="0" name=""/>
        <dsp:cNvSpPr/>
      </dsp:nvSpPr>
      <dsp:spPr>
        <a:xfrm>
          <a:off x="6900555" y="1779369"/>
          <a:ext cx="275854" cy="322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/>
        </a:p>
      </dsp:txBody>
      <dsp:txXfrm>
        <a:off x="6900555" y="1843908"/>
        <a:ext cx="193098" cy="193619"/>
      </dsp:txXfrm>
    </dsp:sp>
    <dsp:sp modelId="{97C24143-BCA9-4943-9C9D-0E8312CABFAF}">
      <dsp:nvSpPr>
        <dsp:cNvPr id="0" name=""/>
        <dsp:cNvSpPr/>
      </dsp:nvSpPr>
      <dsp:spPr>
        <a:xfrm>
          <a:off x="7290915" y="1550358"/>
          <a:ext cx="1301199" cy="780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Прибытие перевозки</a:t>
          </a:r>
          <a:endParaRPr lang="ru-RU" sz="1300" kern="1200" dirty="0"/>
        </a:p>
      </dsp:txBody>
      <dsp:txXfrm>
        <a:off x="7313781" y="1573224"/>
        <a:ext cx="1255467" cy="734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4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27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2777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503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046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568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901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74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79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49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31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79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28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11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80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42292-C3BD-45D5-981D-DC230B1F005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10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базы данных для работы с перевозками на складе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Ворожеина</a:t>
            </a:r>
            <a:r>
              <a:rPr lang="ru-RU" dirty="0" smtClean="0"/>
              <a:t> Екатерина Ильинична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0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Отправка перевозки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перевозки используется хранимая процедура </a:t>
            </a:r>
            <a:r>
              <a:rPr lang="en-US" dirty="0" err="1" smtClean="0"/>
              <a:t>dbo.CarriageFromBandedToSent</a:t>
            </a:r>
            <a:r>
              <a:rPr lang="ru-RU" dirty="0" smtClean="0"/>
              <a:t>.</a:t>
            </a:r>
            <a:endParaRPr lang="en-US" dirty="0"/>
          </a:p>
          <a:p>
            <a:r>
              <a:rPr lang="ru-RU" dirty="0"/>
              <a:t>В хранимой процедуре выполняются следующие действия: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проверяется возможность отправки перевозки;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обновляется информация в </a:t>
            </a:r>
            <a:r>
              <a:rPr lang="en-US" dirty="0" err="1" smtClean="0"/>
              <a:t>CarriagePlace</a:t>
            </a:r>
            <a:r>
              <a:rPr lang="ru-RU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обновляется информация по статусу перевозки.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2293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Прибытие перевозки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перевозки используется хранимая процедура </a:t>
            </a:r>
            <a:r>
              <a:rPr lang="en-US" dirty="0" err="1" smtClean="0"/>
              <a:t>dbo.CarriageFromSentToArrived</a:t>
            </a:r>
            <a:r>
              <a:rPr lang="ru-RU" dirty="0" smtClean="0"/>
              <a:t>.</a:t>
            </a:r>
            <a:endParaRPr lang="en-US" dirty="0"/>
          </a:p>
          <a:p>
            <a:r>
              <a:rPr lang="ru-RU" dirty="0"/>
              <a:t>В хранимой процедуре выполняются следующие действия</a:t>
            </a:r>
            <a:r>
              <a:rPr lang="ru-RU" dirty="0" smtClean="0"/>
              <a:t>: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</a:t>
            </a:r>
            <a:r>
              <a:rPr lang="ru-RU" dirty="0" smtClean="0"/>
              <a:t>роверяется возможность принятия перевозки;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д</a:t>
            </a:r>
            <a:r>
              <a:rPr lang="ru-RU" dirty="0" smtClean="0"/>
              <a:t>обавляется информация в </a:t>
            </a:r>
            <a:r>
              <a:rPr lang="en-US" dirty="0" err="1" smtClean="0"/>
              <a:t>CarriagePlace</a:t>
            </a:r>
            <a:r>
              <a:rPr lang="ru-RU" dirty="0" smtClean="0"/>
              <a:t>;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о</a:t>
            </a:r>
            <a:r>
              <a:rPr lang="ru-RU" dirty="0" smtClean="0"/>
              <a:t>бновляется информация по статусу перевозки.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000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прохождения </a:t>
            </a:r>
            <a:r>
              <a:rPr lang="en-US" dirty="0" smtClean="0"/>
              <a:t>happy flow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276709"/>
            <a:ext cx="8596312" cy="4720278"/>
          </a:xfrm>
        </p:spPr>
      </p:pic>
    </p:spTree>
    <p:extLst>
      <p:ext uri="{BB962C8B-B14F-4D97-AF65-F5344CB8AC3E}">
        <p14:creationId xmlns:p14="http://schemas.microsoft.com/office/powerpoint/2010/main" val="3954207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Скрипт прохождение </a:t>
            </a:r>
            <a:r>
              <a:rPr lang="en-US" dirty="0" smtClean="0"/>
              <a:t>happy flow </a:t>
            </a:r>
            <a:r>
              <a:rPr lang="ru-RU" dirty="0" smtClean="0"/>
              <a:t>с комментариями: создание перевозки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8"/>
            <a:ext cx="8596668" cy="4376813"/>
          </a:xfrm>
        </p:spPr>
      </p:pic>
    </p:spTree>
    <p:extLst>
      <p:ext uri="{BB962C8B-B14F-4D97-AF65-F5344CB8AC3E}">
        <p14:creationId xmlns:p14="http://schemas.microsoft.com/office/powerpoint/2010/main" val="2493330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Наполнение перевозки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297553"/>
            <a:ext cx="8501505" cy="2947307"/>
          </a:xfrm>
        </p:spPr>
      </p:pic>
    </p:spTree>
    <p:extLst>
      <p:ext uri="{BB962C8B-B14F-4D97-AF65-F5344CB8AC3E}">
        <p14:creationId xmlns:p14="http://schemas.microsoft.com/office/powerpoint/2010/main" val="2762753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Формирование перевозки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02" y="1930400"/>
            <a:ext cx="7749719" cy="3914071"/>
          </a:xfrm>
        </p:spPr>
      </p:pic>
    </p:spTree>
    <p:extLst>
      <p:ext uri="{BB962C8B-B14F-4D97-AF65-F5344CB8AC3E}">
        <p14:creationId xmlns:p14="http://schemas.microsoft.com/office/powerpoint/2010/main" val="1219285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Отправка перевозки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80" y="1930400"/>
            <a:ext cx="7849233" cy="3355242"/>
          </a:xfrm>
        </p:spPr>
      </p:pic>
    </p:spTree>
    <p:extLst>
      <p:ext uri="{BB962C8B-B14F-4D97-AF65-F5344CB8AC3E}">
        <p14:creationId xmlns:p14="http://schemas.microsoft.com/office/powerpoint/2010/main" val="1879314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Приемка перевозки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24" y="1837426"/>
            <a:ext cx="7936965" cy="3559347"/>
          </a:xfrm>
        </p:spPr>
      </p:pic>
    </p:spTree>
    <p:extLst>
      <p:ext uri="{BB962C8B-B14F-4D97-AF65-F5344CB8AC3E}">
        <p14:creationId xmlns:p14="http://schemas.microsoft.com/office/powerpoint/2010/main" val="2053091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70009"/>
            <a:ext cx="8596668" cy="4471354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В созданном проекте реализована не вся функциональность логистики и показан только один из рабочих процессов.</a:t>
            </a:r>
          </a:p>
          <a:p>
            <a:r>
              <a:rPr lang="ru-RU" dirty="0" smtClean="0"/>
              <a:t>Существующая база была переосмыслена в более простом и легковесном варианте: нет объединяющей все сущности таблицы объектов и нет таблицы типов. Это позволяет решить следующие проблемы: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из базы уходит один огромный общий лог, сущности лежат только в своих отдельных таблицах, таким образом можно избежать избыточного дублирования информации и избыточных связей по внешним ключам (вставка будет выполняться быстрее);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для некоторых сущностей, которые однозначно определены (например, маршрут) таблица типов избыточна, а типы для более сложных сущностей (например, предметов) можно хранить в столбце таблицы предметов, таким образом убирается таблица, которая используется не всеми сущностями и лишние внешние ключи.</a:t>
            </a:r>
          </a:p>
          <a:p>
            <a:r>
              <a:rPr lang="ru-RU" dirty="0" smtClean="0"/>
              <a:t>Вся бизнес-логика описана через хранимые процедуры. Это может упростить создание </a:t>
            </a:r>
            <a:r>
              <a:rPr lang="ru-RU" dirty="0" err="1" smtClean="0"/>
              <a:t>бэкенда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проекте использован тип данных </a:t>
            </a:r>
            <a:r>
              <a:rPr lang="en-US" dirty="0" smtClean="0"/>
              <a:t>BIGINT </a:t>
            </a:r>
            <a:r>
              <a:rPr lang="ru-RU" dirty="0" smtClean="0"/>
              <a:t>для идентификаторов, что позволит хранить терабайты данных. По каждому из внешних ключей создан индекс для ускорения дальнейшей обработки.</a:t>
            </a:r>
          </a:p>
        </p:txBody>
      </p:sp>
    </p:spTree>
    <p:extLst>
      <p:ext uri="{BB962C8B-B14F-4D97-AF65-F5344CB8AC3E}">
        <p14:creationId xmlns:p14="http://schemas.microsoft.com/office/powerpoint/2010/main" val="1336450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Дальнейшие пути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 дальнейшем проект предполагается еще дополнить индексами для поиска по строке.</a:t>
            </a:r>
          </a:p>
          <a:p>
            <a:r>
              <a:rPr lang="ru-RU" dirty="0" smtClean="0"/>
              <a:t>Усложнить бизнес-процесс и выполнять уже создание предметов и приемку предметов.</a:t>
            </a:r>
          </a:p>
          <a:p>
            <a:r>
              <a:rPr lang="ru-RU" dirty="0" smtClean="0"/>
              <a:t>Расширить работу с документами и обрабатывать случаи, когда нужен документ, подтверждающий некорректную обработку предметов (или корректную обработку некорректных предметов), акт несоответствия.</a:t>
            </a:r>
          </a:p>
          <a:p>
            <a:r>
              <a:rPr lang="ru-RU" dirty="0" smtClean="0"/>
              <a:t>Использовать </a:t>
            </a:r>
            <a:r>
              <a:rPr lang="en-US" dirty="0" smtClean="0"/>
              <a:t>JOB </a:t>
            </a:r>
            <a:r>
              <a:rPr lang="ru-RU" dirty="0" smtClean="0"/>
              <a:t>для выполнения несрочных действий, требующих большой загрузки сервера.</a:t>
            </a:r>
          </a:p>
          <a:p>
            <a:r>
              <a:rPr lang="ru-RU" dirty="0" smtClean="0"/>
              <a:t>Подключить очереди для взаимодействия с другими системами (предполагается работа с </a:t>
            </a:r>
            <a:r>
              <a:rPr lang="en-US" dirty="0" smtClean="0"/>
              <a:t>XML </a:t>
            </a:r>
            <a:r>
              <a:rPr lang="ru-RU" dirty="0" smtClean="0"/>
              <a:t>и/или</a:t>
            </a:r>
            <a:r>
              <a:rPr lang="en-US" dirty="0" smtClean="0"/>
              <a:t> JSON).</a:t>
            </a:r>
          </a:p>
          <a:p>
            <a:r>
              <a:rPr lang="ru-RU" dirty="0" smtClean="0"/>
              <a:t>Возможно создание сложных аналитических отчетов.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224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проекте и требованиях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Этот проект является переосмыслением большой базы, служащей для выполнения задач логистики. Для проекта я выбрала и выделила часть данных, которая отвечает за работу с перевозкой. В качестве основных требований рассматриваю: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безопасность (данные должны быть связаны ключами, хранимые процедуры записаны с транзакциями, которые откатываются в случае ошибки);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быстродействие (должны быть созданы индексы по крайней мере на внешние ключи);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в</a:t>
            </a:r>
            <a:r>
              <a:rPr lang="ru-RU" dirty="0" smtClean="0"/>
              <a:t>озможность хранения большого объема данных (для </a:t>
            </a:r>
            <a:r>
              <a:rPr lang="en-US" dirty="0" smtClean="0"/>
              <a:t>ID </a:t>
            </a:r>
            <a:r>
              <a:rPr lang="ru-RU" dirty="0" smtClean="0"/>
              <a:t>выделен тип данных </a:t>
            </a:r>
            <a:r>
              <a:rPr lang="en-US" dirty="0" smtClean="0"/>
              <a:t>BIGINT)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752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Предметная область и сущности базы данных (БД)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БД построена на следующих сущностях:</a:t>
            </a:r>
          </a:p>
          <a:p>
            <a:r>
              <a:rPr lang="ru-RU" dirty="0" smtClean="0"/>
              <a:t>1) Перевозка (это сама машина, с помощью которой осуществляется доставка грузов с одного склада на другой склад, и ее атрибуты)</a:t>
            </a:r>
            <a:endParaRPr lang="ru-RU" dirty="0"/>
          </a:p>
          <a:p>
            <a:r>
              <a:rPr lang="ru-RU" dirty="0"/>
              <a:t>2) </a:t>
            </a:r>
            <a:r>
              <a:rPr lang="ru-RU" dirty="0" smtClean="0"/>
              <a:t>Контракт (договор доставки или агентский договор со сбором средств)</a:t>
            </a:r>
            <a:endParaRPr lang="ru-RU" dirty="0"/>
          </a:p>
          <a:p>
            <a:r>
              <a:rPr lang="ru-RU" dirty="0"/>
              <a:t>3) </a:t>
            </a:r>
            <a:r>
              <a:rPr lang="ru-RU" dirty="0" smtClean="0"/>
              <a:t>Контрагент (участники договора о доставке или агентского договора)</a:t>
            </a:r>
            <a:endParaRPr lang="ru-RU" dirty="0"/>
          </a:p>
          <a:p>
            <a:r>
              <a:rPr lang="ru-RU" dirty="0"/>
              <a:t>4) </a:t>
            </a:r>
            <a:r>
              <a:rPr lang="ru-RU" dirty="0" smtClean="0"/>
              <a:t>Маршрут (путь от одного склада до другого, указаны начальная и конечная точки)</a:t>
            </a:r>
            <a:endParaRPr lang="ru-RU" dirty="0"/>
          </a:p>
          <a:p>
            <a:r>
              <a:rPr lang="ru-RU" dirty="0"/>
              <a:t>5) </a:t>
            </a:r>
            <a:r>
              <a:rPr lang="ru-RU" dirty="0" smtClean="0"/>
              <a:t>Номенклатура (единица груза или товара)</a:t>
            </a:r>
            <a:endParaRPr lang="ru-RU" dirty="0"/>
          </a:p>
          <a:p>
            <a:r>
              <a:rPr lang="ru-RU" dirty="0"/>
              <a:t>6) Место (склад, складское место</a:t>
            </a:r>
            <a:r>
              <a:rPr lang="ru-RU" dirty="0" smtClean="0"/>
              <a:t>)</a:t>
            </a:r>
          </a:p>
          <a:p>
            <a:r>
              <a:rPr lang="ru-RU" dirty="0" smtClean="0"/>
              <a:t>7) Документ (товарная накладная, транспортная накладная)</a:t>
            </a:r>
          </a:p>
          <a:p>
            <a:r>
              <a:rPr lang="ru-RU" dirty="0" smtClean="0"/>
              <a:t>8) Предмет (отправление, груз)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12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базы данных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72" y="1270000"/>
            <a:ext cx="5936126" cy="5358632"/>
          </a:xfrm>
        </p:spPr>
      </p:pic>
    </p:spTree>
    <p:extLst>
      <p:ext uri="{BB962C8B-B14F-4D97-AF65-F5344CB8AC3E}">
        <p14:creationId xmlns:p14="http://schemas.microsoft.com/office/powerpoint/2010/main" val="47351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Упрощения, используемые в 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00997"/>
            <a:ext cx="8596668" cy="4675516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Проект реализует лишь небольшой фрагмент работы с крупными складами, в частности, рассмотрен процесс обработки перевозки. Поэтому выполнены следующие упрощения: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нет </a:t>
            </a:r>
            <a:r>
              <a:rPr lang="ru-RU" dirty="0"/>
              <a:t>справочника типов (для сущностей, </a:t>
            </a:r>
            <a:r>
              <a:rPr lang="ru-RU" dirty="0" smtClean="0"/>
              <a:t>которые </a:t>
            </a:r>
            <a:r>
              <a:rPr lang="ru-RU" dirty="0"/>
              <a:t>представлены только одним типом, заявлен в названии таблицы, </a:t>
            </a:r>
            <a:r>
              <a:rPr lang="ru-RU" dirty="0" smtClean="0"/>
              <a:t>для </a:t>
            </a:r>
            <a:r>
              <a:rPr lang="ru-RU" dirty="0"/>
              <a:t>сущностей, которые могут быть нескольких типов, </a:t>
            </a:r>
            <a:r>
              <a:rPr lang="ru-RU" dirty="0" smtClean="0"/>
              <a:t>указан </a:t>
            </a:r>
            <a:r>
              <a:rPr lang="ru-RU" dirty="0"/>
              <a:t>в отдельном поле);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упрощена </a:t>
            </a:r>
            <a:r>
              <a:rPr lang="ru-RU" dirty="0"/>
              <a:t>работа с маршрутами (используются уже известные </a:t>
            </a:r>
            <a:r>
              <a:rPr lang="ru-RU" dirty="0" smtClean="0"/>
              <a:t>начальные </a:t>
            </a:r>
            <a:r>
              <a:rPr lang="ru-RU" dirty="0"/>
              <a:t>и конечные точки маршрутов, </a:t>
            </a:r>
            <a:r>
              <a:rPr lang="ru-RU" dirty="0" smtClean="0"/>
              <a:t>нет </a:t>
            </a:r>
            <a:r>
              <a:rPr lang="ru-RU" dirty="0"/>
              <a:t>алгоритма вычисления маршрута для точки);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не </a:t>
            </a:r>
            <a:r>
              <a:rPr lang="ru-RU" dirty="0"/>
              <a:t>используется пломбирование перевозок;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перевозка </a:t>
            </a:r>
            <a:r>
              <a:rPr lang="ru-RU" dirty="0"/>
              <a:t>формируется уже с готовыми грузами (нет создания груза, его наполнения</a:t>
            </a:r>
            <a:r>
              <a:rPr lang="ru-RU" dirty="0" smtClean="0"/>
              <a:t>, в </a:t>
            </a:r>
            <a:r>
              <a:rPr lang="ru-RU" dirty="0"/>
              <a:t>таблице указаны уже подходящие для отправки грузы, даже если есть вложенность</a:t>
            </a:r>
            <a:r>
              <a:rPr lang="ru-RU" dirty="0" smtClean="0"/>
              <a:t>); 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упрощение </a:t>
            </a:r>
            <a:r>
              <a:rPr lang="ru-RU" dirty="0"/>
              <a:t>использования документов (нет актов несоответствия, нет иерархии документов);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упрощена </a:t>
            </a:r>
            <a:r>
              <a:rPr lang="ru-RU" dirty="0"/>
              <a:t>иерархия мест;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упрощена </a:t>
            </a:r>
            <a:r>
              <a:rPr lang="ru-RU" dirty="0"/>
              <a:t>работа с предметами (используются уже подходящие для отправки в перевозке предметы, </a:t>
            </a:r>
            <a:r>
              <a:rPr lang="ru-RU" dirty="0" smtClean="0"/>
              <a:t>нет </a:t>
            </a:r>
            <a:r>
              <a:rPr lang="ru-RU" dirty="0"/>
              <a:t>приемки предметов, только приемка самой перевозки);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упрощена </a:t>
            </a:r>
            <a:r>
              <a:rPr lang="ru-RU" dirty="0"/>
              <a:t>работа со статусами (статусы есть только у перевозки);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упрощен </a:t>
            </a:r>
            <a:r>
              <a:rPr lang="ru-RU" dirty="0"/>
              <a:t>состав </a:t>
            </a:r>
            <a:r>
              <a:rPr lang="ru-RU" dirty="0" smtClean="0"/>
              <a:t>документов;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перевозка не переходит в терминальный статус «Завершена», поскольку это требует реализации других, более сложных процессов, связанных с приемкой и/или созданием актов несоответствия;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р</a:t>
            </a:r>
            <a:r>
              <a:rPr lang="ru-RU" dirty="0" smtClean="0"/>
              <a:t>еализован </a:t>
            </a:r>
            <a:r>
              <a:rPr lang="en-US" dirty="0" smtClean="0"/>
              <a:t>happy flow</a:t>
            </a:r>
            <a:r>
              <a:rPr lang="ru-RU" dirty="0" smtClean="0"/>
              <a:t> (перевозку создают, наполняют, формируют, отправляют, принимают).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343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перевозки (схема бизнес-процесса)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23790"/>
              </p:ext>
            </p:extLst>
          </p:nvPr>
        </p:nvGraphicFramePr>
        <p:xfrm>
          <a:off x="677863" y="1349706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904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перевозки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создания перевозки используется хранимая процедура </a:t>
            </a:r>
            <a:r>
              <a:rPr lang="en-US" dirty="0" err="1" smtClean="0"/>
              <a:t>dbo.CarriageAdd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хранимой процедуре выполняются следующие действия: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проверяется возможность создания перевозки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создается новый договор для перевозки между существующими контрагентами (создается запись в таблице </a:t>
            </a:r>
            <a:r>
              <a:rPr lang="en-US" dirty="0" smtClean="0"/>
              <a:t>Contract)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добавляется запись в таблицу перевозки </a:t>
            </a:r>
            <a:r>
              <a:rPr lang="en-US" dirty="0" smtClean="0"/>
              <a:t>Carriage </a:t>
            </a:r>
            <a:r>
              <a:rPr lang="ru-RU" dirty="0" smtClean="0"/>
              <a:t>и таблицу для связи перевозка-место – </a:t>
            </a:r>
            <a:r>
              <a:rPr lang="en-US" dirty="0" err="1" smtClean="0"/>
              <a:t>CarriagePlace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020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Наполнение перевозки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</a:t>
            </a:r>
            <a:r>
              <a:rPr lang="ru-RU" dirty="0" smtClean="0"/>
              <a:t>наполнения </a:t>
            </a:r>
            <a:r>
              <a:rPr lang="ru-RU" dirty="0"/>
              <a:t>перевозки используется хранимая процедура </a:t>
            </a:r>
            <a:r>
              <a:rPr lang="en-US" dirty="0" err="1" smtClean="0"/>
              <a:t>dbo.ArticleInCarriageAdd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В хранимой процедуре выполняются следующие действия: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</a:t>
            </a:r>
            <a:r>
              <a:rPr lang="ru-RU" dirty="0" smtClean="0"/>
              <a:t>роверяется возможность добавления предмета в перевозку;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д</a:t>
            </a:r>
            <a:r>
              <a:rPr lang="ru-RU" dirty="0" smtClean="0"/>
              <a:t>обавляются записи в таблицу </a:t>
            </a:r>
            <a:r>
              <a:rPr lang="en-US" dirty="0" err="1" smtClean="0"/>
              <a:t>ArticleInCarriage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0980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Формирование перевозки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</a:t>
            </a:r>
            <a:r>
              <a:rPr lang="ru-RU" dirty="0" smtClean="0"/>
              <a:t>формирования </a:t>
            </a:r>
            <a:r>
              <a:rPr lang="ru-RU" dirty="0"/>
              <a:t>перевозки используется хранимая процедура </a:t>
            </a:r>
            <a:r>
              <a:rPr lang="en-US" dirty="0" err="1" smtClean="0"/>
              <a:t>dbo.CarriageToBanded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В хранимой процедуре выполняются следующие действия: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</a:t>
            </a:r>
            <a:r>
              <a:rPr lang="ru-RU" dirty="0" smtClean="0"/>
              <a:t>роверяется возможность формирования перевозки;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с</a:t>
            </a:r>
            <a:r>
              <a:rPr lang="ru-RU" dirty="0" smtClean="0"/>
              <a:t>оздаются товарная и транспортная накладные (добавляются записи в </a:t>
            </a:r>
            <a:r>
              <a:rPr lang="en-US" dirty="0" smtClean="0"/>
              <a:t>Documents)</a:t>
            </a:r>
            <a:r>
              <a:rPr lang="ru-RU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создается перечень предметов по каждой из накладных</a:t>
            </a:r>
            <a:r>
              <a:rPr lang="en-US" dirty="0" smtClean="0"/>
              <a:t> (</a:t>
            </a:r>
            <a:r>
              <a:rPr lang="ru-RU" dirty="0" smtClean="0"/>
              <a:t>добавляются записи в </a:t>
            </a:r>
            <a:r>
              <a:rPr lang="en-US" dirty="0" err="1" smtClean="0"/>
              <a:t>ArticleInDocument</a:t>
            </a:r>
            <a:r>
              <a:rPr lang="en-US" dirty="0" smtClean="0"/>
              <a:t>)</a:t>
            </a:r>
            <a:r>
              <a:rPr lang="ru-RU" dirty="0" smtClean="0"/>
              <a:t>;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о</a:t>
            </a:r>
            <a:r>
              <a:rPr lang="ru-RU" dirty="0" smtClean="0"/>
              <a:t>бновляется статус перевозки.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517458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960</TotalTime>
  <Words>919</Words>
  <Application>Microsoft Office PowerPoint</Application>
  <PresentationFormat>Широкоэкранный</PresentationFormat>
  <Paragraphs>87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Trebuchet MS</vt:lpstr>
      <vt:lpstr>Wingdings</vt:lpstr>
      <vt:lpstr>Wingdings 3</vt:lpstr>
      <vt:lpstr>Аспект</vt:lpstr>
      <vt:lpstr>Проект базы данных для работы с перевозками на складе</vt:lpstr>
      <vt:lpstr>О проекте и требованиях</vt:lpstr>
      <vt:lpstr>Предметная область и сущности базы данных (БД)</vt:lpstr>
      <vt:lpstr>Диаграмма базы данных</vt:lpstr>
      <vt:lpstr>Упрощения, используемые в проекте</vt:lpstr>
      <vt:lpstr>Обработка перевозки (схема бизнес-процесса)</vt:lpstr>
      <vt:lpstr>Создание перевозки</vt:lpstr>
      <vt:lpstr>Наполнение перевозки</vt:lpstr>
      <vt:lpstr>Формирование перевозки</vt:lpstr>
      <vt:lpstr>Отправка перевозки</vt:lpstr>
      <vt:lpstr>Прибытие перевозки</vt:lpstr>
      <vt:lpstr>Пример прохождения happy flow</vt:lpstr>
      <vt:lpstr>Скрипт прохождение happy flow с комментариями: создание перевозки</vt:lpstr>
      <vt:lpstr>Наполнение перевозки</vt:lpstr>
      <vt:lpstr>Формирование перевозки</vt:lpstr>
      <vt:lpstr>Отправка перевозки</vt:lpstr>
      <vt:lpstr>Приемка перевозки</vt:lpstr>
      <vt:lpstr>Решения проекта</vt:lpstr>
      <vt:lpstr>Дальнейшие пути развития</vt:lpstr>
    </vt:vector>
  </TitlesOfParts>
  <Company>OZON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базы данных для работы с перевозками на складе</dc:title>
  <dc:creator>Vorozheina Ekaterina Ilinichna</dc:creator>
  <cp:lastModifiedBy>Vorozheina Ekaterina Ilinichna</cp:lastModifiedBy>
  <cp:revision>18</cp:revision>
  <dcterms:created xsi:type="dcterms:W3CDTF">2024-01-28T18:54:16Z</dcterms:created>
  <dcterms:modified xsi:type="dcterms:W3CDTF">2024-01-29T10:54:53Z</dcterms:modified>
</cp:coreProperties>
</file>