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40" r:id="rId1"/>
  </p:sldMasterIdLst>
  <p:notesMasterIdLst>
    <p:notesMasterId r:id="rId31"/>
  </p:notesMasterIdLst>
  <p:sldIdLst>
    <p:sldId id="256" r:id="rId2"/>
    <p:sldId id="299" r:id="rId3"/>
    <p:sldId id="315" r:id="rId4"/>
    <p:sldId id="312" r:id="rId5"/>
    <p:sldId id="305" r:id="rId6"/>
    <p:sldId id="304" r:id="rId7"/>
    <p:sldId id="303" r:id="rId8"/>
    <p:sldId id="300" r:id="rId9"/>
    <p:sldId id="302" r:id="rId10"/>
    <p:sldId id="307" r:id="rId11"/>
    <p:sldId id="308" r:id="rId12"/>
    <p:sldId id="316" r:id="rId13"/>
    <p:sldId id="310" r:id="rId14"/>
    <p:sldId id="317" r:id="rId15"/>
    <p:sldId id="318" r:id="rId16"/>
    <p:sldId id="313" r:id="rId17"/>
    <p:sldId id="319" r:id="rId18"/>
    <p:sldId id="320" r:id="rId19"/>
    <p:sldId id="322" r:id="rId20"/>
    <p:sldId id="321" r:id="rId21"/>
    <p:sldId id="324" r:id="rId22"/>
    <p:sldId id="326" r:id="rId23"/>
    <p:sldId id="325" r:id="rId24"/>
    <p:sldId id="330" r:id="rId25"/>
    <p:sldId id="329" r:id="rId26"/>
    <p:sldId id="328" r:id="rId27"/>
    <p:sldId id="327" r:id="rId28"/>
    <p:sldId id="331" r:id="rId29"/>
    <p:sldId id="32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419" autoAdjust="0"/>
  </p:normalViewPr>
  <p:slideViewPr>
    <p:cSldViewPr snapToGrid="0">
      <p:cViewPr varScale="1">
        <p:scale>
          <a:sx n="103" d="100"/>
          <a:sy n="103" d="100"/>
        </p:scale>
        <p:origin x="85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CBBF81-6C87-4E27-8C13-41378E093853}" type="datetimeFigureOut">
              <a:rPr lang="ru-RU" smtClean="0"/>
              <a:t>11.11.2024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BBEF58-BC6E-41A8-A723-B0598B5AAE06}" type="slidenum">
              <a:rPr lang="ru-RU" smtClean="0"/>
              <a:t>‹#›</a:t>
            </a:fld>
            <a:endParaRPr lang="ru-RU"/>
          </a:p>
        </p:txBody>
      </p:sp>
    </p:spTree>
    <p:extLst>
      <p:ext uri="{BB962C8B-B14F-4D97-AF65-F5344CB8AC3E}">
        <p14:creationId xmlns:p14="http://schemas.microsoft.com/office/powerpoint/2010/main" val="4002667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geeksforgeeks.org/mean-median-unsorted-array/"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geeksforgeeks.org/support-vector-machine-algorith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population</a:t>
            </a:r>
            <a:r>
              <a:rPr lang="en-US" sz="1200" b="0" i="0" kern="1200" dirty="0" smtClean="0">
                <a:solidFill>
                  <a:schemeClr val="tx1"/>
                </a:solidFill>
                <a:effectLst/>
                <a:latin typeface="+mn-lt"/>
                <a:ea typeface="+mn-ea"/>
                <a:cs typeface="+mn-cs"/>
              </a:rPr>
              <a:t> includes </a:t>
            </a:r>
            <a:r>
              <a:rPr lang="en-US" sz="1200" b="1" i="0" kern="1200" dirty="0" smtClean="0">
                <a:solidFill>
                  <a:schemeClr val="tx1"/>
                </a:solidFill>
                <a:effectLst/>
                <a:latin typeface="+mn-lt"/>
                <a:ea typeface="+mn-ea"/>
                <a:cs typeface="+mn-cs"/>
              </a:rPr>
              <a:t>all members</a:t>
            </a:r>
            <a:r>
              <a:rPr lang="en-US" sz="1200" b="0" i="0" kern="1200" dirty="0" smtClean="0">
                <a:solidFill>
                  <a:schemeClr val="tx1"/>
                </a:solidFill>
                <a:effectLst/>
                <a:latin typeface="+mn-lt"/>
                <a:ea typeface="+mn-ea"/>
                <a:cs typeface="+mn-cs"/>
              </a:rPr>
              <a:t> from a specified group, all possible outcomes or measurements that are of interest. The exact population will depend on the scope of the study. A </a:t>
            </a:r>
            <a:r>
              <a:rPr lang="en-US" sz="1200" b="1" i="0" kern="1200" dirty="0" smtClean="0">
                <a:solidFill>
                  <a:schemeClr val="tx1"/>
                </a:solidFill>
                <a:effectLst/>
                <a:latin typeface="+mn-lt"/>
                <a:ea typeface="+mn-ea"/>
                <a:cs typeface="+mn-cs"/>
              </a:rPr>
              <a:t>sample</a:t>
            </a:r>
            <a:r>
              <a:rPr lang="en-US" sz="1200" b="0" i="0" kern="1200" dirty="0" smtClean="0">
                <a:solidFill>
                  <a:schemeClr val="tx1"/>
                </a:solidFill>
                <a:effectLst/>
                <a:latin typeface="+mn-lt"/>
                <a:ea typeface="+mn-ea"/>
                <a:cs typeface="+mn-cs"/>
              </a:rPr>
              <a:t> consists of some observations drawn from the population, so a part or a </a:t>
            </a:r>
            <a:r>
              <a:rPr lang="en-US" sz="1200" b="1" i="0" kern="1200" dirty="0" smtClean="0">
                <a:solidFill>
                  <a:schemeClr val="tx1"/>
                </a:solidFill>
                <a:effectLst/>
                <a:latin typeface="+mn-lt"/>
                <a:ea typeface="+mn-ea"/>
                <a:cs typeface="+mn-cs"/>
              </a:rPr>
              <a:t>subset of the population</a:t>
            </a:r>
            <a:r>
              <a:rPr lang="en-US" sz="1200" b="0" i="0" kern="1200" dirty="0" smtClean="0">
                <a:solidFill>
                  <a:schemeClr val="tx1"/>
                </a:solidFill>
                <a:effectLst/>
                <a:latin typeface="+mn-lt"/>
                <a:ea typeface="+mn-ea"/>
                <a:cs typeface="+mn-cs"/>
              </a:rPr>
              <a:t>. The sample is the group of elements who actually participated in the study.</a:t>
            </a:r>
          </a:p>
          <a:p>
            <a:r>
              <a:rPr lang="en-US" sz="1200" b="0" i="0" kern="1200" dirty="0" smtClean="0">
                <a:solidFill>
                  <a:schemeClr val="tx1"/>
                </a:solidFill>
                <a:effectLst/>
                <a:latin typeface="+mn-lt"/>
                <a:ea typeface="+mn-ea"/>
                <a:cs typeface="+mn-cs"/>
              </a:rPr>
              <a:t>The gold standard to select a sample representative of the population under study is by selecting a </a:t>
            </a:r>
            <a:r>
              <a:rPr lang="en-US" sz="1200" b="1" i="0" kern="1200" dirty="0" smtClean="0">
                <a:solidFill>
                  <a:schemeClr val="tx1"/>
                </a:solidFill>
                <a:effectLst/>
                <a:latin typeface="+mn-lt"/>
                <a:ea typeface="+mn-ea"/>
                <a:cs typeface="+mn-cs"/>
              </a:rPr>
              <a:t>random</a:t>
            </a:r>
            <a:r>
              <a:rPr lang="en-US" sz="1200" b="0" i="0" kern="1200" dirty="0" smtClean="0">
                <a:solidFill>
                  <a:schemeClr val="tx1"/>
                </a:solidFill>
                <a:effectLst/>
                <a:latin typeface="+mn-lt"/>
                <a:ea typeface="+mn-ea"/>
                <a:cs typeface="+mn-cs"/>
              </a:rPr>
              <a:t> sample. A random sample is a sample selected at random from the population so that each member of the population has an equal chance of being selected. A random sample is usually an unbiased sample, that is, a sample whose randomness is not in doubt.</a:t>
            </a:r>
            <a:endParaRPr lang="ru-RU" dirty="0"/>
          </a:p>
        </p:txBody>
      </p:sp>
      <p:sp>
        <p:nvSpPr>
          <p:cNvPr id="4" name="Номер слайда 3"/>
          <p:cNvSpPr>
            <a:spLocks noGrp="1"/>
          </p:cNvSpPr>
          <p:nvPr>
            <p:ph type="sldNum" sz="quarter" idx="10"/>
          </p:nvPr>
        </p:nvSpPr>
        <p:spPr/>
        <p:txBody>
          <a:bodyPr/>
          <a:lstStyle/>
          <a:p>
            <a:fld id="{E9C676DA-EE47-4156-9ED4-C21638606C8A}" type="slidenum">
              <a:rPr lang="ru-RU" smtClean="0"/>
              <a:t>3</a:t>
            </a:fld>
            <a:endParaRPr lang="ru-RU"/>
          </a:p>
        </p:txBody>
      </p:sp>
    </p:spTree>
    <p:extLst>
      <p:ext uri="{BB962C8B-B14F-4D97-AF65-F5344CB8AC3E}">
        <p14:creationId xmlns:p14="http://schemas.microsoft.com/office/powerpoint/2010/main" val="494737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Відсутні значення можуть стати серйозною проблемою в аналізі даних, оскільки вони </a:t>
            </a:r>
            <a:r>
              <a:rPr lang="uk-UA" dirty="0" err="1" smtClean="0"/>
              <a:t>можуть:Зменшіть</a:t>
            </a:r>
            <a:r>
              <a:rPr lang="uk-UA" dirty="0" smtClean="0"/>
              <a:t> розмір вибірки: це може знизити точність і надійність вашого </a:t>
            </a:r>
            <a:r>
              <a:rPr lang="uk-UA" dirty="0" err="1" smtClean="0"/>
              <a:t>аналізу.Внесіть</a:t>
            </a:r>
            <a:r>
              <a:rPr lang="uk-UA" dirty="0" smtClean="0"/>
              <a:t> упередження: якщо відсутні дані не обробляються належним чином, це може спотворити результати вашого </a:t>
            </a:r>
            <a:r>
              <a:rPr lang="uk-UA" dirty="0" err="1" smtClean="0"/>
              <a:t>аналізу.Ускладнює</a:t>
            </a:r>
            <a:r>
              <a:rPr lang="uk-UA" dirty="0" smtClean="0"/>
              <a:t> виконання певних аналізів: деякі статистичні методи вимагають повних даних для всіх змінних, що робить їх незастосовними, якщо присутні відсутні значення</a:t>
            </a:r>
            <a:endParaRPr lang="uk-UA" dirty="0"/>
          </a:p>
        </p:txBody>
      </p:sp>
      <p:sp>
        <p:nvSpPr>
          <p:cNvPr id="4" name="Номер слайда 3"/>
          <p:cNvSpPr>
            <a:spLocks noGrp="1"/>
          </p:cNvSpPr>
          <p:nvPr>
            <p:ph type="sldNum" sz="quarter" idx="10"/>
          </p:nvPr>
        </p:nvSpPr>
        <p:spPr/>
        <p:txBody>
          <a:bodyPr/>
          <a:lstStyle/>
          <a:p>
            <a:fld id="{83BBEF58-BC6E-41A8-A723-B0598B5AAE06}" type="slidenum">
              <a:rPr lang="ru-RU" smtClean="0"/>
              <a:t>13</a:t>
            </a:fld>
            <a:endParaRPr lang="ru-RU"/>
          </a:p>
        </p:txBody>
      </p:sp>
    </p:spTree>
    <p:extLst>
      <p:ext uri="{BB962C8B-B14F-4D97-AF65-F5344CB8AC3E}">
        <p14:creationId xmlns:p14="http://schemas.microsoft.com/office/powerpoint/2010/main" val="833629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en-US" sz="1200" b="1" i="0" kern="1200" dirty="0" smtClean="0">
                <a:solidFill>
                  <a:schemeClr val="tx1"/>
                </a:solidFill>
                <a:effectLst/>
                <a:latin typeface="+mn-lt"/>
                <a:ea typeface="+mn-ea"/>
                <a:cs typeface="+mn-cs"/>
              </a:rPr>
              <a:t>Decimal place normalization </a:t>
            </a:r>
            <a:r>
              <a:rPr lang="en-US" sz="1200" b="0" i="0" kern="1200" dirty="0" smtClean="0">
                <a:solidFill>
                  <a:schemeClr val="tx1"/>
                </a:solidFill>
                <a:effectLst/>
                <a:latin typeface="+mn-lt"/>
                <a:ea typeface="+mn-ea"/>
                <a:cs typeface="+mn-cs"/>
              </a:rPr>
              <a:t>occurs in data tables with numerical data types. If you’ve ever played with Excel, you know how this happens. By default, Excel places two digits after the decimal for normal comma-separated numbers. You have to decide how many decimals you want, and scale this throughout the table.</a:t>
            </a:r>
          </a:p>
          <a:p>
            <a:pPr marL="228600" indent="-228600">
              <a:buAutoNum type="arabicPeriod"/>
            </a:pP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Data type normalization.</a:t>
            </a:r>
            <a:r>
              <a:rPr lang="en-US" sz="1200" b="1"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Another common type of normalization is data </a:t>
            </a:r>
            <a:r>
              <a:rPr lang="en-US" sz="1200" b="0" i="1" kern="1200" dirty="0" smtClean="0">
                <a:solidFill>
                  <a:schemeClr val="tx1"/>
                </a:solidFill>
                <a:effectLst/>
                <a:latin typeface="+mn-lt"/>
                <a:ea typeface="+mn-ea"/>
                <a:cs typeface="+mn-cs"/>
              </a:rPr>
              <a:t>types</a:t>
            </a:r>
            <a:r>
              <a:rPr lang="en-US" sz="1200" b="0" i="0" kern="1200" dirty="0" smtClean="0">
                <a:solidFill>
                  <a:schemeClr val="tx1"/>
                </a:solidFill>
                <a:effectLst/>
                <a:latin typeface="+mn-lt"/>
                <a:ea typeface="+mn-ea"/>
                <a:cs typeface="+mn-cs"/>
              </a:rPr>
              <a:t>, and more specifically, </a:t>
            </a:r>
            <a:r>
              <a:rPr lang="en-US" sz="1200" b="0" i="1" kern="1200" dirty="0" smtClean="0">
                <a:solidFill>
                  <a:schemeClr val="tx1"/>
                </a:solidFill>
                <a:effectLst/>
                <a:latin typeface="+mn-lt"/>
                <a:ea typeface="+mn-ea"/>
                <a:cs typeface="+mn-cs"/>
              </a:rPr>
              <a:t>subtypes of numerical data</a:t>
            </a:r>
            <a:r>
              <a:rPr lang="en-US" sz="1200" b="0" i="0" kern="1200" dirty="0" smtClean="0">
                <a:solidFill>
                  <a:schemeClr val="tx1"/>
                </a:solidFill>
                <a:effectLst/>
                <a:latin typeface="+mn-lt"/>
                <a:ea typeface="+mn-ea"/>
                <a:cs typeface="+mn-cs"/>
              </a:rPr>
              <a:t>. When you build a data table in Excel or a SQL-queried database, you may find yourself looking at numerical data that’s sometimes recognized as a currency, sometimes as an accounting number, sometimes as text, sometimes as general, sometimes as a number, and sometimes as comma-style.</a:t>
            </a:r>
          </a:p>
          <a:p>
            <a:pPr marL="228600" indent="-228600">
              <a:buAutoNum type="arabicPeriod"/>
            </a:pP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Formatting normalization. </a:t>
            </a:r>
            <a:r>
              <a:rPr lang="en-US" sz="1200" b="0" i="0" kern="1200" dirty="0" smtClean="0">
                <a:solidFill>
                  <a:schemeClr val="tx1"/>
                </a:solidFill>
                <a:effectLst/>
                <a:latin typeface="+mn-lt"/>
                <a:ea typeface="+mn-ea"/>
                <a:cs typeface="+mn-cs"/>
              </a:rPr>
              <a:t>A final easy normalization technique is formatting. While this is most common for strings (text, not numbers), it can happen with numbers as well. In most cases of formatting inconsistencies, the challenge is with </a:t>
            </a:r>
            <a:r>
              <a:rPr lang="en-US" sz="1200" b="1" i="1" kern="1200" dirty="0" smtClean="0">
                <a:solidFill>
                  <a:schemeClr val="tx1"/>
                </a:solidFill>
                <a:effectLst/>
                <a:latin typeface="+mn-lt"/>
                <a:ea typeface="+mn-ea"/>
                <a:cs typeface="+mn-cs"/>
              </a:rPr>
              <a:t>italics</a:t>
            </a:r>
            <a:r>
              <a:rPr lang="en-US" sz="1200" b="0" i="0" kern="1200" dirty="0" smtClean="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Z-score normalization.</a:t>
            </a:r>
            <a:r>
              <a:rPr lang="en-US" sz="1200" b="1"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We’ve talked about inconsistencies in datasets, but what about when you have numerical values in multiple dimensions with significant differences in size? For example, if you have values ranging from 10 to 100 in one dimension and values ranging from 100 to 100,000 in another, it’s difficult to compare the relative changes of both. When we face this challenge, the solution is normalization. </a:t>
            </a:r>
            <a:r>
              <a:rPr lang="en-US" dirty="0" smtClean="0"/>
              <a:t>Where </a:t>
            </a:r>
            <a:r>
              <a:rPr lang="en-US" b="1" dirty="0" smtClean="0"/>
              <a:t>X is the data value, μ is the mean of the dataset, and σ is the standard deviation</a:t>
            </a:r>
            <a:r>
              <a:rPr lang="en-US" dirty="0" smtClean="0"/>
              <a:t>.</a:t>
            </a:r>
            <a:endParaRPr lang="ru-RU" dirty="0" smtClean="0"/>
          </a:p>
          <a:p>
            <a:pPr marL="228600" indent="-228600">
              <a:buAutoNum type="arabicPeriod"/>
            </a:pPr>
            <a:r>
              <a:rPr lang="en-US" sz="1200" b="1" i="0" kern="1200" dirty="0" smtClean="0">
                <a:solidFill>
                  <a:schemeClr val="tx1"/>
                </a:solidFill>
                <a:effectLst/>
                <a:latin typeface="+mn-lt"/>
                <a:ea typeface="+mn-ea"/>
                <a:cs typeface="+mn-cs"/>
              </a:rPr>
              <a:t>Linear normalization, or “Max-Min”. </a:t>
            </a:r>
            <a:r>
              <a:rPr lang="en-US" sz="1200" b="0" i="0" kern="1200" dirty="0" smtClean="0">
                <a:solidFill>
                  <a:schemeClr val="tx1"/>
                </a:solidFill>
                <a:effectLst/>
                <a:latin typeface="+mn-lt"/>
                <a:ea typeface="+mn-ea"/>
                <a:cs typeface="+mn-cs"/>
              </a:rPr>
              <a:t>Linear normalization is arguably the easier and most flexible normalization technique. In laymen’s terms, it consists of establishing a new “base” of reference for each data point. Often called “max-min” normalization, this technique allows analysts to take the difference of the maximum x value and minimum x value in the set, and establish a </a:t>
            </a:r>
            <a:r>
              <a:rPr lang="en-US" sz="1200" b="1" i="0" kern="1200" dirty="0" smtClean="0">
                <a:solidFill>
                  <a:schemeClr val="tx1"/>
                </a:solidFill>
                <a:effectLst/>
                <a:latin typeface="+mn-lt"/>
                <a:ea typeface="+mn-ea"/>
                <a:cs typeface="+mn-cs"/>
              </a:rPr>
              <a:t>base</a:t>
            </a:r>
            <a:r>
              <a:rPr lang="en-US" sz="1200" b="0" i="0" kern="1200" dirty="0" smtClean="0">
                <a:solidFill>
                  <a:schemeClr val="tx1"/>
                </a:solidFill>
                <a:effectLst/>
                <a:latin typeface="+mn-lt"/>
                <a:ea typeface="+mn-ea"/>
                <a:cs typeface="+mn-cs"/>
              </a:rPr>
              <a:t>. For example, imagine you’ve got an “x” value of 20, your max number is 55, and your min number is 5. To normalize this number, let’s start by calculating the base of 50 (55–5). Now we just need to modify the numerator with the same idea: x — min. In this case, it becomes 15 (20–5). So our standardized x, or x’, is </a:t>
            </a:r>
            <a:r>
              <a:rPr lang="en-US" sz="1200" b="1" i="0" kern="1200" dirty="0" smtClean="0">
                <a:solidFill>
                  <a:schemeClr val="tx1"/>
                </a:solidFill>
                <a:effectLst/>
                <a:latin typeface="+mn-lt"/>
                <a:ea typeface="+mn-ea"/>
                <a:cs typeface="+mn-cs"/>
              </a:rPr>
              <a:t>15/50 = 0.3</a:t>
            </a:r>
            <a:r>
              <a:rPr lang="en-US" sz="1200" b="0" i="0" kern="1200" dirty="0" smtClean="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smtClean="0">
                <a:solidFill>
                  <a:schemeClr val="tx1"/>
                </a:solidFill>
                <a:effectLst/>
                <a:latin typeface="+mn-lt"/>
                <a:ea typeface="+mn-ea"/>
                <a:cs typeface="+mn-cs"/>
              </a:rPr>
              <a:t>Clipping normalization. </a:t>
            </a:r>
            <a:r>
              <a:rPr lang="en-US" sz="1200" b="0" i="0" kern="1200" dirty="0" smtClean="0">
                <a:solidFill>
                  <a:schemeClr val="tx1"/>
                </a:solidFill>
                <a:effectLst/>
                <a:latin typeface="+mn-lt"/>
                <a:ea typeface="+mn-ea"/>
                <a:cs typeface="+mn-cs"/>
              </a:rPr>
              <a:t>Clipping is not exactly a normalization technique, but it’s a tool analysts use before or after using normalization techniques. In short, clipping consists of establishing maximum and minimum values for the dataset and requalifies outliers to this new max or </a:t>
            </a:r>
            <a:r>
              <a:rPr lang="en-US" sz="1200" b="0" i="0" kern="1200" dirty="0" err="1" smtClean="0">
                <a:solidFill>
                  <a:schemeClr val="tx1"/>
                </a:solidFill>
                <a:effectLst/>
                <a:latin typeface="+mn-lt"/>
                <a:ea typeface="+mn-ea"/>
                <a:cs typeface="+mn-cs"/>
              </a:rPr>
              <a:t>mins</a:t>
            </a:r>
            <a:r>
              <a:rPr lang="en-US" sz="1200" b="0" i="0" kern="1200" dirty="0" smtClean="0">
                <a:solidFill>
                  <a:schemeClr val="tx1"/>
                </a:solidFill>
                <a:effectLst/>
                <a:latin typeface="+mn-lt"/>
                <a:ea typeface="+mn-ea"/>
                <a:cs typeface="+mn-cs"/>
              </a:rPr>
              <a:t>. Imagine you have a dataset consisting of number [14, 12, 19, 11, 15, 17, 18, 95]. As you can see, the number 95 is a big outlier. We can clip it out of the data by reassigning a new high. Since your range without 95 is 11–19, you could reassign it a value of 19.</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smtClean="0">
                <a:solidFill>
                  <a:schemeClr val="tx1"/>
                </a:solidFill>
                <a:effectLst/>
                <a:latin typeface="+mn-lt"/>
                <a:ea typeface="+mn-ea"/>
                <a:cs typeface="+mn-cs"/>
              </a:rPr>
              <a:t>Standard Deviation Normalization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1" i="0" kern="1200" dirty="0" smtClean="0">
              <a:solidFill>
                <a:schemeClr val="tx1"/>
              </a:solidFill>
              <a:effectLst/>
              <a:latin typeface="+mn-lt"/>
              <a:ea typeface="+mn-ea"/>
              <a:cs typeface="+mn-cs"/>
            </a:endParaRPr>
          </a:p>
          <a:p>
            <a:pPr marL="228600" indent="-228600">
              <a:buAutoNum type="arabicPeriod"/>
            </a:pPr>
            <a:endParaRPr lang="en-US" sz="1200" b="0" i="0" kern="1200" dirty="0" smtClean="0">
              <a:solidFill>
                <a:schemeClr val="tx1"/>
              </a:solidFill>
              <a:effectLst/>
              <a:latin typeface="+mn-lt"/>
              <a:ea typeface="+mn-ea"/>
              <a:cs typeface="+mn-cs"/>
            </a:endParaRPr>
          </a:p>
          <a:p>
            <a:pPr marL="228600" indent="-228600">
              <a:buAutoNum type="arabicPeriod"/>
            </a:pPr>
            <a:endParaRPr lang="en-US" sz="1200" b="0" i="0" kern="1200" dirty="0" smtClean="0">
              <a:solidFill>
                <a:schemeClr val="tx1"/>
              </a:solidFill>
              <a:effectLst/>
              <a:latin typeface="+mn-lt"/>
              <a:ea typeface="+mn-ea"/>
              <a:cs typeface="+mn-cs"/>
            </a:endParaRPr>
          </a:p>
          <a:p>
            <a:pPr marL="228600" indent="-228600">
              <a:buAutoNum type="arabicPeriod"/>
            </a:pPr>
            <a:endParaRPr lang="en-US" sz="1200" b="0" i="0" kern="1200" dirty="0" smtClean="0">
              <a:solidFill>
                <a:schemeClr val="tx1"/>
              </a:solidFill>
              <a:effectLst/>
              <a:latin typeface="+mn-lt"/>
              <a:ea typeface="+mn-ea"/>
              <a:cs typeface="+mn-cs"/>
            </a:endParaRPr>
          </a:p>
          <a:p>
            <a:pPr marL="228600" indent="-228600">
              <a:buAutoNum type="arabicPeriod"/>
            </a:pPr>
            <a:endParaRPr lang="en-US" sz="1200" b="0" i="0" kern="1200" dirty="0" smtClean="0">
              <a:solidFill>
                <a:schemeClr val="tx1"/>
              </a:solidFill>
              <a:effectLst/>
              <a:latin typeface="+mn-lt"/>
              <a:ea typeface="+mn-ea"/>
              <a:cs typeface="+mn-cs"/>
            </a:endParaRPr>
          </a:p>
          <a:p>
            <a:pPr marL="228600" indent="-228600">
              <a:buAutoNum type="arabicPeriod"/>
            </a:pPr>
            <a:endParaRPr lang="en-US" sz="1200" b="0" i="0" kern="1200" dirty="0" smtClean="0">
              <a:solidFill>
                <a:schemeClr val="tx1"/>
              </a:solidFill>
              <a:effectLst/>
              <a:latin typeface="+mn-lt"/>
              <a:ea typeface="+mn-ea"/>
              <a:cs typeface="+mn-cs"/>
            </a:endParaRP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fld id="{E9C676DA-EE47-4156-9ED4-C21638606C8A}" type="slidenum">
              <a:rPr lang="ru-RU" smtClean="0"/>
              <a:t>16</a:t>
            </a:fld>
            <a:endParaRPr lang="ru-RU"/>
          </a:p>
        </p:txBody>
      </p:sp>
    </p:spTree>
    <p:extLst>
      <p:ext uri="{BB962C8B-B14F-4D97-AF65-F5344CB8AC3E}">
        <p14:creationId xmlns:p14="http://schemas.microsoft.com/office/powerpoint/2010/main" val="1147626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noProof="0" dirty="0" smtClean="0"/>
              <a:t>У машинному навчанні викид — це точка даних, яка сильно виділяється з-поміж інших точок даних у наборі. У розділі досліджуються основи викиду та способи його використання для вирішення проблем машинного навчання.</a:t>
            </a:r>
            <a:endParaRPr lang="uk-UA" noProof="0" dirty="0"/>
          </a:p>
        </p:txBody>
      </p:sp>
      <p:sp>
        <p:nvSpPr>
          <p:cNvPr id="4" name="Номер слайда 3"/>
          <p:cNvSpPr>
            <a:spLocks noGrp="1"/>
          </p:cNvSpPr>
          <p:nvPr>
            <p:ph type="sldNum" sz="quarter" idx="10"/>
          </p:nvPr>
        </p:nvSpPr>
        <p:spPr/>
        <p:txBody>
          <a:bodyPr/>
          <a:lstStyle/>
          <a:p>
            <a:fld id="{83BBEF58-BC6E-41A8-A723-B0598B5AAE06}" type="slidenum">
              <a:rPr lang="ru-RU" smtClean="0"/>
              <a:t>18</a:t>
            </a:fld>
            <a:endParaRPr lang="ru-RU"/>
          </a:p>
        </p:txBody>
      </p:sp>
    </p:spTree>
    <p:extLst>
      <p:ext uri="{BB962C8B-B14F-4D97-AF65-F5344CB8AC3E}">
        <p14:creationId xmlns:p14="http://schemas.microsoft.com/office/powerpoint/2010/main" val="1502271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Q1</a:t>
            </a:r>
            <a:r>
              <a:rPr lang="en-US" sz="1200" b="0" i="0" kern="1200" dirty="0" smtClean="0">
                <a:solidFill>
                  <a:schemeClr val="tx1"/>
                </a:solidFill>
                <a:effectLst/>
                <a:latin typeface="+mn-lt"/>
                <a:ea typeface="+mn-ea"/>
                <a:cs typeface="+mn-cs"/>
              </a:rPr>
              <a:t> is defined as the middle number between the smallest number and the median of the data set.</a:t>
            </a:r>
          </a:p>
          <a:p>
            <a:pPr fontAlgn="base"/>
            <a:r>
              <a:rPr lang="en-US" sz="1200" b="1" i="0" kern="1200" dirty="0" smtClean="0">
                <a:solidFill>
                  <a:schemeClr val="tx1"/>
                </a:solidFill>
                <a:effectLst/>
                <a:latin typeface="+mn-lt"/>
                <a:ea typeface="+mn-ea"/>
                <a:cs typeface="+mn-cs"/>
              </a:rPr>
              <a:t>Q2</a:t>
            </a:r>
            <a:r>
              <a:rPr lang="en-US" sz="1200" b="0" i="0" kern="1200" dirty="0" smtClean="0">
                <a:solidFill>
                  <a:schemeClr val="tx1"/>
                </a:solidFill>
                <a:effectLst/>
                <a:latin typeface="+mn-lt"/>
                <a:ea typeface="+mn-ea"/>
                <a:cs typeface="+mn-cs"/>
              </a:rPr>
              <a:t> is the </a:t>
            </a:r>
            <a:r>
              <a:rPr lang="en-US" sz="1200" b="0" i="0" u="sng" kern="1200" dirty="0" smtClean="0">
                <a:solidFill>
                  <a:schemeClr val="tx1"/>
                </a:solidFill>
                <a:effectLst/>
                <a:latin typeface="+mn-lt"/>
                <a:ea typeface="+mn-ea"/>
                <a:cs typeface="+mn-cs"/>
                <a:hlinkClick r:id="rId3"/>
              </a:rPr>
              <a:t>median</a:t>
            </a:r>
            <a:r>
              <a:rPr lang="en-US" sz="1200" b="0" i="0" kern="1200" dirty="0" smtClean="0">
                <a:solidFill>
                  <a:schemeClr val="tx1"/>
                </a:solidFill>
                <a:effectLst/>
                <a:latin typeface="+mn-lt"/>
                <a:ea typeface="+mn-ea"/>
                <a:cs typeface="+mn-cs"/>
              </a:rPr>
              <a:t> of the data.</a:t>
            </a:r>
          </a:p>
          <a:p>
            <a:pPr fontAlgn="base"/>
            <a:r>
              <a:rPr lang="en-US" sz="1200" b="1" i="0" kern="1200" dirty="0" smtClean="0">
                <a:solidFill>
                  <a:schemeClr val="tx1"/>
                </a:solidFill>
                <a:effectLst/>
                <a:latin typeface="+mn-lt"/>
                <a:ea typeface="+mn-ea"/>
                <a:cs typeface="+mn-cs"/>
              </a:rPr>
              <a:t>Q3</a:t>
            </a:r>
            <a:r>
              <a:rPr lang="en-US" sz="1200" b="0" i="0" kern="1200" dirty="0" smtClean="0">
                <a:solidFill>
                  <a:schemeClr val="tx1"/>
                </a:solidFill>
                <a:effectLst/>
                <a:latin typeface="+mn-lt"/>
                <a:ea typeface="+mn-ea"/>
                <a:cs typeface="+mn-cs"/>
              </a:rPr>
              <a:t> is the middle value between the median and the highest value of the data 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 line (or whisker) that </a:t>
            </a:r>
            <a:r>
              <a:rPr lang="en-US" sz="1200" b="0" i="0" kern="1200" dirty="0" smtClean="0">
                <a:solidFill>
                  <a:schemeClr val="tx1"/>
                </a:solidFill>
                <a:effectLst/>
                <a:latin typeface="+mn-lt"/>
                <a:ea typeface="+mn-ea"/>
                <a:cs typeface="+mn-cs"/>
              </a:rPr>
              <a:t>extends from each end of the box and goes to the farthest </a:t>
            </a:r>
            <a:r>
              <a:rPr lang="en-US" sz="1200" b="0" i="0" kern="1200" dirty="0" err="1" smtClean="0">
                <a:solidFill>
                  <a:schemeClr val="tx1"/>
                </a:solidFill>
                <a:effectLst/>
                <a:latin typeface="+mn-lt"/>
                <a:ea typeface="+mn-ea"/>
                <a:cs typeface="+mn-cs"/>
              </a:rPr>
              <a:t>nonoutlier</a:t>
            </a:r>
            <a:r>
              <a:rPr lang="en-US" sz="1200" b="0" i="0" kern="1200" dirty="0" smtClean="0">
                <a:solidFill>
                  <a:schemeClr val="tx1"/>
                </a:solidFill>
                <a:effectLst/>
                <a:latin typeface="+mn-lt"/>
                <a:ea typeface="+mn-ea"/>
                <a:cs typeface="+mn-cs"/>
              </a:rPr>
              <a:t> point in the distribution.</a:t>
            </a:r>
            <a:r>
              <a:rPr lang="en-US" dirty="0" smtClean="0"/>
              <a:t> </a:t>
            </a:r>
          </a:p>
          <a:p>
            <a:endParaRPr lang="uk-UA" dirty="0"/>
          </a:p>
        </p:txBody>
      </p:sp>
      <p:sp>
        <p:nvSpPr>
          <p:cNvPr id="4" name="Номер слайда 3"/>
          <p:cNvSpPr>
            <a:spLocks noGrp="1"/>
          </p:cNvSpPr>
          <p:nvPr>
            <p:ph type="sldNum" sz="quarter" idx="10"/>
          </p:nvPr>
        </p:nvSpPr>
        <p:spPr/>
        <p:txBody>
          <a:bodyPr/>
          <a:lstStyle/>
          <a:p>
            <a:fld id="{83BBEF58-BC6E-41A8-A723-B0598B5AAE06}" type="slidenum">
              <a:rPr lang="ru-RU" smtClean="0"/>
              <a:t>24</a:t>
            </a:fld>
            <a:endParaRPr lang="ru-RU"/>
          </a:p>
        </p:txBody>
      </p:sp>
    </p:spTree>
    <p:extLst>
      <p:ext uri="{BB962C8B-B14F-4D97-AF65-F5344CB8AC3E}">
        <p14:creationId xmlns:p14="http://schemas.microsoft.com/office/powerpoint/2010/main" val="1444982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Isolation Forest:</a:t>
            </a:r>
            <a:r>
              <a:rPr lang="en-US" sz="1200" b="0" i="0" kern="1200" dirty="0" smtClean="0">
                <a:solidFill>
                  <a:schemeClr val="tx1"/>
                </a:solidFill>
                <a:effectLst/>
                <a:latin typeface="+mn-lt"/>
                <a:ea typeface="+mn-ea"/>
                <a:cs typeface="+mn-cs"/>
              </a:rPr>
              <a:t> Isolation forest randomly isolates data points by splitting features and identifies outliers as those isolated quickly and easily.</a:t>
            </a:r>
          </a:p>
          <a:p>
            <a:pPr fontAlgn="base"/>
            <a:r>
              <a:rPr lang="en-US" sz="1200" b="1" i="0" kern="1200" dirty="0" smtClean="0">
                <a:solidFill>
                  <a:schemeClr val="tx1"/>
                </a:solidFill>
                <a:effectLst/>
                <a:latin typeface="+mn-lt"/>
                <a:ea typeface="+mn-ea"/>
                <a:cs typeface="+mn-cs"/>
              </a:rPr>
              <a:t>One-class Support Vector Machines (OCSVM):</a:t>
            </a:r>
            <a:r>
              <a:rPr lang="en-US" sz="1200" b="0" i="0" kern="1200" dirty="0" smtClean="0">
                <a:solidFill>
                  <a:schemeClr val="tx1"/>
                </a:solidFill>
                <a:effectLst/>
                <a:latin typeface="+mn-lt"/>
                <a:ea typeface="+mn-ea"/>
                <a:cs typeface="+mn-cs"/>
              </a:rPr>
              <a:t> One-Class </a:t>
            </a:r>
            <a:r>
              <a:rPr lang="en-US" sz="1200" b="0" i="0" u="sng" kern="1200" dirty="0" smtClean="0">
                <a:solidFill>
                  <a:schemeClr val="tx1"/>
                </a:solidFill>
                <a:effectLst/>
                <a:latin typeface="+mn-lt"/>
                <a:ea typeface="+mn-ea"/>
                <a:cs typeface="+mn-cs"/>
                <a:hlinkClick r:id="rId3"/>
              </a:rPr>
              <a:t>SVM</a:t>
            </a:r>
            <a:r>
              <a:rPr lang="en-US" sz="1200" b="0" i="0" kern="1200" dirty="0" smtClean="0">
                <a:solidFill>
                  <a:schemeClr val="tx1"/>
                </a:solidFill>
                <a:effectLst/>
                <a:latin typeface="+mn-lt"/>
                <a:ea typeface="+mn-ea"/>
                <a:cs typeface="+mn-cs"/>
              </a:rPr>
              <a:t> learns a boundary around the normal data and identifies outliers as points falling outside the boundary.</a:t>
            </a:r>
          </a:p>
          <a:p>
            <a:endParaRPr lang="uk-UA" dirty="0"/>
          </a:p>
        </p:txBody>
      </p:sp>
      <p:sp>
        <p:nvSpPr>
          <p:cNvPr id="4" name="Номер слайда 3"/>
          <p:cNvSpPr>
            <a:spLocks noGrp="1"/>
          </p:cNvSpPr>
          <p:nvPr>
            <p:ph type="sldNum" sz="quarter" idx="10"/>
          </p:nvPr>
        </p:nvSpPr>
        <p:spPr/>
        <p:txBody>
          <a:bodyPr/>
          <a:lstStyle/>
          <a:p>
            <a:fld id="{83BBEF58-BC6E-41A8-A723-B0598B5AAE06}" type="slidenum">
              <a:rPr lang="ru-RU" smtClean="0"/>
              <a:t>25</a:t>
            </a:fld>
            <a:endParaRPr lang="ru-RU"/>
          </a:p>
        </p:txBody>
      </p:sp>
    </p:spTree>
    <p:extLst>
      <p:ext uri="{BB962C8B-B14F-4D97-AF65-F5344CB8AC3E}">
        <p14:creationId xmlns:p14="http://schemas.microsoft.com/office/powerpoint/2010/main" val="72633131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ru-RU" smtClean="0"/>
              <a:t>Образец заголовка</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ED35931B-DBD7-46F1-8D5D-29F04A97F019}" type="datetime1">
              <a:rPr lang="en-US" smtClean="0"/>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CDDE4E0-458C-4EE2-A853-F0EDA3F320CB}" type="datetime1">
              <a:rPr lang="en-US" smtClean="0"/>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E2F5F5E-F777-46A0-8C99-EF5EE531DD7B}" type="datetime1">
              <a:rPr lang="en-US" smtClean="0"/>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6241C61-C7A1-4734-A070-0C9BFCAA7EBE}" type="datetime1">
              <a:rPr lang="en-US" smtClean="0"/>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ru-RU" smtClean="0"/>
              <a:t>Образец заголовка</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8593667" y="6272784"/>
            <a:ext cx="2644309" cy="365125"/>
          </a:xfrm>
        </p:spPr>
        <p:txBody>
          <a:bodyPr/>
          <a:lstStyle/>
          <a:p>
            <a:fld id="{81175535-70FC-4FF6-AEA2-55813FDBBDCC}" type="datetime1">
              <a:rPr lang="en-US" smtClean="0"/>
              <a:t>11/11/2024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089E655D-989D-4478-AE75-6CE783BE74BE}" type="datetime1">
              <a:rPr lang="en-US" smtClean="0"/>
              <a:t>11/11/2024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1ED6F074-BBCF-46D9-824A-F8AECA62CDA7}" type="datetime1">
              <a:rPr lang="en-US" smtClean="0"/>
              <a:t>11/11/2024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72FD43F-2E25-4595-BB90-30D3C1B48D50}" type="datetime1">
              <a:rPr lang="en-US" smtClean="0"/>
              <a:t>11/11/2024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EBE689-19E0-4D50-98DE-0804E21E516B}" type="datetime1">
              <a:rPr lang="en-US" smtClean="0"/>
              <a:t>11/11/2024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smtClean="0"/>
              <a:t>Образец заголовка</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475196B-CEC9-4508-8DE8-4389A87DF10B}" type="datetime1">
              <a:rPr lang="en-US" smtClean="0"/>
              <a:t>11/11/2024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9961118-D540-4871-B030-4CCA4459830D}" type="datetime1">
              <a:rPr lang="en-US" smtClean="0"/>
              <a:t>11/11/2024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B5588AE-2DDA-466F-833C-8DDA44BD9C54}" type="datetime1">
              <a:rPr lang="en-US" smtClean="0"/>
              <a:t>11/11/2024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6.webp"/><Relationship Id="rId3" Type="http://schemas.openxmlformats.org/officeDocument/2006/relationships/hyperlink" Target="https://medium.com/@mkc940/different-normalization-methods-a1be71fe9f1" TargetMode="External"/><Relationship Id="rId7" Type="http://schemas.openxmlformats.org/officeDocument/2006/relationships/image" Target="../media/image15.web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webp"/><Relationship Id="rId5" Type="http://schemas.openxmlformats.org/officeDocument/2006/relationships/image" Target="../media/image13.webp"/><Relationship Id="rId4" Type="http://schemas.openxmlformats.org/officeDocument/2006/relationships/image" Target="../media/image12.webp"/><Relationship Id="rId9" Type="http://schemas.openxmlformats.org/officeDocument/2006/relationships/image" Target="../media/image17.webp"/></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webp"/><Relationship Id="rId2" Type="http://schemas.openxmlformats.org/officeDocument/2006/relationships/hyperlink" Target="https://365datascience.com/trending/data-types-complete-guide/" TargetMode="External"/><Relationship Id="rId1" Type="http://schemas.openxmlformats.org/officeDocument/2006/relationships/slideLayout" Target="../slideLayouts/slideLayout4.xml"/><Relationship Id="rId5" Type="http://schemas.openxmlformats.org/officeDocument/2006/relationships/image" Target="../media/image7.webp"/><Relationship Id="rId4" Type="http://schemas.openxmlformats.org/officeDocument/2006/relationships/hyperlink" Target="https://amplitude.com/blog/data-type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pPr algn="ctr"/>
            <a:r>
              <a:rPr lang="uk-UA" sz="6000" dirty="0" smtClean="0"/>
              <a:t>Попередня обробка даних у інтелектуальному аналізі даних</a:t>
            </a:r>
            <a:endParaRPr lang="uk-UA" sz="6000" dirty="0"/>
          </a:p>
        </p:txBody>
      </p:sp>
      <p:sp>
        <p:nvSpPr>
          <p:cNvPr id="3" name="Подзаголовок 2"/>
          <p:cNvSpPr>
            <a:spLocks noGrp="1"/>
          </p:cNvSpPr>
          <p:nvPr>
            <p:ph type="subTitle" idx="1"/>
          </p:nvPr>
        </p:nvSpPr>
        <p:spPr/>
        <p:txBody>
          <a:bodyPr>
            <a:normAutofit/>
          </a:bodyPr>
          <a:lstStyle/>
          <a:p>
            <a:pPr>
              <a:lnSpc>
                <a:spcPct val="120000"/>
              </a:lnSpc>
              <a:spcBef>
                <a:spcPts val="600"/>
              </a:spcBef>
            </a:pPr>
            <a:r>
              <a:rPr lang="ru-RU" dirty="0" smtClean="0">
                <a:latin typeface="Bahnschrift Light SemiCondensed" panose="020B0502040204020203" pitchFamily="34" charset="0"/>
              </a:rPr>
              <a:t>Тема </a:t>
            </a:r>
            <a:r>
              <a:rPr lang="en-US" smtClean="0">
                <a:latin typeface="Bahnschrift Light SemiCondensed" panose="020B0502040204020203" pitchFamily="34" charset="0"/>
              </a:rPr>
              <a:t>2</a:t>
            </a:r>
            <a:r>
              <a:rPr lang="ru-RU" smtClean="0">
                <a:latin typeface="Bahnschrift Light SemiCondensed" panose="020B0502040204020203" pitchFamily="34" charset="0"/>
              </a:rPr>
              <a:t>.</a:t>
            </a:r>
            <a:endParaRPr lang="ru-RU" dirty="0">
              <a:latin typeface="Bahnschrift Light SemiCondensed" panose="020B0502040204020203" pitchFamily="34" charset="0"/>
            </a:endParaRPr>
          </a:p>
        </p:txBody>
      </p:sp>
    </p:spTree>
    <p:extLst>
      <p:ext uri="{BB962C8B-B14F-4D97-AF65-F5344CB8AC3E}">
        <p14:creationId xmlns:p14="http://schemas.microsoft.com/office/powerpoint/2010/main" val="751636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uk-UA" sz="4400" b="1" dirty="0" smtClean="0"/>
              <a:t>Скорочення (масштабування) даних</a:t>
            </a:r>
            <a:endParaRPr lang="uk-UA" sz="4400" b="1" dirty="0"/>
          </a:p>
        </p:txBody>
      </p:sp>
      <p:sp>
        <p:nvSpPr>
          <p:cNvPr id="5" name="Объект 4"/>
          <p:cNvSpPr>
            <a:spLocks noGrp="1"/>
          </p:cNvSpPr>
          <p:nvPr>
            <p:ph idx="1"/>
          </p:nvPr>
        </p:nvSpPr>
        <p:spPr/>
        <p:txBody>
          <a:bodyPr>
            <a:normAutofit lnSpcReduction="10000"/>
          </a:bodyPr>
          <a:lstStyle/>
          <a:p>
            <a:pPr marL="0" indent="457200" algn="just">
              <a:lnSpc>
                <a:spcPct val="100000"/>
              </a:lnSpc>
              <a:spcBef>
                <a:spcPts val="0"/>
              </a:spcBef>
              <a:buNone/>
            </a:pPr>
            <a:r>
              <a:rPr lang="uk-UA" dirty="0" smtClean="0"/>
              <a:t>Скорочення </a:t>
            </a:r>
            <a:r>
              <a:rPr lang="uk-UA" dirty="0"/>
              <a:t>даних — це важливий крок у процесі інтелектуального аналізу даних, який передбачає зменшення розміру набору даних із збереженням важливої ​​інформації. Це робиться, щоб підвищити ефективність аналізу даних і уникнути переобладнання моделі</a:t>
            </a:r>
            <a:r>
              <a:rPr lang="uk-UA" dirty="0" smtClean="0"/>
              <a:t>.</a:t>
            </a:r>
          </a:p>
          <a:p>
            <a:pPr marL="457200" indent="-457200" algn="just">
              <a:lnSpc>
                <a:spcPct val="100000"/>
              </a:lnSpc>
              <a:spcBef>
                <a:spcPts val="0"/>
              </a:spcBef>
              <a:buFont typeface="+mj-lt"/>
              <a:buAutoNum type="arabicParenR"/>
            </a:pPr>
            <a:r>
              <a:rPr lang="uk-UA" u="sng" dirty="0"/>
              <a:t>Вибір </a:t>
            </a:r>
            <a:r>
              <a:rPr lang="uk-UA" u="sng" dirty="0" smtClean="0"/>
              <a:t>ознак</a:t>
            </a:r>
            <a:r>
              <a:rPr lang="uk-UA" dirty="0" smtClean="0"/>
              <a:t>: </a:t>
            </a:r>
            <a:r>
              <a:rPr lang="uk-UA" dirty="0"/>
              <a:t>це передбачає вибір підмножини відповідних </a:t>
            </a:r>
            <a:r>
              <a:rPr lang="uk-UA" dirty="0" smtClean="0"/>
              <a:t>ознак </a:t>
            </a:r>
            <a:r>
              <a:rPr lang="uk-UA" dirty="0"/>
              <a:t>із набору даних. Вибір </a:t>
            </a:r>
            <a:r>
              <a:rPr lang="uk-UA" dirty="0" smtClean="0"/>
              <a:t>ознак </a:t>
            </a:r>
            <a:r>
              <a:rPr lang="uk-UA" dirty="0"/>
              <a:t>часто виконується для видалення нерелевантних або зайвих </a:t>
            </a:r>
            <a:r>
              <a:rPr lang="uk-UA" dirty="0" smtClean="0"/>
              <a:t>ознак </a:t>
            </a:r>
            <a:r>
              <a:rPr lang="uk-UA" dirty="0"/>
              <a:t>із набору даних. Це можна зробити за допомогою різних методів, таких як кореляційний аналіз, взаємна інформація та аналіз головних компонент (</a:t>
            </a:r>
            <a:r>
              <a:rPr lang="en-CA" dirty="0"/>
              <a:t>PCA</a:t>
            </a:r>
            <a:r>
              <a:rPr lang="en-CA" dirty="0" smtClean="0"/>
              <a:t>).</a:t>
            </a:r>
            <a:endParaRPr lang="uk-UA" dirty="0" smtClean="0"/>
          </a:p>
          <a:p>
            <a:pPr marL="457200" indent="-457200" algn="just">
              <a:lnSpc>
                <a:spcPct val="100000"/>
              </a:lnSpc>
              <a:spcBef>
                <a:spcPts val="0"/>
              </a:spcBef>
              <a:buFont typeface="+mj-lt"/>
              <a:buAutoNum type="arabicParenR"/>
            </a:pPr>
            <a:r>
              <a:rPr lang="uk-UA" u="sng" dirty="0" smtClean="0"/>
              <a:t>Видобуток ознак: </a:t>
            </a:r>
            <a:r>
              <a:rPr lang="uk-UA" dirty="0"/>
              <a:t>це передбачає перетворення даних у простір нижчого розміру, зберігаючи важливу інформацію. </a:t>
            </a:r>
            <a:r>
              <a:rPr lang="uk-UA" dirty="0" smtClean="0"/>
              <a:t>Видобуток </a:t>
            </a:r>
            <a:r>
              <a:rPr lang="uk-UA" dirty="0"/>
              <a:t>ознак часто використовується, коли вихідні функції є багатовимірними та складними. Це можна зробити за допомогою таких методів, як </a:t>
            </a:r>
            <a:r>
              <a:rPr lang="en-CA" dirty="0"/>
              <a:t>PCA, </a:t>
            </a:r>
            <a:r>
              <a:rPr lang="uk-UA" dirty="0" smtClean="0"/>
              <a:t>лінійного </a:t>
            </a:r>
            <a:r>
              <a:rPr lang="uk-UA" dirty="0" err="1" smtClean="0"/>
              <a:t>дискримінантного</a:t>
            </a:r>
            <a:r>
              <a:rPr lang="uk-UA" dirty="0" smtClean="0"/>
              <a:t> аналізу </a:t>
            </a:r>
            <a:r>
              <a:rPr lang="uk-UA" dirty="0"/>
              <a:t>(</a:t>
            </a:r>
            <a:r>
              <a:rPr lang="en-CA" dirty="0"/>
              <a:t>LDA) </a:t>
            </a:r>
            <a:r>
              <a:rPr lang="uk-UA" dirty="0"/>
              <a:t>і </a:t>
            </a:r>
            <a:r>
              <a:rPr lang="uk-UA" dirty="0" err="1" smtClean="0"/>
              <a:t>факторизації</a:t>
            </a:r>
            <a:r>
              <a:rPr lang="uk-UA" dirty="0" smtClean="0"/>
              <a:t> </a:t>
            </a:r>
            <a:r>
              <a:rPr lang="uk-UA" dirty="0"/>
              <a:t>невід’ємної матриці (</a:t>
            </a:r>
            <a:r>
              <a:rPr lang="en-CA" dirty="0"/>
              <a:t>NMF).</a:t>
            </a:r>
            <a:endParaRPr lang="uk-UA" dirty="0"/>
          </a:p>
        </p:txBody>
      </p:sp>
      <p:sp>
        <p:nvSpPr>
          <p:cNvPr id="3" name="Номер слайда 2"/>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323310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uk-UA" sz="4400" dirty="0" smtClean="0"/>
              <a:t>Скорочення (масштабування) даних</a:t>
            </a:r>
            <a:endParaRPr lang="uk-UA" sz="4400" dirty="0"/>
          </a:p>
        </p:txBody>
      </p:sp>
      <p:sp>
        <p:nvSpPr>
          <p:cNvPr id="5" name="Объект 4"/>
          <p:cNvSpPr>
            <a:spLocks noGrp="1"/>
          </p:cNvSpPr>
          <p:nvPr>
            <p:ph idx="1"/>
          </p:nvPr>
        </p:nvSpPr>
        <p:spPr/>
        <p:txBody>
          <a:bodyPr>
            <a:normAutofit lnSpcReduction="10000"/>
          </a:bodyPr>
          <a:lstStyle/>
          <a:p>
            <a:pPr marL="457200" indent="-457200" algn="just">
              <a:lnSpc>
                <a:spcPct val="100000"/>
              </a:lnSpc>
              <a:spcBef>
                <a:spcPts val="0"/>
              </a:spcBef>
              <a:buFont typeface="+mj-lt"/>
              <a:buAutoNum type="arabicParenR" startAt="3"/>
            </a:pPr>
            <a:r>
              <a:rPr lang="uk-UA" u="sng" dirty="0"/>
              <a:t>Вибірка</a:t>
            </a:r>
            <a:r>
              <a:rPr lang="uk-UA" dirty="0"/>
              <a:t>: це передбачає вибір підмножини точок даних із набору даних. Вибірка часто використовується для зменшення розміру набору даних, зберігаючи важливу інформацію. Це можна зробити за допомогою таких методів, як випадкова вибірка, стратифікована вибірка та систематична вибірка</a:t>
            </a:r>
            <a:r>
              <a:rPr lang="uk-UA" dirty="0" smtClean="0"/>
              <a:t>.</a:t>
            </a:r>
          </a:p>
          <a:p>
            <a:pPr marL="457200" indent="-457200" algn="just">
              <a:lnSpc>
                <a:spcPct val="100000"/>
              </a:lnSpc>
              <a:spcBef>
                <a:spcPts val="0"/>
              </a:spcBef>
              <a:buFont typeface="+mj-lt"/>
              <a:buAutoNum type="arabicParenR" startAt="3"/>
            </a:pPr>
            <a:r>
              <a:rPr lang="uk-UA" u="sng" dirty="0" smtClean="0"/>
              <a:t>Кластеризація</a:t>
            </a:r>
            <a:r>
              <a:rPr lang="uk-UA" dirty="0"/>
              <a:t>: це передбачає групування подібних точок даних у кластери. Кластеризація часто використовується для зменшення розміру набору даних шляхом заміни подібних точок даних репрезентативним </a:t>
            </a:r>
            <a:r>
              <a:rPr lang="uk-UA" dirty="0" err="1"/>
              <a:t>центроїдом</a:t>
            </a:r>
            <a:r>
              <a:rPr lang="uk-UA" dirty="0"/>
              <a:t>. Це можна зробити за допомогою таких методів, як </a:t>
            </a:r>
            <a:r>
              <a:rPr lang="en-CA" dirty="0"/>
              <a:t>k-</a:t>
            </a:r>
            <a:r>
              <a:rPr lang="uk-UA" dirty="0"/>
              <a:t>середні, ієрархічна кластеризація та кластеризація на основі щільності</a:t>
            </a:r>
            <a:r>
              <a:rPr lang="uk-UA" dirty="0" smtClean="0"/>
              <a:t>.</a:t>
            </a:r>
          </a:p>
          <a:p>
            <a:pPr marL="457200" indent="-457200" algn="just">
              <a:lnSpc>
                <a:spcPct val="100000"/>
              </a:lnSpc>
              <a:spcBef>
                <a:spcPts val="0"/>
              </a:spcBef>
              <a:buFont typeface="+mj-lt"/>
              <a:buAutoNum type="arabicParenR" startAt="3"/>
            </a:pPr>
            <a:r>
              <a:rPr lang="uk-UA" u="sng" dirty="0" smtClean="0"/>
              <a:t>Стиснення</a:t>
            </a:r>
            <a:r>
              <a:rPr lang="uk-UA" dirty="0"/>
              <a:t>: це передбачає стиснення набору даних із збереженням важливої ​​інформації. Стиснення часто використовується для зменшення розміру набору даних для зберігання та передачі. Це можна зробити за допомогою таких методів, як </a:t>
            </a:r>
            <a:r>
              <a:rPr lang="en-CA" dirty="0"/>
              <a:t>wavelet compression</a:t>
            </a:r>
            <a:r>
              <a:rPr lang="uk-UA" dirty="0" smtClean="0"/>
              <a:t>, </a:t>
            </a:r>
            <a:r>
              <a:rPr lang="uk-UA" dirty="0"/>
              <a:t>стиснення </a:t>
            </a:r>
            <a:r>
              <a:rPr lang="en-CA" dirty="0"/>
              <a:t>JPEG </a:t>
            </a:r>
            <a:r>
              <a:rPr lang="uk-UA" dirty="0"/>
              <a:t>і стиснення </a:t>
            </a:r>
            <a:r>
              <a:rPr lang="en-CA" dirty="0"/>
              <a:t>gif.</a:t>
            </a:r>
            <a:endParaRPr lang="uk-UA" dirty="0"/>
          </a:p>
        </p:txBody>
      </p:sp>
      <p:sp>
        <p:nvSpPr>
          <p:cNvPr id="3" name="Номер слайда 2"/>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3529449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normAutofit/>
          </a:bodyPr>
          <a:lstStyle/>
          <a:p>
            <a:r>
              <a:rPr lang="uk-UA" sz="6000" dirty="0" smtClean="0"/>
              <a:t>Окремі методи попередньої обробки даних </a:t>
            </a:r>
            <a:endParaRPr lang="uk-UA" sz="6000" dirty="0"/>
          </a:p>
        </p:txBody>
      </p:sp>
      <p:sp>
        <p:nvSpPr>
          <p:cNvPr id="6" name="Текст 5"/>
          <p:cNvSpPr>
            <a:spLocks noGrp="1"/>
          </p:cNvSpPr>
          <p:nvPr>
            <p:ph type="body" idx="1"/>
          </p:nvPr>
        </p:nvSpPr>
        <p:spPr/>
        <p:txBody>
          <a:bodyPr/>
          <a:lstStyle/>
          <a:p>
            <a:endParaRPr lang="uk-UA"/>
          </a:p>
        </p:txBody>
      </p:sp>
      <p:sp>
        <p:nvSpPr>
          <p:cNvPr id="2" name="Номер слайда 1"/>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1211799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0452" y="139399"/>
            <a:ext cx="10058400" cy="1374140"/>
          </a:xfrm>
        </p:spPr>
        <p:txBody>
          <a:bodyPr>
            <a:normAutofit/>
          </a:bodyPr>
          <a:lstStyle/>
          <a:p>
            <a:pPr algn="ctr"/>
            <a:r>
              <a:rPr lang="uk-UA" sz="4400" dirty="0" smtClean="0"/>
              <a:t>Відсутні значення (</a:t>
            </a:r>
            <a:r>
              <a:rPr lang="en-CA" sz="4400" b="1" dirty="0"/>
              <a:t>Missing </a:t>
            </a:r>
            <a:r>
              <a:rPr lang="en-CA" sz="4400" b="1" dirty="0" smtClean="0"/>
              <a:t>Value</a:t>
            </a:r>
            <a:r>
              <a:rPr lang="uk-UA" sz="4400" dirty="0" smtClean="0"/>
              <a:t>)</a:t>
            </a:r>
            <a:endParaRPr lang="uk-UA" sz="4400" dirty="0"/>
          </a:p>
        </p:txBody>
      </p:sp>
      <p:sp>
        <p:nvSpPr>
          <p:cNvPr id="3" name="Объект 2"/>
          <p:cNvSpPr>
            <a:spLocks noGrp="1"/>
          </p:cNvSpPr>
          <p:nvPr>
            <p:ph sz="half" idx="1"/>
          </p:nvPr>
        </p:nvSpPr>
        <p:spPr>
          <a:xfrm>
            <a:off x="391886" y="1414821"/>
            <a:ext cx="5283551" cy="3664951"/>
          </a:xfrm>
        </p:spPr>
        <p:txBody>
          <a:bodyPr>
            <a:normAutofit/>
          </a:bodyPr>
          <a:lstStyle/>
          <a:p>
            <a:pPr marL="0" indent="457200">
              <a:lnSpc>
                <a:spcPct val="100000"/>
              </a:lnSpc>
              <a:spcBef>
                <a:spcPts val="600"/>
              </a:spcBef>
              <a:buNone/>
            </a:pPr>
            <a:r>
              <a:rPr lang="uk-UA" dirty="0" smtClean="0"/>
              <a:t>Відсутні значення – це дані, які відсутні для певної змінної в наборі даних.</a:t>
            </a:r>
          </a:p>
          <a:p>
            <a:pPr marL="0" indent="457200">
              <a:lnSpc>
                <a:spcPct val="100000"/>
              </a:lnSpc>
              <a:spcBef>
                <a:spcPts val="600"/>
              </a:spcBef>
              <a:buNone/>
            </a:pPr>
            <a:r>
              <a:rPr lang="uk-UA" dirty="0" smtClean="0"/>
              <a:t>Вони можуть бути представлені різними способами, наприклад порожніми комірками, нульовими значеннями або спеціальними символами, наприклад «NA» або «</a:t>
            </a:r>
            <a:r>
              <a:rPr lang="uk-UA" dirty="0" err="1" smtClean="0"/>
              <a:t>unknown</a:t>
            </a:r>
            <a:r>
              <a:rPr lang="uk-UA" dirty="0" smtClean="0"/>
              <a:t>». </a:t>
            </a:r>
          </a:p>
          <a:p>
            <a:pPr marL="0" indent="457200">
              <a:lnSpc>
                <a:spcPct val="100000"/>
              </a:lnSpc>
              <a:spcBef>
                <a:spcPts val="600"/>
              </a:spcBef>
              <a:buNone/>
            </a:pPr>
            <a:r>
              <a:rPr lang="uk-UA" dirty="0" smtClean="0"/>
              <a:t>Ці відсутні параметри даних створюють значну проблему для аналізу даних і можуть призвести до неточних або необ’єктивних результатів.</a:t>
            </a:r>
            <a:endParaRPr lang="uk-UA" dirty="0"/>
          </a:p>
        </p:txBody>
      </p:sp>
      <p:graphicFrame>
        <p:nvGraphicFramePr>
          <p:cNvPr id="5" name="Объект 4"/>
          <p:cNvGraphicFramePr>
            <a:graphicFrameLocks noGrp="1"/>
          </p:cNvGraphicFramePr>
          <p:nvPr>
            <p:ph sz="half" idx="2"/>
            <p:extLst>
              <p:ext uri="{D42A27DB-BD31-4B8C-83A1-F6EECF244321}">
                <p14:modId xmlns:p14="http://schemas.microsoft.com/office/powerpoint/2010/main" val="3737881969"/>
              </p:ext>
            </p:extLst>
          </p:nvPr>
        </p:nvGraphicFramePr>
        <p:xfrm>
          <a:off x="484274" y="5079772"/>
          <a:ext cx="5098774" cy="1590040"/>
        </p:xfrm>
        <a:graphic>
          <a:graphicData uri="http://schemas.openxmlformats.org/drawingml/2006/table">
            <a:tbl>
              <a:tblPr firstRow="1" bandRow="1">
                <a:tableStyleId>{5C22544A-7EE6-4342-B048-85BDC9FD1C3A}</a:tableStyleId>
              </a:tblPr>
              <a:tblGrid>
                <a:gridCol w="1149834">
                  <a:extLst>
                    <a:ext uri="{9D8B030D-6E8A-4147-A177-3AD203B41FA5}">
                      <a16:colId xmlns:a16="http://schemas.microsoft.com/office/drawing/2014/main" val="4110826610"/>
                    </a:ext>
                  </a:extLst>
                </a:gridCol>
                <a:gridCol w="1754607">
                  <a:extLst>
                    <a:ext uri="{9D8B030D-6E8A-4147-A177-3AD203B41FA5}">
                      <a16:colId xmlns:a16="http://schemas.microsoft.com/office/drawing/2014/main" val="396990617"/>
                    </a:ext>
                  </a:extLst>
                </a:gridCol>
                <a:gridCol w="919639">
                  <a:extLst>
                    <a:ext uri="{9D8B030D-6E8A-4147-A177-3AD203B41FA5}">
                      <a16:colId xmlns:a16="http://schemas.microsoft.com/office/drawing/2014/main" val="206614111"/>
                    </a:ext>
                  </a:extLst>
                </a:gridCol>
                <a:gridCol w="1274694">
                  <a:extLst>
                    <a:ext uri="{9D8B030D-6E8A-4147-A177-3AD203B41FA5}">
                      <a16:colId xmlns:a16="http://schemas.microsoft.com/office/drawing/2014/main" val="321037985"/>
                    </a:ext>
                  </a:extLst>
                </a:gridCol>
              </a:tblGrid>
              <a:tr h="370840">
                <a:tc>
                  <a:txBody>
                    <a:bodyPr/>
                    <a:lstStyle/>
                    <a:p>
                      <a:pPr algn="ctr"/>
                      <a:r>
                        <a:rPr lang="uk-UA" sz="1400" dirty="0" smtClean="0"/>
                        <a:t>Клієнт</a:t>
                      </a:r>
                      <a:endParaRPr lang="uk-UA" sz="1400" dirty="0"/>
                    </a:p>
                  </a:txBody>
                  <a:tcPr/>
                </a:tc>
                <a:tc>
                  <a:txBody>
                    <a:bodyPr/>
                    <a:lstStyle/>
                    <a:p>
                      <a:pPr algn="ctr"/>
                      <a:r>
                        <a:rPr lang="uk-UA" sz="1400" dirty="0" smtClean="0"/>
                        <a:t>Адреса</a:t>
                      </a:r>
                      <a:endParaRPr lang="uk-UA" sz="1400" dirty="0"/>
                    </a:p>
                  </a:txBody>
                  <a:tcPr/>
                </a:tc>
                <a:tc>
                  <a:txBody>
                    <a:bodyPr/>
                    <a:lstStyle/>
                    <a:p>
                      <a:pPr algn="ctr"/>
                      <a:r>
                        <a:rPr lang="uk-UA" sz="1400" dirty="0" smtClean="0"/>
                        <a:t>Місто</a:t>
                      </a:r>
                      <a:endParaRPr lang="uk-UA" sz="1400" dirty="0"/>
                    </a:p>
                  </a:txBody>
                  <a:tcPr/>
                </a:tc>
                <a:tc>
                  <a:txBody>
                    <a:bodyPr/>
                    <a:lstStyle/>
                    <a:p>
                      <a:pPr algn="ctr"/>
                      <a:r>
                        <a:rPr lang="en-US" sz="1400" dirty="0" smtClean="0"/>
                        <a:t>LTV</a:t>
                      </a:r>
                      <a:endParaRPr lang="uk-UA" sz="1400" dirty="0"/>
                    </a:p>
                  </a:txBody>
                  <a:tcPr/>
                </a:tc>
                <a:extLst>
                  <a:ext uri="{0D108BD9-81ED-4DB2-BD59-A6C34878D82A}">
                    <a16:rowId xmlns:a16="http://schemas.microsoft.com/office/drawing/2014/main" val="207587358"/>
                  </a:ext>
                </a:extLst>
              </a:tr>
              <a:tr h="238470">
                <a:tc>
                  <a:txBody>
                    <a:bodyPr/>
                    <a:lstStyle/>
                    <a:p>
                      <a:pPr algn="ctr"/>
                      <a:r>
                        <a:rPr lang="en-US" sz="1400" dirty="0" smtClean="0"/>
                        <a:t>Client 1</a:t>
                      </a:r>
                      <a:endParaRPr lang="uk-UA" sz="1400" dirty="0"/>
                    </a:p>
                  </a:txBody>
                  <a:tcPr/>
                </a:tc>
                <a:tc>
                  <a:txBody>
                    <a:bodyPr/>
                    <a:lstStyle/>
                    <a:p>
                      <a:pPr algn="ctr"/>
                      <a:r>
                        <a:rPr lang="en-US" sz="1400" dirty="0" smtClean="0">
                          <a:solidFill>
                            <a:srgbClr val="FF0000"/>
                          </a:solidFill>
                        </a:rPr>
                        <a:t>?</a:t>
                      </a:r>
                      <a:endParaRPr lang="uk-UA" sz="1400" dirty="0">
                        <a:solidFill>
                          <a:srgbClr val="FF0000"/>
                        </a:solidFill>
                      </a:endParaRPr>
                    </a:p>
                  </a:txBody>
                  <a:tcPr/>
                </a:tc>
                <a:tc>
                  <a:txBody>
                    <a:bodyPr/>
                    <a:lstStyle/>
                    <a:p>
                      <a:pPr algn="ctr"/>
                      <a:r>
                        <a:rPr lang="uk-UA" sz="1400" dirty="0" smtClean="0"/>
                        <a:t>Львів</a:t>
                      </a:r>
                      <a:endParaRPr lang="uk-UA" sz="1400" dirty="0"/>
                    </a:p>
                  </a:txBody>
                  <a:tcPr/>
                </a:tc>
                <a:tc>
                  <a:txBody>
                    <a:bodyPr/>
                    <a:lstStyle/>
                    <a:p>
                      <a:pPr algn="ctr"/>
                      <a:r>
                        <a:rPr lang="en-US" sz="1400" dirty="0" smtClean="0"/>
                        <a:t>234,5</a:t>
                      </a:r>
                      <a:endParaRPr lang="uk-UA" sz="1400" dirty="0"/>
                    </a:p>
                  </a:txBody>
                  <a:tcPr/>
                </a:tc>
                <a:extLst>
                  <a:ext uri="{0D108BD9-81ED-4DB2-BD59-A6C34878D82A}">
                    <a16:rowId xmlns:a16="http://schemas.microsoft.com/office/drawing/2014/main" val="312493627"/>
                  </a:ext>
                </a:extLst>
              </a:tr>
              <a:tr h="2408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Client 1</a:t>
                      </a:r>
                      <a:endParaRPr lang="uk-UA" sz="1400" kern="1200" dirty="0" smtClean="0">
                        <a:solidFill>
                          <a:schemeClr val="dk1"/>
                        </a:solidFill>
                        <a:latin typeface="+mn-lt"/>
                        <a:ea typeface="+mn-ea"/>
                        <a:cs typeface="+mn-cs"/>
                      </a:endParaRPr>
                    </a:p>
                  </a:txBody>
                  <a:tcPr/>
                </a:tc>
                <a:tc>
                  <a:txBody>
                    <a:bodyPr/>
                    <a:lstStyle/>
                    <a:p>
                      <a:r>
                        <a:rPr lang="uk-UA" sz="1400" dirty="0" smtClean="0"/>
                        <a:t>О. Гончара, 14</a:t>
                      </a:r>
                      <a:endParaRPr lang="uk-UA" sz="1400" dirty="0"/>
                    </a:p>
                  </a:txBody>
                  <a:tcPr/>
                </a:tc>
                <a:tc>
                  <a:txBody>
                    <a:bodyPr/>
                    <a:lstStyle/>
                    <a:p>
                      <a:pPr algn="ctr"/>
                      <a:r>
                        <a:rPr lang="en-US" sz="1400" dirty="0" err="1" smtClean="0">
                          <a:solidFill>
                            <a:srgbClr val="FF0000"/>
                          </a:solidFill>
                        </a:rPr>
                        <a:t>NaN</a:t>
                      </a:r>
                      <a:endParaRPr lang="uk-UA" sz="1400" dirty="0">
                        <a:solidFill>
                          <a:srgbClr val="FF0000"/>
                        </a:solidFill>
                      </a:endParaRPr>
                    </a:p>
                  </a:txBody>
                  <a:tcPr/>
                </a:tc>
                <a:tc>
                  <a:txBody>
                    <a:bodyPr/>
                    <a:lstStyle/>
                    <a:p>
                      <a:pPr algn="ctr"/>
                      <a:r>
                        <a:rPr lang="uk-UA" sz="1400" dirty="0" smtClean="0"/>
                        <a:t>1256,3</a:t>
                      </a:r>
                      <a:endParaRPr lang="uk-UA" sz="1400" dirty="0"/>
                    </a:p>
                  </a:txBody>
                  <a:tcPr/>
                </a:tc>
                <a:extLst>
                  <a:ext uri="{0D108BD9-81ED-4DB2-BD59-A6C34878D82A}">
                    <a16:rowId xmlns:a16="http://schemas.microsoft.com/office/drawing/2014/main" val="3929982153"/>
                  </a:ext>
                </a:extLst>
              </a:tr>
              <a:tr h="252569">
                <a:tc>
                  <a:txBody>
                    <a:bodyPr/>
                    <a:lstStyle/>
                    <a:p>
                      <a:pPr algn="ctr"/>
                      <a:r>
                        <a:rPr lang="en-US" sz="1400" dirty="0" smtClean="0"/>
                        <a:t>…</a:t>
                      </a:r>
                      <a:endParaRPr lang="uk-UA" sz="1400" dirty="0"/>
                    </a:p>
                  </a:txBody>
                  <a:tcPr/>
                </a:tc>
                <a:tc>
                  <a:txBody>
                    <a:bodyPr/>
                    <a:lstStyle/>
                    <a:p>
                      <a:pPr algn="ctr"/>
                      <a:r>
                        <a:rPr lang="en-US" sz="1400" dirty="0" smtClean="0"/>
                        <a:t>…</a:t>
                      </a:r>
                      <a:endParaRPr lang="uk-UA" sz="1400" dirty="0"/>
                    </a:p>
                  </a:txBody>
                  <a:tcPr/>
                </a:tc>
                <a:tc>
                  <a:txBody>
                    <a:bodyPr/>
                    <a:lstStyle/>
                    <a:p>
                      <a:pPr algn="ctr"/>
                      <a:endParaRPr lang="uk-UA" sz="1400" dirty="0"/>
                    </a:p>
                  </a:txBody>
                  <a:tcPr/>
                </a:tc>
                <a:tc>
                  <a:txBody>
                    <a:bodyPr/>
                    <a:lstStyle/>
                    <a:p>
                      <a:pPr algn="ctr"/>
                      <a:endParaRPr lang="uk-UA" sz="1400" dirty="0"/>
                    </a:p>
                  </a:txBody>
                  <a:tcPr/>
                </a:tc>
                <a:extLst>
                  <a:ext uri="{0D108BD9-81ED-4DB2-BD59-A6C34878D82A}">
                    <a16:rowId xmlns:a16="http://schemas.microsoft.com/office/drawing/2014/main" val="3876325189"/>
                  </a:ext>
                </a:extLst>
              </a:tr>
              <a:tr h="191817">
                <a:tc>
                  <a:txBody>
                    <a:bodyPr/>
                    <a:lstStyle/>
                    <a:p>
                      <a:pPr algn="ctr"/>
                      <a:r>
                        <a:rPr lang="en-US" sz="1400" dirty="0" smtClean="0"/>
                        <a:t>Client N</a:t>
                      </a:r>
                      <a:endParaRPr lang="uk-UA" sz="1400" dirty="0"/>
                    </a:p>
                  </a:txBody>
                  <a:tcPr/>
                </a:tc>
                <a:tc>
                  <a:txBody>
                    <a:bodyPr/>
                    <a:lstStyle/>
                    <a:p>
                      <a:pPr algn="ctr"/>
                      <a:r>
                        <a:rPr lang="uk-UA" sz="1400" dirty="0" smtClean="0"/>
                        <a:t>Л. </a:t>
                      </a:r>
                      <a:r>
                        <a:rPr lang="uk-UA" sz="1400" dirty="0" err="1" smtClean="0"/>
                        <a:t>Гузара</a:t>
                      </a:r>
                      <a:r>
                        <a:rPr lang="uk-UA" sz="1400" dirty="0" smtClean="0"/>
                        <a:t>, 2</a:t>
                      </a:r>
                      <a:endParaRPr lang="uk-UA" sz="1400" dirty="0"/>
                    </a:p>
                  </a:txBody>
                  <a:tcPr/>
                </a:tc>
                <a:tc>
                  <a:txBody>
                    <a:bodyPr/>
                    <a:lstStyle/>
                    <a:p>
                      <a:pPr algn="ctr"/>
                      <a:r>
                        <a:rPr lang="uk-UA" sz="1400" dirty="0" smtClean="0"/>
                        <a:t>Київ</a:t>
                      </a:r>
                      <a:endParaRPr lang="uk-UA" sz="1400" dirty="0"/>
                    </a:p>
                  </a:txBody>
                  <a:tcPr/>
                </a:tc>
                <a:tc>
                  <a:txBody>
                    <a:bodyPr/>
                    <a:lstStyle/>
                    <a:p>
                      <a:pPr algn="ctr"/>
                      <a:r>
                        <a:rPr lang="en-US" sz="1400" dirty="0" smtClean="0">
                          <a:solidFill>
                            <a:srgbClr val="FF0000"/>
                          </a:solidFill>
                        </a:rPr>
                        <a:t>0</a:t>
                      </a:r>
                      <a:endParaRPr lang="uk-UA" sz="1400" dirty="0">
                        <a:solidFill>
                          <a:srgbClr val="FF0000"/>
                        </a:solidFill>
                      </a:endParaRPr>
                    </a:p>
                  </a:txBody>
                  <a:tcPr/>
                </a:tc>
                <a:extLst>
                  <a:ext uri="{0D108BD9-81ED-4DB2-BD59-A6C34878D82A}">
                    <a16:rowId xmlns:a16="http://schemas.microsoft.com/office/drawing/2014/main" val="657350196"/>
                  </a:ext>
                </a:extLst>
              </a:tr>
            </a:tbl>
          </a:graphicData>
        </a:graphic>
      </p:graphicFrame>
      <p:sp>
        <p:nvSpPr>
          <p:cNvPr id="6" name="Прямоугольник 5"/>
          <p:cNvSpPr/>
          <p:nvPr/>
        </p:nvSpPr>
        <p:spPr>
          <a:xfrm>
            <a:off x="6089654" y="1528216"/>
            <a:ext cx="5921372" cy="5047536"/>
          </a:xfrm>
          <a:prstGeom prst="rect">
            <a:avLst/>
          </a:prstGeom>
        </p:spPr>
        <p:txBody>
          <a:bodyPr wrap="square">
            <a:spAutoFit/>
          </a:bodyPr>
          <a:lstStyle/>
          <a:p>
            <a:pPr indent="457200"/>
            <a:r>
              <a:rPr lang="uk-UA" sz="1600" u="sng" dirty="0"/>
              <a:t>Типи пропущених </a:t>
            </a:r>
            <a:r>
              <a:rPr lang="uk-UA" sz="1600" u="sng" dirty="0" smtClean="0"/>
              <a:t>значень:</a:t>
            </a:r>
          </a:p>
          <a:p>
            <a:pPr indent="457200"/>
            <a:r>
              <a:rPr lang="uk-UA" sz="1600" dirty="0"/>
              <a:t>Повністю випадкова відсутність </a:t>
            </a:r>
            <a:r>
              <a:rPr lang="uk-UA" sz="1600" dirty="0" smtClean="0"/>
              <a:t>(</a:t>
            </a:r>
            <a:r>
              <a:rPr lang="en-CA" sz="1600" b="1" dirty="0"/>
              <a:t>Missing Completely at </a:t>
            </a:r>
            <a:r>
              <a:rPr lang="en-CA" sz="1600" b="1" dirty="0" smtClean="0"/>
              <a:t>Random</a:t>
            </a:r>
            <a:r>
              <a:rPr lang="uk-UA" sz="1600" b="1" dirty="0" smtClean="0"/>
              <a:t>, </a:t>
            </a:r>
            <a:r>
              <a:rPr lang="en-US" sz="1600" dirty="0" smtClean="0"/>
              <a:t>MCAR</a:t>
            </a:r>
            <a:r>
              <a:rPr lang="uk-UA" sz="1600" dirty="0" smtClean="0"/>
              <a:t>. Це </a:t>
            </a:r>
            <a:r>
              <a:rPr lang="uk-UA" sz="1600" dirty="0"/>
              <a:t>особливий тип відсутніх даних, у якому ймовірність відсутності </a:t>
            </a:r>
            <a:r>
              <a:rPr lang="uk-UA" sz="1600" dirty="0" smtClean="0"/>
              <a:t>даних </a:t>
            </a:r>
            <a:r>
              <a:rPr lang="uk-UA" sz="1600" dirty="0"/>
              <a:t>є абсолютно випадковою та незалежною від будь-якої іншої змінної в наборі даних. Простіше кажучи, відсутність значення </a:t>
            </a:r>
            <a:r>
              <a:rPr lang="uk-UA" sz="1600" dirty="0" smtClean="0"/>
              <a:t>не </a:t>
            </a:r>
            <a:r>
              <a:rPr lang="uk-UA" sz="1600" dirty="0"/>
              <a:t>має нічого спільного зі значеннями інших змінних або характеристиками самої точки даних</a:t>
            </a:r>
            <a:r>
              <a:rPr lang="uk-UA" sz="1600" dirty="0" smtClean="0"/>
              <a:t>.</a:t>
            </a:r>
          </a:p>
          <a:p>
            <a:pPr indent="457200"/>
            <a:r>
              <a:rPr lang="uk-UA" sz="1600" dirty="0" smtClean="0"/>
              <a:t>Випадкова </a:t>
            </a:r>
            <a:r>
              <a:rPr lang="uk-UA" sz="1600" dirty="0"/>
              <a:t>відсутність </a:t>
            </a:r>
            <a:r>
              <a:rPr lang="uk-UA" sz="1600" dirty="0" smtClean="0"/>
              <a:t>(</a:t>
            </a:r>
            <a:r>
              <a:rPr lang="en-CA" sz="1600" b="1" dirty="0"/>
              <a:t>Missing at Random</a:t>
            </a:r>
            <a:r>
              <a:rPr lang="uk-UA" b="1" dirty="0" smtClean="0"/>
              <a:t>, </a:t>
            </a:r>
            <a:r>
              <a:rPr lang="en-US" sz="1600" dirty="0" smtClean="0"/>
              <a:t>MAR)</a:t>
            </a:r>
            <a:r>
              <a:rPr lang="uk-UA" sz="1600" dirty="0" smtClean="0"/>
              <a:t>. Це </a:t>
            </a:r>
            <a:r>
              <a:rPr lang="uk-UA" sz="1600" dirty="0"/>
              <a:t>тип відсутніх даних, де ймовірність відсутності точки даних залежить від значень інших змінних у наборі даних, але не від самої відсутньої змінної. Це означає, що механізм відсутності не зовсім випадковий, але його можна передбачити на основі наявної інформації</a:t>
            </a:r>
            <a:r>
              <a:rPr lang="uk-UA" sz="1600" dirty="0" smtClean="0"/>
              <a:t>.</a:t>
            </a:r>
          </a:p>
          <a:p>
            <a:pPr indent="457200"/>
            <a:r>
              <a:rPr lang="uk-UA" sz="1600" dirty="0" smtClean="0"/>
              <a:t>Невипадкова відсутність (</a:t>
            </a:r>
            <a:r>
              <a:rPr lang="en-CA" sz="1600" b="1" dirty="0"/>
              <a:t>Missing Not at Random</a:t>
            </a:r>
            <a:r>
              <a:rPr lang="uk-UA" sz="1600" b="1" dirty="0"/>
              <a:t>, </a:t>
            </a:r>
            <a:r>
              <a:rPr lang="en-US" sz="1600" dirty="0" smtClean="0"/>
              <a:t>MNAR) </a:t>
            </a:r>
            <a:r>
              <a:rPr lang="uk-UA" sz="1600" dirty="0"/>
              <a:t>є найскладнішим типом відсутніх даних. Це відбувається, коли ймовірність відсутності </a:t>
            </a:r>
            <a:r>
              <a:rPr lang="uk-UA" sz="1600" dirty="0" smtClean="0"/>
              <a:t>даних </a:t>
            </a:r>
            <a:r>
              <a:rPr lang="uk-UA" sz="1600" dirty="0"/>
              <a:t>пов’язана з самим відсутнім значенням. Це означає, що причина відсутності даних є інформативною та безпосередньо пов’язана з відсутньою змінною</a:t>
            </a:r>
            <a:r>
              <a:rPr lang="uk-UA" sz="1600" dirty="0" smtClean="0"/>
              <a:t>.</a:t>
            </a:r>
            <a:endParaRPr lang="en-US" sz="1600"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2750568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976542" y="204713"/>
            <a:ext cx="10058400" cy="1390821"/>
          </a:xfrm>
        </p:spPr>
        <p:txBody>
          <a:bodyPr vert="horz" lIns="91440" tIns="45720" rIns="91440" bIns="45720" rtlCol="0" anchor="ctr">
            <a:normAutofit/>
          </a:bodyPr>
          <a:lstStyle/>
          <a:p>
            <a:pPr algn="ctr"/>
            <a:r>
              <a:rPr lang="uk-UA" sz="4400" dirty="0"/>
              <a:t>Методи виявлення відсутніх даних</a:t>
            </a:r>
          </a:p>
        </p:txBody>
      </p:sp>
      <p:pic>
        <p:nvPicPr>
          <p:cNvPr id="8" name="Объект 7"/>
          <p:cNvPicPr>
            <a:picLocks noGrp="1" noChangeAspect="1"/>
          </p:cNvPicPr>
          <p:nvPr>
            <p:ph sz="half" idx="1"/>
          </p:nvPr>
        </p:nvPicPr>
        <p:blipFill>
          <a:blip r:embed="rId2"/>
          <a:stretch>
            <a:fillRect/>
          </a:stretch>
        </p:blipFill>
        <p:spPr>
          <a:xfrm>
            <a:off x="414015" y="1867354"/>
            <a:ext cx="5065828" cy="4673405"/>
          </a:xfrm>
          <a:prstGeom prst="rect">
            <a:avLst/>
          </a:prstGeom>
        </p:spPr>
      </p:pic>
      <p:pic>
        <p:nvPicPr>
          <p:cNvPr id="9" name="Объект 8"/>
          <p:cNvPicPr>
            <a:picLocks noGrp="1" noChangeAspect="1"/>
          </p:cNvPicPr>
          <p:nvPr>
            <p:ph sz="half" idx="2"/>
          </p:nvPr>
        </p:nvPicPr>
        <p:blipFill>
          <a:blip r:embed="rId3"/>
          <a:stretch>
            <a:fillRect/>
          </a:stretch>
        </p:blipFill>
        <p:spPr>
          <a:xfrm>
            <a:off x="6121691" y="1830030"/>
            <a:ext cx="5114089" cy="483960"/>
          </a:xfrm>
          <a:prstGeom prst="rect">
            <a:avLst/>
          </a:prstGeom>
        </p:spPr>
      </p:pic>
      <p:pic>
        <p:nvPicPr>
          <p:cNvPr id="10" name="Рисунок 9"/>
          <p:cNvPicPr>
            <a:picLocks noChangeAspect="1"/>
          </p:cNvPicPr>
          <p:nvPr/>
        </p:nvPicPr>
        <p:blipFill>
          <a:blip r:embed="rId4"/>
          <a:stretch>
            <a:fillRect/>
          </a:stretch>
        </p:blipFill>
        <p:spPr>
          <a:xfrm>
            <a:off x="6149760" y="2310031"/>
            <a:ext cx="5086020" cy="2802355"/>
          </a:xfrm>
          <a:prstGeom prst="rect">
            <a:avLst/>
          </a:prstGeom>
        </p:spPr>
      </p:pic>
      <p:sp>
        <p:nvSpPr>
          <p:cNvPr id="2" name="Номер слайда 1"/>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6793134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307350"/>
            <a:ext cx="10058400" cy="1166886"/>
          </a:xfrm>
        </p:spPr>
        <p:txBody>
          <a:bodyPr vert="horz" lIns="91440" tIns="45720" rIns="91440" bIns="45720" rtlCol="0" anchor="ctr">
            <a:normAutofit fontScale="90000"/>
          </a:bodyPr>
          <a:lstStyle/>
          <a:p>
            <a:pPr algn="ctr"/>
            <a:r>
              <a:rPr lang="uk-UA" sz="4400" dirty="0" smtClean="0"/>
              <a:t>Ефективні стратегії обробки відсутніх значень</a:t>
            </a:r>
            <a:endParaRPr lang="uk-UA" sz="4400" dirty="0"/>
          </a:p>
        </p:txBody>
      </p:sp>
      <p:graphicFrame>
        <p:nvGraphicFramePr>
          <p:cNvPr id="7" name="Объект 6"/>
          <p:cNvGraphicFramePr>
            <a:graphicFrameLocks noGrp="1"/>
          </p:cNvGraphicFramePr>
          <p:nvPr>
            <p:ph idx="1"/>
            <p:extLst>
              <p:ext uri="{D42A27DB-BD31-4B8C-83A1-F6EECF244321}">
                <p14:modId xmlns:p14="http://schemas.microsoft.com/office/powerpoint/2010/main" val="2065957071"/>
              </p:ext>
            </p:extLst>
          </p:nvPr>
        </p:nvGraphicFramePr>
        <p:xfrm>
          <a:off x="346724" y="1651518"/>
          <a:ext cx="11504648" cy="4638040"/>
        </p:xfrm>
        <a:graphic>
          <a:graphicData uri="http://schemas.openxmlformats.org/drawingml/2006/table">
            <a:tbl>
              <a:tblPr firstRow="1" bandRow="1">
                <a:tableStyleId>{3C2FFA5D-87B4-456A-9821-1D502468CF0F}</a:tableStyleId>
              </a:tblPr>
              <a:tblGrid>
                <a:gridCol w="2163211">
                  <a:extLst>
                    <a:ext uri="{9D8B030D-6E8A-4147-A177-3AD203B41FA5}">
                      <a16:colId xmlns:a16="http://schemas.microsoft.com/office/drawing/2014/main" val="596724159"/>
                    </a:ext>
                  </a:extLst>
                </a:gridCol>
                <a:gridCol w="3405673">
                  <a:extLst>
                    <a:ext uri="{9D8B030D-6E8A-4147-A177-3AD203B41FA5}">
                      <a16:colId xmlns:a16="http://schemas.microsoft.com/office/drawing/2014/main" val="1278403968"/>
                    </a:ext>
                  </a:extLst>
                </a:gridCol>
                <a:gridCol w="3059602">
                  <a:extLst>
                    <a:ext uri="{9D8B030D-6E8A-4147-A177-3AD203B41FA5}">
                      <a16:colId xmlns:a16="http://schemas.microsoft.com/office/drawing/2014/main" val="1592828920"/>
                    </a:ext>
                  </a:extLst>
                </a:gridCol>
                <a:gridCol w="2876162">
                  <a:extLst>
                    <a:ext uri="{9D8B030D-6E8A-4147-A177-3AD203B41FA5}">
                      <a16:colId xmlns:a16="http://schemas.microsoft.com/office/drawing/2014/main" val="3938339750"/>
                    </a:ext>
                  </a:extLst>
                </a:gridCol>
              </a:tblGrid>
              <a:tr h="370840">
                <a:tc>
                  <a:txBody>
                    <a:bodyPr/>
                    <a:lstStyle/>
                    <a:p>
                      <a:pPr algn="ctr"/>
                      <a:r>
                        <a:rPr lang="uk-UA" noProof="0" dirty="0" smtClean="0"/>
                        <a:t>Стратегія</a:t>
                      </a:r>
                      <a:endParaRPr lang="uk-UA" noProof="0" dirty="0"/>
                    </a:p>
                  </a:txBody>
                  <a:tcPr/>
                </a:tc>
                <a:tc>
                  <a:txBody>
                    <a:bodyPr/>
                    <a:lstStyle/>
                    <a:p>
                      <a:pPr algn="ctr"/>
                      <a:r>
                        <a:rPr lang="uk-UA" noProof="0" dirty="0" smtClean="0"/>
                        <a:t>Підхід</a:t>
                      </a:r>
                      <a:endParaRPr lang="uk-UA" noProof="0" dirty="0"/>
                    </a:p>
                  </a:txBody>
                  <a:tcPr/>
                </a:tc>
                <a:tc>
                  <a:txBody>
                    <a:bodyPr/>
                    <a:lstStyle/>
                    <a:p>
                      <a:pPr algn="ctr"/>
                      <a:r>
                        <a:rPr lang="uk-UA" noProof="0" dirty="0" smtClean="0"/>
                        <a:t>Особливості</a:t>
                      </a:r>
                      <a:endParaRPr lang="uk-UA" noProof="0" dirty="0"/>
                    </a:p>
                  </a:txBody>
                  <a:tcPr/>
                </a:tc>
                <a:tc>
                  <a:txBody>
                    <a:bodyPr/>
                    <a:lstStyle/>
                    <a:p>
                      <a:pPr algn="ctr"/>
                      <a:r>
                        <a:rPr lang="uk-UA" noProof="0" dirty="0" smtClean="0"/>
                        <a:t>Обмеження</a:t>
                      </a:r>
                      <a:endParaRPr lang="uk-UA" noProof="0" dirty="0"/>
                    </a:p>
                  </a:txBody>
                  <a:tcPr/>
                </a:tc>
                <a:extLst>
                  <a:ext uri="{0D108BD9-81ED-4DB2-BD59-A6C34878D82A}">
                    <a16:rowId xmlns:a16="http://schemas.microsoft.com/office/drawing/2014/main" val="37754737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600" noProof="0" dirty="0" smtClean="0"/>
                        <a:t>Видалення рядків із відсутніми значеннями</a:t>
                      </a:r>
                    </a:p>
                  </a:txBody>
                  <a:tcPr/>
                </a:tc>
                <a:tc>
                  <a:txBody>
                    <a:bodyPr/>
                    <a:lstStyle/>
                    <a:p>
                      <a:r>
                        <a:rPr lang="uk-UA" sz="1600" noProof="0" dirty="0" smtClean="0"/>
                        <a:t>Простий і ефективний: повністю видаляє точки даних із відсутніми значеннями.</a:t>
                      </a:r>
                      <a:endParaRPr lang="uk-UA" sz="1600" noProof="0" dirty="0"/>
                    </a:p>
                  </a:txBody>
                  <a:tcPr/>
                </a:tc>
                <a:tc>
                  <a:txBody>
                    <a:bodyPr/>
                    <a:lstStyle/>
                    <a:p>
                      <a:r>
                        <a:rPr lang="uk-UA" sz="1600" noProof="0" dirty="0" smtClean="0"/>
                        <a:t>Зменшує розмір вибірки: може призвести до необ’єктивних результатів, якщо відсутність не є випадковою</a:t>
                      </a:r>
                      <a:endParaRPr lang="uk-UA" sz="1600" noProof="0" dirty="0"/>
                    </a:p>
                  </a:txBody>
                  <a:tcPr/>
                </a:tc>
                <a:tc>
                  <a:txBody>
                    <a:bodyPr/>
                    <a:lstStyle/>
                    <a:p>
                      <a:r>
                        <a:rPr lang="uk-UA" sz="1600" noProof="0" dirty="0" smtClean="0"/>
                        <a:t>Не рекомендується для великих наборів даних: може втратити цінну інформацію.</a:t>
                      </a:r>
                      <a:endParaRPr lang="uk-UA" sz="1600" noProof="0" dirty="0"/>
                    </a:p>
                  </a:txBody>
                  <a:tcPr/>
                </a:tc>
                <a:extLst>
                  <a:ext uri="{0D108BD9-81ED-4DB2-BD59-A6C34878D82A}">
                    <a16:rowId xmlns:a16="http://schemas.microsoft.com/office/drawing/2014/main" val="105866994"/>
                  </a:ext>
                </a:extLst>
              </a:tr>
              <a:tr h="370840">
                <a:tc>
                  <a:txBody>
                    <a:bodyPr/>
                    <a:lstStyle/>
                    <a:p>
                      <a:r>
                        <a:rPr lang="uk-UA" sz="1600" noProof="0" dirty="0" smtClean="0"/>
                        <a:t>Методи заміни відсутніх даних</a:t>
                      </a:r>
                      <a:endParaRPr lang="uk-UA" sz="1600" noProof="0" dirty="0"/>
                    </a:p>
                  </a:txBody>
                  <a:tcPr/>
                </a:tc>
                <a:tc>
                  <a:txBody>
                    <a:bodyPr/>
                    <a:lstStyle/>
                    <a:p>
                      <a:r>
                        <a:rPr lang="uk-UA" sz="1600" noProof="0" dirty="0" smtClean="0"/>
                        <a:t>Заміна відсутніх значень розрахунковими</a:t>
                      </a:r>
                      <a:r>
                        <a:rPr lang="uk-UA" sz="1600" baseline="0" noProof="0" dirty="0" smtClean="0"/>
                        <a:t> (середнє, медіана, мода)</a:t>
                      </a:r>
                      <a:endParaRPr lang="uk-UA" sz="1600" noProof="0" dirty="0"/>
                    </a:p>
                  </a:txBody>
                  <a:tcPr/>
                </a:tc>
                <a:tc>
                  <a:txBody>
                    <a:bodyPr/>
                    <a:lstStyle/>
                    <a:p>
                      <a:r>
                        <a:rPr lang="uk-UA" sz="1600" noProof="0" dirty="0" smtClean="0"/>
                        <a:t>Зберігає розмір вибірки: не зменшує кількість даних</a:t>
                      </a:r>
                      <a:endParaRPr lang="uk-UA" sz="1600" noProof="0" dirty="0"/>
                    </a:p>
                  </a:txBody>
                  <a:tcPr/>
                </a:tc>
                <a:tc>
                  <a:txBody>
                    <a:bodyPr/>
                    <a:lstStyle/>
                    <a:p>
                      <a:r>
                        <a:rPr lang="uk-UA" sz="1600" noProof="0" dirty="0" smtClean="0"/>
                        <a:t>Може додати упередженість: розрахункові значення можуть бути неточними</a:t>
                      </a:r>
                      <a:endParaRPr lang="uk-UA" sz="1600" noProof="0" dirty="0"/>
                    </a:p>
                  </a:txBody>
                  <a:tcPr/>
                </a:tc>
                <a:extLst>
                  <a:ext uri="{0D108BD9-81ED-4DB2-BD59-A6C34878D82A}">
                    <a16:rowId xmlns:a16="http://schemas.microsoft.com/office/drawing/2014/main" val="1622173937"/>
                  </a:ext>
                </a:extLst>
              </a:tr>
              <a:tr h="370840">
                <a:tc>
                  <a:txBody>
                    <a:bodyPr/>
                    <a:lstStyle/>
                    <a:p>
                      <a:r>
                        <a:rPr lang="uk-UA" sz="1600" noProof="0" dirty="0" smtClean="0"/>
                        <a:t>Заповнення вперед і назад</a:t>
                      </a:r>
                      <a:endParaRPr lang="uk-UA" sz="1600" noProof="0" dirty="0"/>
                    </a:p>
                  </a:txBody>
                  <a:tcPr/>
                </a:tc>
                <a:tc>
                  <a:txBody>
                    <a:bodyPr/>
                    <a:lstStyle/>
                    <a:p>
                      <a:r>
                        <a:rPr lang="uk-UA" sz="1600" noProof="0" dirty="0" smtClean="0"/>
                        <a:t>Заміна відсутнього значення попереднім або наступним непропущеним значенням у тій самій змінній</a:t>
                      </a:r>
                      <a:endParaRPr lang="uk-UA" sz="1600" noProof="0" dirty="0"/>
                    </a:p>
                  </a:txBody>
                  <a:tcPr/>
                </a:tc>
                <a:tc>
                  <a:txBody>
                    <a:bodyPr/>
                    <a:lstStyle/>
                    <a:p>
                      <a:r>
                        <a:rPr lang="uk-UA" sz="1600" noProof="0" dirty="0" smtClean="0"/>
                        <a:t>Простий та інтуїтивно зрозумілий: зберігає тимчасовий порядок</a:t>
                      </a:r>
                      <a:endParaRPr lang="uk-UA" sz="1600" noProof="0" dirty="0"/>
                    </a:p>
                  </a:txBody>
                  <a:tcPr/>
                </a:tc>
                <a:tc>
                  <a:txBody>
                    <a:bodyPr/>
                    <a:lstStyle/>
                    <a:p>
                      <a:r>
                        <a:rPr lang="uk-UA" sz="1600" noProof="0" dirty="0" smtClean="0"/>
                        <a:t>Може бути неточним: припускає, що відсутні значення близькі до спостережуваних значень</a:t>
                      </a:r>
                      <a:endParaRPr lang="uk-UA" sz="1600" noProof="0" dirty="0"/>
                    </a:p>
                  </a:txBody>
                  <a:tcPr/>
                </a:tc>
                <a:extLst>
                  <a:ext uri="{0D108BD9-81ED-4DB2-BD59-A6C34878D82A}">
                    <a16:rowId xmlns:a16="http://schemas.microsoft.com/office/drawing/2014/main" val="1533227433"/>
                  </a:ext>
                </a:extLst>
              </a:tr>
              <a:tr h="370840">
                <a:tc>
                  <a:txBody>
                    <a:bodyPr/>
                    <a:lstStyle/>
                    <a:p>
                      <a:r>
                        <a:rPr lang="uk-UA" sz="1600" noProof="0" dirty="0" smtClean="0"/>
                        <a:t>Техніка інтерполяції</a:t>
                      </a:r>
                      <a:endParaRPr lang="uk-UA" sz="1600" noProof="0" dirty="0"/>
                    </a:p>
                  </a:txBody>
                  <a:tcPr/>
                </a:tc>
                <a:tc>
                  <a:txBody>
                    <a:bodyPr/>
                    <a:lstStyle/>
                    <a:p>
                      <a:r>
                        <a:rPr lang="uk-UA" sz="1600" noProof="0" dirty="0" smtClean="0"/>
                        <a:t>Оцінюють відсутні значення на основі оточуючих точок даних за допомогою таких методів, як лінійна інтерполяція або </a:t>
                      </a:r>
                      <a:r>
                        <a:rPr lang="uk-UA" sz="1600" noProof="0" dirty="0" err="1" smtClean="0"/>
                        <a:t>сплайн</a:t>
                      </a:r>
                      <a:r>
                        <a:rPr lang="uk-UA" sz="1600" noProof="0" dirty="0" smtClean="0"/>
                        <a:t>-інтерполяція.</a:t>
                      </a:r>
                      <a:endParaRPr lang="uk-UA" sz="1600" noProof="0" dirty="0"/>
                    </a:p>
                  </a:txBody>
                  <a:tcPr/>
                </a:tc>
                <a:tc>
                  <a:txBody>
                    <a:bodyPr/>
                    <a:lstStyle/>
                    <a:p>
                      <a:r>
                        <a:rPr lang="uk-UA" sz="1600" noProof="0" dirty="0" smtClean="0"/>
                        <a:t>Більш складні методи, ніж заміна середнього/медіани: фіксує зв’язки між змінними</a:t>
                      </a:r>
                      <a:endParaRPr lang="uk-UA" sz="1600" noProof="0" dirty="0"/>
                    </a:p>
                  </a:txBody>
                  <a:tcPr/>
                </a:tc>
                <a:tc>
                  <a:txBody>
                    <a:bodyPr/>
                    <a:lstStyle/>
                    <a:p>
                      <a:r>
                        <a:rPr lang="uk-UA" sz="1600" noProof="0" dirty="0" smtClean="0"/>
                        <a:t>Потрібні додаткові бібліотеки та обчислювальні ресурси.</a:t>
                      </a:r>
                      <a:endParaRPr lang="uk-UA" sz="1600" noProof="0" dirty="0"/>
                    </a:p>
                  </a:txBody>
                  <a:tcPr/>
                </a:tc>
                <a:extLst>
                  <a:ext uri="{0D108BD9-81ED-4DB2-BD59-A6C34878D82A}">
                    <a16:rowId xmlns:a16="http://schemas.microsoft.com/office/drawing/2014/main" val="552698389"/>
                  </a:ext>
                </a:extLst>
              </a:tr>
            </a:tbl>
          </a:graphicData>
        </a:graphic>
      </p:graphicFrame>
      <p:sp>
        <p:nvSpPr>
          <p:cNvPr id="3" name="Номер слайда 2"/>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3171000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0518" y="157137"/>
            <a:ext cx="10058400" cy="933327"/>
          </a:xfrm>
        </p:spPr>
        <p:txBody>
          <a:bodyPr vert="horz" lIns="91440" tIns="45720" rIns="91440" bIns="45720" rtlCol="0" anchor="ctr">
            <a:normAutofit/>
          </a:bodyPr>
          <a:lstStyle/>
          <a:p>
            <a:pPr algn="ctr"/>
            <a:r>
              <a:rPr lang="uk-UA" sz="4400" dirty="0" smtClean="0"/>
              <a:t>Нормалізація даних</a:t>
            </a:r>
            <a:endParaRPr lang="ru-RU" sz="4400" dirty="0"/>
          </a:p>
        </p:txBody>
      </p:sp>
      <p:pic>
        <p:nvPicPr>
          <p:cNvPr id="6" name="Объект 5">
            <a:hlinkClick r:id="rId3"/>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43000" y="1712085"/>
            <a:ext cx="7179733" cy="4038600"/>
          </a:xfrm>
        </p:spPr>
      </p:pic>
      <p:sp>
        <p:nvSpPr>
          <p:cNvPr id="7" name="Прямоугольник 6"/>
          <p:cNvSpPr/>
          <p:nvPr/>
        </p:nvSpPr>
        <p:spPr>
          <a:xfrm>
            <a:off x="414362" y="6306235"/>
            <a:ext cx="6096000" cy="215444"/>
          </a:xfrm>
          <a:prstGeom prst="rect">
            <a:avLst/>
          </a:prstGeom>
        </p:spPr>
        <p:txBody>
          <a:bodyPr wrap="square">
            <a:spAutoFit/>
          </a:bodyPr>
          <a:lstStyle/>
          <a:p>
            <a:r>
              <a:rPr lang="ru-RU" sz="800" i="1" dirty="0">
                <a:solidFill>
                  <a:srgbClr val="1F1F1F"/>
                </a:solidFill>
                <a:latin typeface="Montserrat" panose="00000500000000000000" pitchFamily="2" charset="-52"/>
              </a:rPr>
              <a:t>https://medium.com/@mkc940/different-normalization-methods-a1be71fe9f1</a:t>
            </a:r>
          </a:p>
        </p:txBody>
      </p:sp>
      <p:pic>
        <p:nvPicPr>
          <p:cNvPr id="8" name="Рисунок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3071" y="917927"/>
            <a:ext cx="1384300" cy="596900"/>
          </a:xfrm>
          <a:prstGeom prst="rect">
            <a:avLst/>
          </a:prstGeom>
        </p:spPr>
      </p:pic>
      <p:pic>
        <p:nvPicPr>
          <p:cNvPr id="10" name="Рисунок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08719" y="1867677"/>
            <a:ext cx="2565400" cy="647700"/>
          </a:xfrm>
          <a:prstGeom prst="rect">
            <a:avLst/>
          </a:prstGeom>
        </p:spPr>
      </p:pic>
      <p:pic>
        <p:nvPicPr>
          <p:cNvPr id="11" name="Рисунок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08719" y="2809503"/>
            <a:ext cx="2790869" cy="705737"/>
          </a:xfrm>
          <a:prstGeom prst="rect">
            <a:avLst/>
          </a:prstGeom>
        </p:spPr>
      </p:pic>
      <p:pic>
        <p:nvPicPr>
          <p:cNvPr id="12" name="Рисунок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70753" y="5271020"/>
            <a:ext cx="1198138" cy="784495"/>
          </a:xfrm>
          <a:prstGeom prst="rect">
            <a:avLst/>
          </a:prstGeom>
        </p:spPr>
      </p:pic>
      <p:pic>
        <p:nvPicPr>
          <p:cNvPr id="13" name="Рисунок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57918" y="3725155"/>
            <a:ext cx="2841669" cy="1034588"/>
          </a:xfrm>
          <a:prstGeom prst="rect">
            <a:avLst/>
          </a:prstGeom>
        </p:spPr>
      </p:pic>
      <p:sp>
        <p:nvSpPr>
          <p:cNvPr id="3" name="Номер слайда 2"/>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84337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0"/>
            <a:ext cx="10058400" cy="1609344"/>
          </a:xfrm>
        </p:spPr>
        <p:txBody>
          <a:bodyPr>
            <a:normAutofit/>
          </a:bodyPr>
          <a:lstStyle/>
          <a:p>
            <a:pPr algn="ctr"/>
            <a:r>
              <a:rPr lang="uk-UA" sz="4400" dirty="0" err="1" smtClean="0"/>
              <a:t>Бінгування</a:t>
            </a:r>
            <a:r>
              <a:rPr lang="uk-UA" sz="4400" dirty="0" smtClean="0"/>
              <a:t> в інтелектуальному аналізі даних (</a:t>
            </a:r>
            <a:r>
              <a:rPr lang="en-US" sz="4400" dirty="0" smtClean="0"/>
              <a:t>binning</a:t>
            </a:r>
            <a:r>
              <a:rPr lang="uk-UA" sz="4400" dirty="0" smtClean="0"/>
              <a:t>)</a:t>
            </a:r>
            <a:endParaRPr lang="uk-UA" sz="4400" dirty="0"/>
          </a:p>
        </p:txBody>
      </p:sp>
      <p:sp>
        <p:nvSpPr>
          <p:cNvPr id="4" name="Объект 3"/>
          <p:cNvSpPr>
            <a:spLocks noGrp="1"/>
          </p:cNvSpPr>
          <p:nvPr>
            <p:ph sz="half" idx="1"/>
          </p:nvPr>
        </p:nvSpPr>
        <p:spPr>
          <a:xfrm>
            <a:off x="859536" y="3096244"/>
            <a:ext cx="4754880" cy="3223727"/>
          </a:xfrm>
        </p:spPr>
        <p:txBody>
          <a:bodyPr/>
          <a:lstStyle/>
          <a:p>
            <a:pPr marL="0" indent="457200">
              <a:lnSpc>
                <a:spcPct val="100000"/>
              </a:lnSpc>
              <a:spcBef>
                <a:spcPts val="600"/>
              </a:spcBef>
              <a:buNone/>
            </a:pPr>
            <a:r>
              <a:rPr lang="uk-UA" dirty="0" smtClean="0"/>
              <a:t>Групування з однаковою частотою (</a:t>
            </a:r>
            <a:r>
              <a:rPr lang="en-CA" dirty="0"/>
              <a:t>Equal Frequency Binning</a:t>
            </a:r>
            <a:r>
              <a:rPr lang="uk-UA" dirty="0" smtClean="0"/>
              <a:t>): кошики мають однакову частоту.</a:t>
            </a:r>
            <a:r>
              <a:rPr lang="en-US" dirty="0" smtClean="0"/>
              <a:t> </a:t>
            </a:r>
          </a:p>
          <a:p>
            <a:pPr marL="0" indent="457200">
              <a:lnSpc>
                <a:spcPct val="100000"/>
              </a:lnSpc>
              <a:spcBef>
                <a:spcPts val="600"/>
              </a:spcBef>
              <a:buNone/>
            </a:pPr>
            <a:endParaRPr lang="uk-UA" dirty="0"/>
          </a:p>
        </p:txBody>
      </p:sp>
      <mc:AlternateContent xmlns:mc="http://schemas.openxmlformats.org/markup-compatibility/2006" xmlns:a14="http://schemas.microsoft.com/office/drawing/2010/main">
        <mc:Choice Requires="a14">
          <p:sp>
            <p:nvSpPr>
              <p:cNvPr id="5" name="Объект 4"/>
              <p:cNvSpPr>
                <a:spLocks noGrp="1"/>
              </p:cNvSpPr>
              <p:nvPr>
                <p:ph sz="half" idx="2"/>
              </p:nvPr>
            </p:nvSpPr>
            <p:spPr>
              <a:xfrm>
                <a:off x="6373368" y="2645246"/>
                <a:ext cx="4754880" cy="3223728"/>
              </a:xfrm>
            </p:spPr>
            <p:txBody>
              <a:bodyPr vert="horz" lIns="91440" tIns="45720" rIns="91440" bIns="45720" rtlCol="0">
                <a:normAutofit/>
              </a:bodyPr>
              <a:lstStyle/>
              <a:p>
                <a:pPr marL="0" indent="457200">
                  <a:lnSpc>
                    <a:spcPct val="100000"/>
                  </a:lnSpc>
                  <a:spcBef>
                    <a:spcPts val="600"/>
                  </a:spcBef>
                  <a:buNone/>
                </a:pPr>
                <a:r>
                  <a:rPr lang="uk-UA" dirty="0" smtClean="0"/>
                  <a:t>Групування однакової ширини (</a:t>
                </a:r>
                <a:r>
                  <a:rPr lang="en-CA" dirty="0"/>
                  <a:t>Equal Width Binning</a:t>
                </a:r>
                <a:r>
                  <a:rPr lang="uk-UA" dirty="0" smtClean="0"/>
                  <a:t>): контейнери мають однакову ширину з діапазоном кожного контейнера розрахованим:</a:t>
                </a:r>
              </a:p>
              <a:p>
                <a:pPr marL="0" indent="457200">
                  <a:lnSpc>
                    <a:spcPct val="100000"/>
                  </a:lnSpc>
                  <a:spcBef>
                    <a:spcPts val="600"/>
                  </a:spcBef>
                  <a:buNone/>
                </a:pPr>
                <a:r>
                  <a:rPr lang="pl-PL" dirty="0"/>
                  <a:t>[min + w], [min + 2w] …. [min + nw] </a:t>
                </a:r>
                <a:r>
                  <a:rPr lang="uk-UA" dirty="0" smtClean="0"/>
                  <a:t>, де </a:t>
                </a:r>
              </a:p>
              <a:p>
                <a:pPr marL="0" indent="457200">
                  <a:lnSpc>
                    <a:spcPct val="100000"/>
                  </a:lnSpc>
                  <a:spcBef>
                    <a:spcPts val="60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𝑚𝑎𝑥</m:t>
                          </m:r>
                          <m:r>
                            <a:rPr lang="en-US" b="0" i="1" smtClean="0">
                              <a:latin typeface="Cambria Math" panose="02040503050406030204" pitchFamily="18" charset="0"/>
                            </a:rPr>
                            <m:t>−</m:t>
                          </m:r>
                          <m:r>
                            <a:rPr lang="en-US" b="0" i="1" smtClean="0">
                              <a:latin typeface="Cambria Math" panose="02040503050406030204" pitchFamily="18" charset="0"/>
                            </a:rPr>
                            <m:t>𝑚𝑖𝑛</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𝑏𝑖𝑛𝑠</m:t>
                              </m:r>
                            </m:sub>
                          </m:sSub>
                        </m:den>
                      </m:f>
                    </m:oMath>
                  </m:oMathPara>
                </a14:m>
                <a:endParaRPr lang="uk-UA" dirty="0"/>
              </a:p>
            </p:txBody>
          </p:sp>
        </mc:Choice>
        <mc:Fallback xmlns="">
          <p:sp>
            <p:nvSpPr>
              <p:cNvPr id="5" name="Объект 4"/>
              <p:cNvSpPr>
                <a:spLocks noGrp="1" noRot="1" noChangeAspect="1" noMove="1" noResize="1" noEditPoints="1" noAdjustHandles="1" noChangeArrowheads="1" noChangeShapeType="1" noTextEdit="1"/>
              </p:cNvSpPr>
              <p:nvPr>
                <p:ph sz="half" idx="2"/>
              </p:nvPr>
            </p:nvSpPr>
            <p:spPr>
              <a:xfrm>
                <a:off x="6373368" y="2645246"/>
                <a:ext cx="4754880" cy="3223728"/>
              </a:xfrm>
              <a:blipFill>
                <a:blip r:embed="rId2"/>
                <a:stretch>
                  <a:fillRect l="-1410" t="-1134" r="-1538"/>
                </a:stretch>
              </a:blipFill>
            </p:spPr>
            <p:txBody>
              <a:bodyPr/>
              <a:lstStyle/>
              <a:p>
                <a:r>
                  <a:rPr lang="uk-UA">
                    <a:noFill/>
                  </a:rPr>
                  <a:t> </a:t>
                </a:r>
              </a:p>
            </p:txBody>
          </p:sp>
        </mc:Fallback>
      </mc:AlternateContent>
      <p:sp>
        <p:nvSpPr>
          <p:cNvPr id="6" name="Прямоугольник 5"/>
          <p:cNvSpPr/>
          <p:nvPr/>
        </p:nvSpPr>
        <p:spPr>
          <a:xfrm>
            <a:off x="643812" y="1389891"/>
            <a:ext cx="11243388" cy="1477328"/>
          </a:xfrm>
          <a:prstGeom prst="rect">
            <a:avLst/>
          </a:prstGeom>
        </p:spPr>
        <p:txBody>
          <a:bodyPr wrap="square">
            <a:spAutoFit/>
          </a:bodyPr>
          <a:lstStyle/>
          <a:p>
            <a:r>
              <a:rPr lang="uk-UA" dirty="0"/>
              <a:t>Групування </a:t>
            </a:r>
            <a:r>
              <a:rPr lang="uk-UA" dirty="0" smtClean="0"/>
              <a:t>даних</a:t>
            </a:r>
            <a:r>
              <a:rPr lang="en-US" dirty="0"/>
              <a:t> </a:t>
            </a:r>
            <a:r>
              <a:rPr lang="uk-UA" dirty="0" smtClean="0"/>
              <a:t>– </a:t>
            </a:r>
            <a:r>
              <a:rPr lang="uk-UA" dirty="0"/>
              <a:t>це метод попередньої обробки даних, який використовується для мінімізації впливу невеликих помилок спостереження. Вихідні значення даних діляться на невеликі інтервали, відомі як </a:t>
            </a:r>
            <a:r>
              <a:rPr lang="uk-UA" dirty="0" smtClean="0"/>
              <a:t>кошики </a:t>
            </a:r>
            <a:r>
              <a:rPr lang="en-US" dirty="0" smtClean="0"/>
              <a:t>(bins)</a:t>
            </a:r>
            <a:r>
              <a:rPr lang="uk-UA" dirty="0" smtClean="0"/>
              <a:t>, </a:t>
            </a:r>
            <a:r>
              <a:rPr lang="uk-UA" dirty="0"/>
              <a:t>а потім вони замінюються загальним значенням, розрахованим для </a:t>
            </a:r>
            <a:r>
              <a:rPr lang="uk-UA" dirty="0" smtClean="0"/>
              <a:t>цих кошиків. </a:t>
            </a:r>
            <a:r>
              <a:rPr lang="uk-UA" dirty="0"/>
              <a:t>Це згладжує вхідні дані, а також може зменшити ймовірність </a:t>
            </a:r>
            <a:r>
              <a:rPr lang="uk-UA" dirty="0" smtClean="0"/>
              <a:t>перенавчання </a:t>
            </a:r>
            <a:r>
              <a:rPr lang="uk-UA" dirty="0"/>
              <a:t>у випадку невеликих наборів даних</a:t>
            </a:r>
          </a:p>
        </p:txBody>
      </p:sp>
      <p:pic>
        <p:nvPicPr>
          <p:cNvPr id="7" name="Рисунок 6"/>
          <p:cNvPicPr>
            <a:picLocks noChangeAspect="1"/>
          </p:cNvPicPr>
          <p:nvPr/>
        </p:nvPicPr>
        <p:blipFill>
          <a:blip r:embed="rId3"/>
          <a:stretch>
            <a:fillRect/>
          </a:stretch>
        </p:blipFill>
        <p:spPr>
          <a:xfrm>
            <a:off x="1591818" y="2524319"/>
            <a:ext cx="4781550" cy="342900"/>
          </a:xfrm>
          <a:prstGeom prst="rect">
            <a:avLst/>
          </a:prstGeom>
        </p:spPr>
      </p:pic>
      <p:pic>
        <p:nvPicPr>
          <p:cNvPr id="8" name="Рисунок 7"/>
          <p:cNvPicPr>
            <a:picLocks noChangeAspect="1"/>
          </p:cNvPicPr>
          <p:nvPr/>
        </p:nvPicPr>
        <p:blipFill>
          <a:blip r:embed="rId4"/>
          <a:stretch>
            <a:fillRect/>
          </a:stretch>
        </p:blipFill>
        <p:spPr>
          <a:xfrm>
            <a:off x="2328936" y="4394038"/>
            <a:ext cx="1704975" cy="981075"/>
          </a:xfrm>
          <a:prstGeom prst="rect">
            <a:avLst/>
          </a:prstGeom>
        </p:spPr>
      </p:pic>
      <p:pic>
        <p:nvPicPr>
          <p:cNvPr id="9" name="Рисунок 8"/>
          <p:cNvPicPr>
            <a:picLocks noChangeAspect="1"/>
          </p:cNvPicPr>
          <p:nvPr/>
        </p:nvPicPr>
        <p:blipFill>
          <a:blip r:embed="rId5"/>
          <a:stretch>
            <a:fillRect/>
          </a:stretch>
        </p:blipFill>
        <p:spPr>
          <a:xfrm>
            <a:off x="7222044" y="5254727"/>
            <a:ext cx="3057525" cy="990600"/>
          </a:xfrm>
          <a:prstGeom prst="rect">
            <a:avLst/>
          </a:prstGeom>
        </p:spPr>
      </p:pic>
      <p:pic>
        <p:nvPicPr>
          <p:cNvPr id="10" name="Рисунок 9"/>
          <p:cNvPicPr>
            <a:picLocks noChangeAspect="1"/>
          </p:cNvPicPr>
          <p:nvPr/>
        </p:nvPicPr>
        <p:blipFill>
          <a:blip r:embed="rId6"/>
          <a:stretch>
            <a:fillRect/>
          </a:stretch>
        </p:blipFill>
        <p:spPr>
          <a:xfrm>
            <a:off x="6321932" y="6319971"/>
            <a:ext cx="4857750" cy="466725"/>
          </a:xfrm>
          <a:prstGeom prst="rect">
            <a:avLst/>
          </a:prstGeom>
        </p:spPr>
      </p:pic>
      <p:sp>
        <p:nvSpPr>
          <p:cNvPr id="3" name="Номер слайда 2"/>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35699182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vert="horz" lIns="91440" tIns="45720" rIns="91440" bIns="45720" rtlCol="0" anchor="ctr">
            <a:normAutofit/>
          </a:bodyPr>
          <a:lstStyle/>
          <a:p>
            <a:r>
              <a:rPr lang="uk-UA" sz="6000" dirty="0" smtClean="0"/>
              <a:t>Як виявити викиди в машинному навчанні</a:t>
            </a:r>
            <a:endParaRPr lang="uk-UA" sz="6000" dirty="0"/>
          </a:p>
        </p:txBody>
      </p:sp>
      <p:sp>
        <p:nvSpPr>
          <p:cNvPr id="6" name="Текст 5"/>
          <p:cNvSpPr>
            <a:spLocks noGrp="1"/>
          </p:cNvSpPr>
          <p:nvPr>
            <p:ph type="body" idx="1"/>
          </p:nvPr>
        </p:nvSpPr>
        <p:spPr/>
        <p:txBody>
          <a:bodyPr/>
          <a:lstStyle/>
          <a:p>
            <a:endParaRPr lang="uk-UA"/>
          </a:p>
        </p:txBody>
      </p:sp>
      <p:sp>
        <p:nvSpPr>
          <p:cNvPr id="2" name="Номер слайда 1"/>
          <p:cNvSpPr>
            <a:spLocks noGrp="1"/>
          </p:cNvSpPr>
          <p:nvPr>
            <p:ph type="sldNum" sz="quarter" idx="12"/>
          </p:nvPr>
        </p:nvSpPr>
        <p:spPr/>
        <p:txBody>
          <a:bodyPr/>
          <a:lstStyle/>
          <a:p>
            <a:fld id="{4FAB73BC-B049-4115-A692-8D63A059BFB8}" type="slidenum">
              <a:rPr lang="en-US" smtClean="0"/>
              <a:pPr/>
              <a:t>18</a:t>
            </a:fld>
            <a:endParaRPr lang="en-US" dirty="0"/>
          </a:p>
        </p:txBody>
      </p:sp>
    </p:spTree>
    <p:extLst>
      <p:ext uri="{BB962C8B-B14F-4D97-AF65-F5344CB8AC3E}">
        <p14:creationId xmlns:p14="http://schemas.microsoft.com/office/powerpoint/2010/main" val="3953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484632"/>
            <a:ext cx="10058400" cy="1176217"/>
          </a:xfrm>
        </p:spPr>
        <p:txBody>
          <a:bodyPr vert="horz" lIns="91440" tIns="45720" rIns="91440" bIns="45720" rtlCol="0" anchor="ctr">
            <a:normAutofit/>
          </a:bodyPr>
          <a:lstStyle/>
          <a:p>
            <a:pPr algn="ctr"/>
            <a:r>
              <a:rPr lang="uk-UA" sz="4400" dirty="0"/>
              <a:t>Що таке викид?</a:t>
            </a:r>
            <a:endParaRPr lang="uk-UA" sz="4400" dirty="0"/>
          </a:p>
        </p:txBody>
      </p:sp>
      <p:sp>
        <p:nvSpPr>
          <p:cNvPr id="3" name="Объект 2"/>
          <p:cNvSpPr>
            <a:spLocks noGrp="1"/>
          </p:cNvSpPr>
          <p:nvPr>
            <p:ph sz="half" idx="1"/>
          </p:nvPr>
        </p:nvSpPr>
        <p:spPr/>
        <p:txBody>
          <a:bodyPr/>
          <a:lstStyle/>
          <a:p>
            <a:pPr marL="0" indent="457200">
              <a:lnSpc>
                <a:spcPct val="100000"/>
              </a:lnSpc>
              <a:spcBef>
                <a:spcPts val="600"/>
              </a:spcBef>
              <a:buNone/>
            </a:pPr>
            <a:r>
              <a:rPr lang="uk-UA" dirty="0" smtClean="0"/>
              <a:t>Викид – це точка даних, яка значно відрізняється від решти даних. Він може бути або значно вищим, або значно нижчим за інші точки даних, і його наявність може мати значний вплив на результати алгоритмів машинного навчання. Вони можуть бути викликані помилками вимірювання або виконання. Аналіз викидів даних називається аналізом викидів або дослідженням викидів.</a:t>
            </a:r>
            <a:endParaRPr lang="uk-UA" dirty="0"/>
          </a:p>
        </p:txBody>
      </p:sp>
      <p:pic>
        <p:nvPicPr>
          <p:cNvPr id="6" name="Объект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716976" y="1660849"/>
            <a:ext cx="3094213" cy="3978275"/>
          </a:xfrm>
        </p:spPr>
      </p:pic>
      <p:sp>
        <p:nvSpPr>
          <p:cNvPr id="5" name="Номер слайда 4"/>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170250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vert="horz" lIns="91440" tIns="45720" rIns="91440" bIns="45720" rtlCol="0" anchor="ctr">
            <a:normAutofit/>
          </a:bodyPr>
          <a:lstStyle/>
          <a:p>
            <a:r>
              <a:rPr lang="uk-UA" sz="6600" dirty="0"/>
              <a:t>Етапи попередньої обробки даних</a:t>
            </a:r>
          </a:p>
        </p:txBody>
      </p:sp>
      <p:sp>
        <p:nvSpPr>
          <p:cNvPr id="6" name="Текст 5"/>
          <p:cNvSpPr>
            <a:spLocks noGrp="1"/>
          </p:cNvSpPr>
          <p:nvPr>
            <p:ph type="body" idx="1"/>
          </p:nvPr>
        </p:nvSpPr>
        <p:spPr/>
        <p:txBody>
          <a:bodyPr/>
          <a:lstStyle/>
          <a:p>
            <a:endParaRPr lang="uk-UA" dirty="0"/>
          </a:p>
        </p:txBody>
      </p:sp>
      <p:sp>
        <p:nvSpPr>
          <p:cNvPr id="2" name="Номер слайда 1"/>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32322205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288689"/>
            <a:ext cx="10058400" cy="1036258"/>
          </a:xfrm>
        </p:spPr>
        <p:txBody>
          <a:bodyPr vert="horz" lIns="91440" tIns="45720" rIns="91440" bIns="45720" rtlCol="0" anchor="ctr">
            <a:normAutofit/>
          </a:bodyPr>
          <a:lstStyle/>
          <a:p>
            <a:pPr algn="ctr"/>
            <a:r>
              <a:rPr lang="uk-UA" sz="4400" dirty="0"/>
              <a:t>Глобальні викиди</a:t>
            </a:r>
            <a:endParaRPr lang="uk-UA" sz="4400" dirty="0"/>
          </a:p>
        </p:txBody>
      </p:sp>
      <p:sp>
        <p:nvSpPr>
          <p:cNvPr id="3" name="Объект 2"/>
          <p:cNvSpPr>
            <a:spLocks noGrp="1"/>
          </p:cNvSpPr>
          <p:nvPr>
            <p:ph sz="half" idx="1"/>
          </p:nvPr>
        </p:nvSpPr>
        <p:spPr>
          <a:xfrm>
            <a:off x="615820" y="1324947"/>
            <a:ext cx="6484776" cy="5178489"/>
          </a:xfrm>
        </p:spPr>
        <p:txBody>
          <a:bodyPr>
            <a:noAutofit/>
          </a:bodyPr>
          <a:lstStyle/>
          <a:p>
            <a:pPr marL="0" indent="457200">
              <a:lnSpc>
                <a:spcPct val="100000"/>
              </a:lnSpc>
              <a:spcBef>
                <a:spcPts val="200"/>
              </a:spcBef>
              <a:buAutoNum type="arabicPeriod"/>
            </a:pPr>
            <a:r>
              <a:rPr lang="uk-UA" sz="1700" dirty="0" smtClean="0"/>
              <a:t>Визначення</a:t>
            </a:r>
            <a:r>
              <a:rPr lang="uk-UA" sz="1700" dirty="0"/>
              <a:t>. Глобальні викиди — це точки даних, які значно відрізняються від загального розподілу набору даних</a:t>
            </a:r>
            <a:r>
              <a:rPr lang="uk-UA" sz="1700" dirty="0" smtClean="0"/>
              <a:t>.</a:t>
            </a:r>
            <a:endParaRPr lang="en-US" sz="1700" dirty="0" smtClean="0"/>
          </a:p>
          <a:p>
            <a:pPr marL="0" indent="457200">
              <a:lnSpc>
                <a:spcPct val="100000"/>
              </a:lnSpc>
              <a:spcBef>
                <a:spcPts val="200"/>
              </a:spcBef>
              <a:buAutoNum type="arabicPeriod"/>
            </a:pPr>
            <a:r>
              <a:rPr lang="uk-UA" sz="1700" dirty="0" smtClean="0"/>
              <a:t>Причини</a:t>
            </a:r>
            <a:r>
              <a:rPr lang="uk-UA" sz="1700" dirty="0"/>
              <a:t>: помилки в зборі даних, помилки вимірювань або справді незвичні події можуть призвести до глобальних викидів</a:t>
            </a:r>
            <a:r>
              <a:rPr lang="uk-UA" sz="1700" dirty="0" smtClean="0"/>
              <a:t>.</a:t>
            </a:r>
            <a:endParaRPr lang="en-US" sz="1700" dirty="0" smtClean="0"/>
          </a:p>
          <a:p>
            <a:pPr marL="0" indent="457200">
              <a:lnSpc>
                <a:spcPct val="100000"/>
              </a:lnSpc>
              <a:spcBef>
                <a:spcPts val="200"/>
              </a:spcBef>
              <a:buAutoNum type="arabicPeriod"/>
            </a:pPr>
            <a:r>
              <a:rPr lang="uk-UA" sz="1700" dirty="0" smtClean="0"/>
              <a:t>Вплив</a:t>
            </a:r>
            <a:r>
              <a:rPr lang="uk-UA" sz="1700" dirty="0"/>
              <a:t>: глобальні викиди можуть спотворювати результати аналізу даних і впливати на продуктивність моделі машинного навчання</a:t>
            </a:r>
            <a:r>
              <a:rPr lang="uk-UA" sz="1700" dirty="0" smtClean="0"/>
              <a:t>.</a:t>
            </a:r>
            <a:endParaRPr lang="en-US" sz="1700" dirty="0" smtClean="0"/>
          </a:p>
          <a:p>
            <a:pPr marL="0" indent="457200">
              <a:lnSpc>
                <a:spcPct val="100000"/>
              </a:lnSpc>
              <a:spcBef>
                <a:spcPts val="200"/>
              </a:spcBef>
              <a:buAutoNum type="arabicPeriod"/>
            </a:pPr>
            <a:r>
              <a:rPr lang="uk-UA" sz="1700" dirty="0" smtClean="0"/>
              <a:t>Виявлення</a:t>
            </a:r>
            <a:r>
              <a:rPr lang="uk-UA" sz="1700" dirty="0"/>
              <a:t>: методи включають статистичні методи (наприклад, </a:t>
            </a:r>
            <a:r>
              <a:rPr lang="en-CA" sz="1700" dirty="0"/>
              <a:t>z-</a:t>
            </a:r>
            <a:r>
              <a:rPr lang="uk-UA" sz="1700" dirty="0"/>
              <a:t>показник, відстань </a:t>
            </a:r>
            <a:r>
              <a:rPr lang="uk-UA" sz="1700" dirty="0" err="1"/>
              <a:t>Махаланобіса</a:t>
            </a:r>
            <a:r>
              <a:rPr lang="uk-UA" sz="1700" dirty="0"/>
              <a:t>), алгоритми машинного навчання (наприклад, ізольований ліс, </a:t>
            </a:r>
            <a:r>
              <a:rPr lang="uk-UA" sz="1700" dirty="0" err="1"/>
              <a:t>однокласовий</a:t>
            </a:r>
            <a:r>
              <a:rPr lang="uk-UA" sz="1700" dirty="0"/>
              <a:t> </a:t>
            </a:r>
            <a:r>
              <a:rPr lang="en-CA" sz="1700" dirty="0"/>
              <a:t>SVM) </a:t>
            </a:r>
            <a:r>
              <a:rPr lang="uk-UA" sz="1700" dirty="0"/>
              <a:t>і методи візуалізації даних</a:t>
            </a:r>
            <a:r>
              <a:rPr lang="uk-UA" sz="1700" dirty="0" smtClean="0"/>
              <a:t>.</a:t>
            </a:r>
            <a:endParaRPr lang="en-US" sz="1700" dirty="0" smtClean="0"/>
          </a:p>
          <a:p>
            <a:pPr marL="0" indent="457200">
              <a:lnSpc>
                <a:spcPct val="100000"/>
              </a:lnSpc>
              <a:spcBef>
                <a:spcPts val="200"/>
              </a:spcBef>
              <a:buAutoNum type="arabicPeriod"/>
            </a:pPr>
            <a:r>
              <a:rPr lang="uk-UA" sz="1700" dirty="0" smtClean="0"/>
              <a:t>Обробка</a:t>
            </a:r>
            <a:r>
              <a:rPr lang="uk-UA" sz="1700" dirty="0"/>
              <a:t>: варіанти можуть включати видалення або виправлення викидів, перетворення даних або використання надійних методів</a:t>
            </a:r>
            <a:r>
              <a:rPr lang="uk-UA" sz="1700" dirty="0" smtClean="0"/>
              <a:t>.</a:t>
            </a:r>
            <a:endParaRPr lang="en-US" sz="1700" dirty="0" smtClean="0"/>
          </a:p>
          <a:p>
            <a:pPr marL="0" indent="457200">
              <a:lnSpc>
                <a:spcPct val="100000"/>
              </a:lnSpc>
              <a:spcBef>
                <a:spcPts val="200"/>
              </a:spcBef>
              <a:buAutoNum type="arabicPeriod"/>
            </a:pPr>
            <a:r>
              <a:rPr lang="uk-UA" sz="1700" dirty="0" smtClean="0"/>
              <a:t>Наслідки: </a:t>
            </a:r>
            <a:r>
              <a:rPr lang="uk-UA" sz="1700" dirty="0"/>
              <a:t>ретельний аналіз впливу глобальних викидів має вирішальне значення для точного аналізу даних і результатів моделі машинного навчання.</a:t>
            </a:r>
            <a:endParaRPr lang="uk-UA" sz="1700" dirty="0"/>
          </a:p>
        </p:txBody>
      </p:sp>
      <p:pic>
        <p:nvPicPr>
          <p:cNvPr id="6" name="Объект 5"/>
          <p:cNvPicPr>
            <a:picLocks noGrp="1" noChangeAspect="1"/>
          </p:cNvPicPr>
          <p:nvPr>
            <p:ph sz="half" idx="2"/>
          </p:nvPr>
        </p:nvPicPr>
        <p:blipFill>
          <a:blip r:embed="rId2"/>
          <a:stretch>
            <a:fillRect/>
          </a:stretch>
        </p:blipFill>
        <p:spPr>
          <a:xfrm>
            <a:off x="8107979" y="2416628"/>
            <a:ext cx="2619375" cy="2400300"/>
          </a:xfrm>
          <a:prstGeom prst="rect">
            <a:avLst/>
          </a:prstGeom>
        </p:spPr>
      </p:pic>
      <p:sp>
        <p:nvSpPr>
          <p:cNvPr id="5" name="Номер слайда 4"/>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594304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307350"/>
            <a:ext cx="10058400" cy="989605"/>
          </a:xfrm>
        </p:spPr>
        <p:txBody>
          <a:bodyPr vert="horz" lIns="91440" tIns="45720" rIns="91440" bIns="45720" rtlCol="0" anchor="ctr">
            <a:normAutofit/>
          </a:bodyPr>
          <a:lstStyle/>
          <a:p>
            <a:pPr algn="ctr"/>
            <a:r>
              <a:rPr lang="uk-UA" sz="4400" dirty="0"/>
              <a:t>Колективні викиди</a:t>
            </a:r>
          </a:p>
        </p:txBody>
      </p:sp>
      <p:sp>
        <p:nvSpPr>
          <p:cNvPr id="3" name="Объект 2"/>
          <p:cNvSpPr>
            <a:spLocks noGrp="1"/>
          </p:cNvSpPr>
          <p:nvPr>
            <p:ph sz="half" idx="1"/>
          </p:nvPr>
        </p:nvSpPr>
        <p:spPr>
          <a:xfrm>
            <a:off x="485191" y="1436914"/>
            <a:ext cx="7772401" cy="5075854"/>
          </a:xfrm>
        </p:spPr>
        <p:txBody>
          <a:bodyPr vert="horz" lIns="91440" tIns="45720" rIns="91440" bIns="45720" rtlCol="0">
            <a:noAutofit/>
          </a:bodyPr>
          <a:lstStyle/>
          <a:p>
            <a:pPr marL="0" indent="457200">
              <a:lnSpc>
                <a:spcPct val="100000"/>
              </a:lnSpc>
              <a:spcBef>
                <a:spcPts val="0"/>
              </a:spcBef>
              <a:buAutoNum type="arabicPeriod"/>
            </a:pPr>
            <a:r>
              <a:rPr lang="uk-UA" sz="1700" dirty="0" smtClean="0"/>
              <a:t>Визначення</a:t>
            </a:r>
            <a:r>
              <a:rPr lang="uk-UA" sz="1700" dirty="0"/>
              <a:t>. Колективні викиди — це групи точок даних, які разом значно відхиляються від загального розподілу набору даних</a:t>
            </a:r>
            <a:r>
              <a:rPr lang="uk-UA" sz="1700" dirty="0" smtClean="0"/>
              <a:t>.</a:t>
            </a:r>
          </a:p>
          <a:p>
            <a:pPr marL="0" indent="457200">
              <a:lnSpc>
                <a:spcPct val="100000"/>
              </a:lnSpc>
              <a:spcBef>
                <a:spcPts val="0"/>
              </a:spcBef>
              <a:buAutoNum type="arabicPeriod"/>
            </a:pPr>
            <a:r>
              <a:rPr lang="uk-UA" sz="1700" dirty="0" smtClean="0"/>
              <a:t>Характеристики</a:t>
            </a:r>
            <a:r>
              <a:rPr lang="uk-UA" sz="1700" dirty="0"/>
              <a:t>: колективні викиди можуть не бути викидами, якщо розглядати їх окремо, але як група вони демонструють незвичну поведінку</a:t>
            </a:r>
            <a:r>
              <a:rPr lang="uk-UA" sz="1700" dirty="0" smtClean="0"/>
              <a:t>.</a:t>
            </a:r>
          </a:p>
          <a:p>
            <a:pPr marL="0" indent="457200">
              <a:lnSpc>
                <a:spcPct val="100000"/>
              </a:lnSpc>
              <a:spcBef>
                <a:spcPts val="0"/>
              </a:spcBef>
              <a:buAutoNum type="arabicPeriod"/>
            </a:pPr>
            <a:r>
              <a:rPr lang="uk-UA" sz="1700" dirty="0" smtClean="0"/>
              <a:t>Виявлення</a:t>
            </a:r>
            <a:r>
              <a:rPr lang="uk-UA" sz="1700" dirty="0"/>
              <a:t>: методи виявлення колективних викидів включають алгоритми кластеризації, методи на основі щільності та підходи на основі підпростору</a:t>
            </a:r>
            <a:r>
              <a:rPr lang="uk-UA" sz="1700" dirty="0" smtClean="0"/>
              <a:t>.</a:t>
            </a:r>
          </a:p>
          <a:p>
            <a:pPr marL="0" indent="457200">
              <a:lnSpc>
                <a:spcPct val="100000"/>
              </a:lnSpc>
              <a:spcBef>
                <a:spcPts val="0"/>
              </a:spcBef>
              <a:buAutoNum type="arabicPeriod"/>
            </a:pPr>
            <a:r>
              <a:rPr lang="uk-UA" sz="1700" dirty="0" smtClean="0"/>
              <a:t>Вплив</a:t>
            </a:r>
            <a:r>
              <a:rPr lang="uk-UA" sz="1700" dirty="0"/>
              <a:t>: сукупні викиди можуть представляти цікаві моделі або аномалії в даних, які можуть потребувати особливої ​​уваги або подальшого дослідження</a:t>
            </a:r>
            <a:r>
              <a:rPr lang="uk-UA" sz="1700" dirty="0" smtClean="0"/>
              <a:t>.</a:t>
            </a:r>
          </a:p>
          <a:p>
            <a:pPr marL="0" indent="457200">
              <a:lnSpc>
                <a:spcPct val="100000"/>
              </a:lnSpc>
              <a:spcBef>
                <a:spcPts val="0"/>
              </a:spcBef>
              <a:buAutoNum type="arabicPeriod"/>
            </a:pPr>
            <a:r>
              <a:rPr lang="uk-UA" sz="1700" dirty="0" smtClean="0"/>
              <a:t>Обробка</a:t>
            </a:r>
            <a:r>
              <a:rPr lang="uk-UA" sz="1700" dirty="0"/>
              <a:t>: Обробка колективних викидів залежить від конкретного випадку використання та може включати подальший аналіз поведінки групи, ідентифікацію сприяючих факторів або розгляд контекстної інформації</a:t>
            </a:r>
            <a:r>
              <a:rPr lang="uk-UA" sz="1700" dirty="0" smtClean="0"/>
              <a:t>.</a:t>
            </a:r>
          </a:p>
          <a:p>
            <a:pPr marL="0" indent="457200">
              <a:lnSpc>
                <a:spcPct val="100000"/>
              </a:lnSpc>
              <a:spcBef>
                <a:spcPts val="0"/>
              </a:spcBef>
              <a:buAutoNum type="arabicPeriod"/>
            </a:pPr>
            <a:r>
              <a:rPr lang="uk-UA" sz="1700" dirty="0" smtClean="0"/>
              <a:t>Наслідки: </a:t>
            </a:r>
            <a:r>
              <a:rPr lang="uk-UA" sz="1700" dirty="0"/>
              <a:t>Виявлення та інтерпретація колективних викидів може бути складнішим, ніж індивідуальних викидів, оскільки фокус зосереджується на поведінці групи, а не на окремих точках даних. </a:t>
            </a:r>
            <a:r>
              <a:rPr lang="uk-UA" sz="1700" dirty="0"/>
              <a:t>Правильне розуміння контексту даних і знання предметної області має вирішальне значення для ефективної обробки колективних викидів.</a:t>
            </a:r>
          </a:p>
        </p:txBody>
      </p:sp>
      <p:pic>
        <p:nvPicPr>
          <p:cNvPr id="6" name="Объект 5"/>
          <p:cNvPicPr>
            <a:picLocks noGrp="1" noChangeAspect="1"/>
          </p:cNvPicPr>
          <p:nvPr>
            <p:ph sz="half" idx="2"/>
          </p:nvPr>
        </p:nvPicPr>
        <p:blipFill>
          <a:blip r:embed="rId2"/>
          <a:stretch>
            <a:fillRect/>
          </a:stretch>
        </p:blipFill>
        <p:spPr>
          <a:xfrm>
            <a:off x="8406003" y="2681514"/>
            <a:ext cx="2905125" cy="2219325"/>
          </a:xfrm>
          <a:prstGeom prst="rect">
            <a:avLst/>
          </a:prstGeom>
        </p:spPr>
      </p:pic>
      <p:sp>
        <p:nvSpPr>
          <p:cNvPr id="5" name="Номер слайда 4"/>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1142427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335342"/>
            <a:ext cx="10058400" cy="924290"/>
          </a:xfrm>
        </p:spPr>
        <p:txBody>
          <a:bodyPr vert="horz" lIns="91440" tIns="45720" rIns="91440" bIns="45720" rtlCol="0" anchor="ctr">
            <a:normAutofit/>
          </a:bodyPr>
          <a:lstStyle/>
          <a:p>
            <a:pPr algn="ctr"/>
            <a:r>
              <a:rPr lang="uk-UA" sz="4400" dirty="0"/>
              <a:t>Контекстуальні викиди</a:t>
            </a:r>
          </a:p>
        </p:txBody>
      </p:sp>
      <p:sp>
        <p:nvSpPr>
          <p:cNvPr id="3" name="Объект 2"/>
          <p:cNvSpPr>
            <a:spLocks noGrp="1"/>
          </p:cNvSpPr>
          <p:nvPr>
            <p:ph sz="half" idx="1"/>
          </p:nvPr>
        </p:nvSpPr>
        <p:spPr>
          <a:xfrm>
            <a:off x="289249" y="1259631"/>
            <a:ext cx="11737910" cy="5243805"/>
          </a:xfrm>
        </p:spPr>
        <p:txBody>
          <a:bodyPr vert="horz" lIns="91440" tIns="45720" rIns="91440" bIns="45720" rtlCol="0">
            <a:noAutofit/>
          </a:bodyPr>
          <a:lstStyle/>
          <a:p>
            <a:pPr marL="0" indent="457200">
              <a:lnSpc>
                <a:spcPct val="100000"/>
              </a:lnSpc>
              <a:spcBef>
                <a:spcPts val="0"/>
              </a:spcBef>
              <a:buAutoNum type="arabicPeriod"/>
            </a:pPr>
            <a:r>
              <a:rPr lang="uk-UA" sz="1600" dirty="0" smtClean="0"/>
              <a:t>Визначення: Контекстуальні викиди – це точки даних, які значно відрізняються від очікуваної поведінки в конкретному контексті чи підгрупі.</a:t>
            </a:r>
          </a:p>
          <a:p>
            <a:pPr marL="0" indent="457200">
              <a:lnSpc>
                <a:spcPct val="100000"/>
              </a:lnSpc>
              <a:spcBef>
                <a:spcPts val="0"/>
              </a:spcBef>
              <a:buAutoNum type="arabicPeriod"/>
            </a:pPr>
            <a:r>
              <a:rPr lang="uk-UA" sz="1600" dirty="0" smtClean="0"/>
              <a:t>Характеристики. Контекстуальні викиди можуть не бути викидами, якщо розглядати їх у всьому наборі даних, але вони демонструють незвичну поведінку в конкретному контексті чи підгрупі.</a:t>
            </a:r>
          </a:p>
          <a:p>
            <a:pPr marL="0" indent="457200">
              <a:lnSpc>
                <a:spcPct val="100000"/>
              </a:lnSpc>
              <a:spcBef>
                <a:spcPts val="0"/>
              </a:spcBef>
              <a:buAutoNum type="arabicPeriod"/>
            </a:pPr>
            <a:r>
              <a:rPr lang="uk-UA" sz="1600" dirty="0" smtClean="0"/>
              <a:t>Виявлення: методи виявлення контекстних викидів включають контекстну кластеризацію, виявлення контекстної аномалії та </a:t>
            </a:r>
            <a:r>
              <a:rPr lang="uk-UA" sz="1600" dirty="0" err="1" smtClean="0"/>
              <a:t>контекстно</a:t>
            </a:r>
            <a:r>
              <a:rPr lang="uk-UA" sz="1600" dirty="0" smtClean="0"/>
              <a:t>-залежні підходи машинного навчання.</a:t>
            </a:r>
          </a:p>
          <a:p>
            <a:pPr marL="0" indent="457200">
              <a:lnSpc>
                <a:spcPct val="100000"/>
              </a:lnSpc>
              <a:spcBef>
                <a:spcPts val="0"/>
              </a:spcBef>
              <a:buAutoNum type="arabicPeriod"/>
            </a:pPr>
            <a:r>
              <a:rPr lang="uk-UA" sz="1600" dirty="0" smtClean="0"/>
              <a:t>Контекстуальна інформація. Контекстуальна інформація, наприклад час, місцезнаходження чи інші відповідні фактори, має вирішальне значення для виявлення контекстних викидів.</a:t>
            </a:r>
          </a:p>
          <a:p>
            <a:pPr marL="0" indent="457200">
              <a:lnSpc>
                <a:spcPct val="100000"/>
              </a:lnSpc>
              <a:spcBef>
                <a:spcPts val="0"/>
              </a:spcBef>
              <a:buAutoNum type="arabicPeriod"/>
            </a:pPr>
            <a:r>
              <a:rPr lang="uk-UA" sz="1600" dirty="0" smtClean="0"/>
              <a:t>Вплив: Контекстуальні викиди можуть представляти незвичну або аномальну поведінку в конкретному контексті, що може потребувати подальшого дослідження або уваги.</a:t>
            </a:r>
          </a:p>
          <a:p>
            <a:pPr marL="0" indent="457200">
              <a:lnSpc>
                <a:spcPct val="100000"/>
              </a:lnSpc>
              <a:spcBef>
                <a:spcPts val="0"/>
              </a:spcBef>
              <a:buAutoNum type="arabicPeriod"/>
            </a:pPr>
            <a:r>
              <a:rPr lang="uk-UA" sz="1600" dirty="0" smtClean="0"/>
              <a:t>Обробка. Обробка контекстних викидів може включати врахування контекстної інформації, контекстну нормалізацію чи перетворення даних або використання </a:t>
            </a:r>
            <a:r>
              <a:rPr lang="uk-UA" sz="1600" dirty="0" err="1" smtClean="0"/>
              <a:t>контекстно</a:t>
            </a:r>
            <a:r>
              <a:rPr lang="uk-UA" sz="1600" dirty="0" smtClean="0"/>
              <a:t>-специфічних моделей чи алгоритмів.</a:t>
            </a:r>
          </a:p>
          <a:p>
            <a:pPr marL="0" indent="457200">
              <a:lnSpc>
                <a:spcPct val="100000"/>
              </a:lnSpc>
              <a:spcBef>
                <a:spcPts val="0"/>
              </a:spcBef>
              <a:buAutoNum type="arabicPeriod"/>
            </a:pPr>
            <a:r>
              <a:rPr lang="uk-UA" sz="1600" dirty="0" smtClean="0"/>
              <a:t>Наслідки: Правильне розуміння контексту та предметно-специфічних знань має вирішальне значення для точного виявлення та інтерпретації контекстуальних викидів, оскільки вони можуть відрізнятися залежно від конкретного контексту чи підгрупи, що розглядається.</a:t>
            </a:r>
            <a:endParaRPr lang="uk-UA" sz="1600" dirty="0"/>
          </a:p>
        </p:txBody>
      </p:sp>
      <p:pic>
        <p:nvPicPr>
          <p:cNvPr id="6" name="Объект 5"/>
          <p:cNvPicPr>
            <a:picLocks noGrp="1" noChangeAspect="1"/>
          </p:cNvPicPr>
          <p:nvPr>
            <p:ph sz="half" idx="2"/>
          </p:nvPr>
        </p:nvPicPr>
        <p:blipFill>
          <a:blip r:embed="rId2"/>
          <a:stretch>
            <a:fillRect/>
          </a:stretch>
        </p:blipFill>
        <p:spPr>
          <a:xfrm>
            <a:off x="4627984" y="4863955"/>
            <a:ext cx="3702976" cy="1773954"/>
          </a:xfrm>
          <a:prstGeom prst="rect">
            <a:avLst/>
          </a:prstGeom>
        </p:spPr>
      </p:pic>
      <p:sp>
        <p:nvSpPr>
          <p:cNvPr id="5" name="Номер слайда 4"/>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2587959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vert="horz" lIns="91440" tIns="45720" rIns="91440" bIns="45720" rtlCol="0" anchor="ctr">
            <a:normAutofit/>
          </a:bodyPr>
          <a:lstStyle/>
          <a:p>
            <a:r>
              <a:rPr lang="uk-UA" sz="6600" dirty="0"/>
              <a:t>Методи виявлення викидів</a:t>
            </a:r>
          </a:p>
        </p:txBody>
      </p:sp>
      <p:sp>
        <p:nvSpPr>
          <p:cNvPr id="7" name="Текст 6"/>
          <p:cNvSpPr>
            <a:spLocks noGrp="1"/>
          </p:cNvSpPr>
          <p:nvPr>
            <p:ph type="body" idx="1"/>
          </p:nvPr>
        </p:nvSpPr>
        <p:spPr/>
        <p:txBody>
          <a:bodyPr/>
          <a:lstStyle/>
          <a:p>
            <a:endParaRPr lang="uk-UA"/>
          </a:p>
        </p:txBody>
      </p:sp>
      <p:sp>
        <p:nvSpPr>
          <p:cNvPr id="5" name="Номер слайда 4"/>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604814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391326"/>
            <a:ext cx="10058400" cy="793662"/>
          </a:xfrm>
        </p:spPr>
        <p:txBody>
          <a:bodyPr vert="horz" lIns="91440" tIns="45720" rIns="91440" bIns="45720" rtlCol="0" anchor="ctr">
            <a:normAutofit/>
          </a:bodyPr>
          <a:lstStyle/>
          <a:p>
            <a:pPr algn="ctr"/>
            <a:r>
              <a:rPr lang="uk-UA" sz="4400" dirty="0"/>
              <a:t>Статистичні методи</a:t>
            </a:r>
          </a:p>
        </p:txBody>
      </p:sp>
      <p:sp>
        <p:nvSpPr>
          <p:cNvPr id="3" name="Объект 2"/>
          <p:cNvSpPr>
            <a:spLocks noGrp="1"/>
          </p:cNvSpPr>
          <p:nvPr>
            <p:ph sz="half" idx="1"/>
          </p:nvPr>
        </p:nvSpPr>
        <p:spPr>
          <a:xfrm>
            <a:off x="1069848" y="1651518"/>
            <a:ext cx="4754880" cy="1707502"/>
          </a:xfrm>
        </p:spPr>
        <p:txBody>
          <a:bodyPr>
            <a:normAutofit lnSpcReduction="10000"/>
          </a:bodyPr>
          <a:lstStyle/>
          <a:p>
            <a:pPr marL="0" indent="0">
              <a:buNone/>
            </a:pPr>
            <a:r>
              <a:rPr lang="en-CA" b="1" dirty="0"/>
              <a:t>Z-</a:t>
            </a:r>
            <a:r>
              <a:rPr lang="uk-UA" b="1" dirty="0" smtClean="0"/>
              <a:t>показник (</a:t>
            </a:r>
            <a:r>
              <a:rPr lang="en-CA" b="1" dirty="0"/>
              <a:t>Z-Score</a:t>
            </a:r>
            <a:r>
              <a:rPr lang="uk-UA" b="1" dirty="0" smtClean="0"/>
              <a:t>)</a:t>
            </a:r>
            <a:endParaRPr lang="uk-UA" dirty="0"/>
          </a:p>
          <a:p>
            <a:pPr marL="0" indent="0">
              <a:buNone/>
            </a:pPr>
            <a:r>
              <a:rPr lang="uk-UA" dirty="0" smtClean="0"/>
              <a:t>Цей </a:t>
            </a:r>
            <a:r>
              <a:rPr lang="uk-UA" dirty="0"/>
              <a:t>метод обчислює стандартне відхилення точок даних і визначає викиди як ті, у яких </a:t>
            </a:r>
            <a:r>
              <a:rPr lang="en-CA" dirty="0"/>
              <a:t>Z-</a:t>
            </a:r>
            <a:r>
              <a:rPr lang="uk-UA" dirty="0"/>
              <a:t>показники перевищують певний поріг (зазвичай 3 або -3)</a:t>
            </a:r>
          </a:p>
        </p:txBody>
      </p:sp>
      <p:sp>
        <p:nvSpPr>
          <p:cNvPr id="4" name="Объект 3"/>
          <p:cNvSpPr>
            <a:spLocks noGrp="1"/>
          </p:cNvSpPr>
          <p:nvPr>
            <p:ph sz="half" idx="2"/>
          </p:nvPr>
        </p:nvSpPr>
        <p:spPr>
          <a:xfrm>
            <a:off x="6364224" y="2194560"/>
            <a:ext cx="4754880" cy="2377440"/>
          </a:xfrm>
        </p:spPr>
        <p:txBody>
          <a:bodyPr>
            <a:normAutofit lnSpcReduction="10000"/>
          </a:bodyPr>
          <a:lstStyle/>
          <a:p>
            <a:pPr marL="0" indent="457200">
              <a:lnSpc>
                <a:spcPct val="100000"/>
              </a:lnSpc>
              <a:spcBef>
                <a:spcPts val="600"/>
              </a:spcBef>
              <a:buNone/>
            </a:pPr>
            <a:r>
              <a:rPr lang="uk-UA" b="1" dirty="0" err="1"/>
              <a:t>Міжквартильний</a:t>
            </a:r>
            <a:r>
              <a:rPr lang="uk-UA" b="1" dirty="0"/>
              <a:t> діапазон </a:t>
            </a:r>
            <a:r>
              <a:rPr lang="uk-UA" dirty="0" smtClean="0"/>
              <a:t>(</a:t>
            </a:r>
            <a:r>
              <a:rPr lang="en-CA" b="1" dirty="0"/>
              <a:t>Interquartile </a:t>
            </a:r>
            <a:r>
              <a:rPr lang="en-CA" b="1" dirty="0" smtClean="0"/>
              <a:t>Range</a:t>
            </a:r>
            <a:r>
              <a:rPr lang="uk-UA" b="1" dirty="0" smtClean="0"/>
              <a:t>, </a:t>
            </a:r>
            <a:r>
              <a:rPr lang="en-CA" b="1" dirty="0" smtClean="0"/>
              <a:t>IQR</a:t>
            </a:r>
            <a:r>
              <a:rPr lang="en-CA" dirty="0"/>
              <a:t>): </a:t>
            </a:r>
            <a:endParaRPr lang="uk-UA" dirty="0" smtClean="0"/>
          </a:p>
          <a:p>
            <a:pPr marL="0" indent="457200">
              <a:lnSpc>
                <a:spcPct val="100000"/>
              </a:lnSpc>
              <a:spcBef>
                <a:spcPts val="600"/>
              </a:spcBef>
              <a:buNone/>
            </a:pPr>
            <a:r>
              <a:rPr lang="en-CA" dirty="0" smtClean="0"/>
              <a:t>IQR </a:t>
            </a:r>
            <a:r>
              <a:rPr lang="uk-UA" dirty="0"/>
              <a:t>визначає викиди як точки даних, що виходять за межі діапазону, визначеного </a:t>
            </a:r>
            <a:r>
              <a:rPr lang="en-CA" dirty="0"/>
              <a:t>Q1-k*(Q3-Q1) </a:t>
            </a:r>
            <a:r>
              <a:rPr lang="uk-UA" dirty="0"/>
              <a:t>і </a:t>
            </a:r>
            <a:r>
              <a:rPr lang="en-CA" dirty="0"/>
              <a:t>Q3+k*(Q3-Q1), </a:t>
            </a:r>
            <a:r>
              <a:rPr lang="uk-UA" dirty="0"/>
              <a:t>де </a:t>
            </a:r>
            <a:r>
              <a:rPr lang="en-CA" dirty="0"/>
              <a:t>Q1 </a:t>
            </a:r>
            <a:r>
              <a:rPr lang="uk-UA" dirty="0"/>
              <a:t>і </a:t>
            </a:r>
            <a:r>
              <a:rPr lang="en-CA" dirty="0"/>
              <a:t>Q3 </a:t>
            </a:r>
            <a:r>
              <a:rPr lang="uk-UA" dirty="0"/>
              <a:t>є першим і третім </a:t>
            </a:r>
            <a:r>
              <a:rPr lang="uk-UA" dirty="0" err="1"/>
              <a:t>квартилями</a:t>
            </a:r>
            <a:r>
              <a:rPr lang="uk-UA" dirty="0"/>
              <a:t>, і </a:t>
            </a:r>
            <a:r>
              <a:rPr lang="en-CA" dirty="0"/>
              <a:t>k — </a:t>
            </a:r>
            <a:r>
              <a:rPr lang="uk-UA" dirty="0"/>
              <a:t>коефіцієнт (зазвичай 1,5).</a:t>
            </a:r>
          </a:p>
        </p:txBody>
      </p:sp>
      <p:sp>
        <p:nvSpPr>
          <p:cNvPr id="5" name="Номер слайда 4"/>
          <p:cNvSpPr>
            <a:spLocks noGrp="1"/>
          </p:cNvSpPr>
          <p:nvPr>
            <p:ph type="sldNum" sz="quarter" idx="12"/>
          </p:nvPr>
        </p:nvSpPr>
        <p:spPr/>
        <p:txBody>
          <a:bodyPr/>
          <a:lstStyle/>
          <a:p>
            <a:fld id="{4FAB73BC-B049-4115-A692-8D63A059BFB8}" type="slidenum">
              <a:rPr lang="en-US" smtClean="0"/>
              <a:t>24</a:t>
            </a:fld>
            <a:endParaRPr lang="en-US" dirty="0"/>
          </a:p>
        </p:txBody>
      </p:sp>
      <p:pic>
        <p:nvPicPr>
          <p:cNvPr id="6" name="Объект 4"/>
          <p:cNvPicPr>
            <a:picLocks noChangeAspect="1"/>
          </p:cNvPicPr>
          <p:nvPr/>
        </p:nvPicPr>
        <p:blipFill>
          <a:blip r:embed="rId3"/>
          <a:stretch>
            <a:fillRect/>
          </a:stretch>
        </p:blipFill>
        <p:spPr>
          <a:xfrm>
            <a:off x="757460" y="3664785"/>
            <a:ext cx="5340177" cy="2736016"/>
          </a:xfrm>
          <a:prstGeom prst="rect">
            <a:avLst/>
          </a:prstGeom>
          <a:ln>
            <a:solidFill>
              <a:schemeClr val="accent1"/>
            </a:solidFill>
          </a:ln>
        </p:spPr>
      </p:pic>
    </p:spTree>
    <p:extLst>
      <p:ext uri="{BB962C8B-B14F-4D97-AF65-F5344CB8AC3E}">
        <p14:creationId xmlns:p14="http://schemas.microsoft.com/office/powerpoint/2010/main" val="1908357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391326"/>
            <a:ext cx="10058400" cy="1428143"/>
          </a:xfrm>
        </p:spPr>
        <p:txBody>
          <a:bodyPr vert="horz" lIns="91440" tIns="45720" rIns="91440" bIns="45720" rtlCol="0" anchor="ctr">
            <a:normAutofit/>
          </a:bodyPr>
          <a:lstStyle/>
          <a:p>
            <a:pPr algn="ctr"/>
            <a:r>
              <a:rPr lang="uk-UA" sz="4400" dirty="0"/>
              <a:t>Методи на основі </a:t>
            </a:r>
            <a:r>
              <a:rPr lang="uk-UA" sz="4400" dirty="0" smtClean="0"/>
              <a:t>відстані та кластеризації</a:t>
            </a:r>
            <a:endParaRPr lang="uk-UA" sz="4400" dirty="0"/>
          </a:p>
        </p:txBody>
      </p:sp>
      <p:sp>
        <p:nvSpPr>
          <p:cNvPr id="3" name="Объект 2"/>
          <p:cNvSpPr>
            <a:spLocks noGrp="1"/>
          </p:cNvSpPr>
          <p:nvPr>
            <p:ph sz="half" idx="1"/>
          </p:nvPr>
        </p:nvSpPr>
        <p:spPr/>
        <p:txBody>
          <a:bodyPr>
            <a:normAutofit fontScale="92500" lnSpcReduction="10000"/>
          </a:bodyPr>
          <a:lstStyle/>
          <a:p>
            <a:pPr marL="0" indent="457200">
              <a:lnSpc>
                <a:spcPct val="100000"/>
              </a:lnSpc>
              <a:spcBef>
                <a:spcPts val="600"/>
              </a:spcBef>
              <a:buNone/>
            </a:pPr>
            <a:r>
              <a:rPr lang="uk-UA" u="sng" dirty="0" smtClean="0"/>
              <a:t>На основі відстані:</a:t>
            </a:r>
          </a:p>
          <a:p>
            <a:pPr marL="0" indent="457200">
              <a:lnSpc>
                <a:spcPct val="100000"/>
              </a:lnSpc>
              <a:spcBef>
                <a:spcPts val="600"/>
              </a:spcBef>
              <a:buNone/>
            </a:pPr>
            <a:r>
              <a:rPr lang="en-CA" u="sng" dirty="0" smtClean="0"/>
              <a:t>K-</a:t>
            </a:r>
            <a:r>
              <a:rPr lang="uk-UA" u="sng" dirty="0"/>
              <a:t>найближчі сусіди (</a:t>
            </a:r>
            <a:r>
              <a:rPr lang="en-CA" u="sng" dirty="0"/>
              <a:t>KNN): </a:t>
            </a:r>
            <a:r>
              <a:rPr lang="en-CA" dirty="0"/>
              <a:t>KNN </a:t>
            </a:r>
            <a:r>
              <a:rPr lang="uk-UA" dirty="0"/>
              <a:t>визначає викиди як точки даних, </a:t>
            </a:r>
            <a:r>
              <a:rPr lang="en-CA" dirty="0"/>
              <a:t>K </a:t>
            </a:r>
            <a:r>
              <a:rPr lang="uk-UA" dirty="0"/>
              <a:t>найближчих сусідів яких знаходиться далеко від них</a:t>
            </a:r>
            <a:r>
              <a:rPr lang="uk-UA" dirty="0" smtClean="0"/>
              <a:t>.</a:t>
            </a:r>
          </a:p>
          <a:p>
            <a:pPr marL="0" indent="457200">
              <a:lnSpc>
                <a:spcPct val="100000"/>
              </a:lnSpc>
              <a:spcBef>
                <a:spcPts val="600"/>
              </a:spcBef>
              <a:buNone/>
            </a:pPr>
            <a:r>
              <a:rPr lang="uk-UA" u="sng" dirty="0"/>
              <a:t>Фактор локального викиду </a:t>
            </a:r>
            <a:r>
              <a:rPr lang="uk-UA" u="sng" dirty="0" smtClean="0"/>
              <a:t>(</a:t>
            </a:r>
            <a:r>
              <a:rPr lang="en-CA" u="sng" dirty="0"/>
              <a:t>Local Outlier </a:t>
            </a:r>
            <a:r>
              <a:rPr lang="en-CA" u="sng" dirty="0" smtClean="0"/>
              <a:t>Factor</a:t>
            </a:r>
            <a:r>
              <a:rPr lang="uk-UA" u="sng" dirty="0" smtClean="0"/>
              <a:t>, </a:t>
            </a:r>
            <a:r>
              <a:rPr lang="en-CA" u="sng" dirty="0" smtClean="0"/>
              <a:t>LOF</a:t>
            </a:r>
            <a:r>
              <a:rPr lang="en-CA" u="sng" dirty="0"/>
              <a:t>)</a:t>
            </a:r>
            <a:r>
              <a:rPr lang="en-CA" dirty="0"/>
              <a:t>: </a:t>
            </a:r>
            <a:r>
              <a:rPr lang="uk-UA" dirty="0"/>
              <a:t>цей метод обчислює локальну щільність точок даних і визначає викиди як ті, що мають значно нижчу щільність порівняно з їхніми сусідами.</a:t>
            </a:r>
          </a:p>
          <a:p>
            <a:pPr indent="457200">
              <a:lnSpc>
                <a:spcPct val="100000"/>
              </a:lnSpc>
              <a:spcBef>
                <a:spcPts val="600"/>
              </a:spcBef>
            </a:pPr>
            <a:endParaRPr lang="uk-UA" dirty="0"/>
          </a:p>
        </p:txBody>
      </p:sp>
      <p:sp>
        <p:nvSpPr>
          <p:cNvPr id="4" name="Объект 3"/>
          <p:cNvSpPr>
            <a:spLocks noGrp="1"/>
          </p:cNvSpPr>
          <p:nvPr>
            <p:ph sz="half" idx="2"/>
          </p:nvPr>
        </p:nvSpPr>
        <p:spPr>
          <a:xfrm>
            <a:off x="6092890" y="2194559"/>
            <a:ext cx="5026214" cy="4224901"/>
          </a:xfrm>
        </p:spPr>
        <p:txBody>
          <a:bodyPr>
            <a:normAutofit fontScale="92500" lnSpcReduction="10000"/>
          </a:bodyPr>
          <a:lstStyle/>
          <a:p>
            <a:pPr marL="0" indent="0">
              <a:buNone/>
            </a:pPr>
            <a:r>
              <a:rPr lang="uk-UA" u="sng" dirty="0" smtClean="0"/>
              <a:t>На основі кластеризації:</a:t>
            </a:r>
          </a:p>
          <a:p>
            <a:pPr marL="0" indent="457200">
              <a:lnSpc>
                <a:spcPct val="100000"/>
              </a:lnSpc>
              <a:spcBef>
                <a:spcPts val="600"/>
              </a:spcBef>
              <a:buNone/>
            </a:pPr>
            <a:r>
              <a:rPr lang="uk-UA" u="sng" dirty="0" smtClean="0"/>
              <a:t>Просторова кластеризація додатків із шумом на основі щільності </a:t>
            </a:r>
            <a:r>
              <a:rPr lang="uk-UA" dirty="0" smtClean="0"/>
              <a:t>(</a:t>
            </a:r>
            <a:r>
              <a:rPr lang="uk-UA" dirty="0" err="1" smtClean="0"/>
              <a:t>Density-Based</a:t>
            </a:r>
            <a:r>
              <a:rPr lang="uk-UA" dirty="0" smtClean="0"/>
              <a:t> </a:t>
            </a:r>
            <a:r>
              <a:rPr lang="uk-UA" dirty="0" err="1" smtClean="0"/>
              <a:t>Spatial</a:t>
            </a:r>
            <a:r>
              <a:rPr lang="uk-UA" dirty="0" smtClean="0"/>
              <a:t> </a:t>
            </a:r>
            <a:r>
              <a:rPr lang="uk-UA" dirty="0" err="1" smtClean="0"/>
              <a:t>Clustering</a:t>
            </a:r>
            <a:r>
              <a:rPr lang="uk-UA" dirty="0" smtClean="0"/>
              <a:t> </a:t>
            </a:r>
            <a:r>
              <a:rPr lang="uk-UA" dirty="0" err="1" smtClean="0"/>
              <a:t>of</a:t>
            </a:r>
            <a:r>
              <a:rPr lang="uk-UA" dirty="0" smtClean="0"/>
              <a:t> </a:t>
            </a:r>
            <a:r>
              <a:rPr lang="uk-UA" dirty="0" err="1" smtClean="0"/>
              <a:t>Applications</a:t>
            </a:r>
            <a:r>
              <a:rPr lang="uk-UA" dirty="0" smtClean="0"/>
              <a:t> </a:t>
            </a:r>
            <a:r>
              <a:rPr lang="uk-UA" dirty="0" err="1" smtClean="0"/>
              <a:t>with</a:t>
            </a:r>
            <a:r>
              <a:rPr lang="uk-UA" dirty="0" smtClean="0"/>
              <a:t> </a:t>
            </a:r>
            <a:r>
              <a:rPr lang="uk-UA" dirty="0" err="1" smtClean="0"/>
              <a:t>Noise</a:t>
            </a:r>
            <a:r>
              <a:rPr lang="uk-UA" dirty="0" smtClean="0"/>
              <a:t>, DBSCAN): у DBSCAN </a:t>
            </a:r>
            <a:r>
              <a:rPr lang="uk-UA" dirty="0" err="1" smtClean="0"/>
              <a:t>кластеризує</a:t>
            </a:r>
            <a:r>
              <a:rPr lang="uk-UA" dirty="0" smtClean="0"/>
              <a:t> точки даних на основі їх щільності та визначає викиди як точки, що не належать жодному кластеру.</a:t>
            </a:r>
          </a:p>
          <a:p>
            <a:pPr marL="0" indent="457200">
              <a:lnSpc>
                <a:spcPct val="100000"/>
              </a:lnSpc>
              <a:spcBef>
                <a:spcPts val="600"/>
              </a:spcBef>
              <a:buNone/>
            </a:pPr>
            <a:r>
              <a:rPr lang="uk-UA" u="sng" dirty="0"/>
              <a:t>Ієрархічна кластеризація </a:t>
            </a:r>
            <a:r>
              <a:rPr lang="uk-UA" dirty="0"/>
              <a:t>передбачає побудову ієрархії кластерів шляхом ітеративного злиття або поділу кластерів на основі їх подібності. Викиди можна визначити як кластери, що містять лише одну точку даних, або кластери, значно менші за інші.</a:t>
            </a:r>
          </a:p>
        </p:txBody>
      </p:sp>
      <p:sp>
        <p:nvSpPr>
          <p:cNvPr id="5" name="Номер слайда 4"/>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348278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vert="horz" lIns="91440" tIns="45720" rIns="91440" bIns="45720" rtlCol="0" anchor="ctr">
            <a:normAutofit/>
          </a:bodyPr>
          <a:lstStyle/>
          <a:p>
            <a:r>
              <a:rPr lang="uk-UA" sz="6600" dirty="0"/>
              <a:t>Методи обробки викидів</a:t>
            </a:r>
          </a:p>
        </p:txBody>
      </p:sp>
      <p:sp>
        <p:nvSpPr>
          <p:cNvPr id="7" name="Текст 6"/>
          <p:cNvSpPr>
            <a:spLocks noGrp="1"/>
          </p:cNvSpPr>
          <p:nvPr>
            <p:ph type="body" idx="1"/>
          </p:nvPr>
        </p:nvSpPr>
        <p:spPr/>
        <p:txBody>
          <a:bodyPr/>
          <a:lstStyle/>
          <a:p>
            <a:endParaRPr lang="uk-UA"/>
          </a:p>
        </p:txBody>
      </p:sp>
      <p:sp>
        <p:nvSpPr>
          <p:cNvPr id="5" name="Номер слайда 4"/>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935599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vert="horz" lIns="91440" tIns="45720" rIns="91440" bIns="45720" rtlCol="0" anchor="ctr">
            <a:normAutofit/>
          </a:bodyPr>
          <a:lstStyle/>
          <a:p>
            <a:pPr algn="ctr"/>
            <a:r>
              <a:rPr lang="uk-UA" sz="4400" dirty="0" smtClean="0"/>
              <a:t>Обробка викидів</a:t>
            </a:r>
            <a:endParaRPr lang="uk-UA" sz="4400" dirty="0"/>
          </a:p>
        </p:txBody>
      </p:sp>
      <p:sp>
        <p:nvSpPr>
          <p:cNvPr id="3" name="Объект 2"/>
          <p:cNvSpPr>
            <a:spLocks noGrp="1"/>
          </p:cNvSpPr>
          <p:nvPr>
            <p:ph sz="half" idx="1"/>
          </p:nvPr>
        </p:nvSpPr>
        <p:spPr>
          <a:xfrm>
            <a:off x="867747" y="2194560"/>
            <a:ext cx="4956981" cy="3977640"/>
          </a:xfrm>
        </p:spPr>
        <p:txBody>
          <a:bodyPr>
            <a:normAutofit fontScale="85000" lnSpcReduction="20000"/>
          </a:bodyPr>
          <a:lstStyle/>
          <a:p>
            <a:pPr marL="0" indent="457200">
              <a:lnSpc>
                <a:spcPct val="120000"/>
              </a:lnSpc>
              <a:spcBef>
                <a:spcPts val="600"/>
              </a:spcBef>
              <a:buNone/>
            </a:pPr>
            <a:r>
              <a:rPr lang="uk-UA" u="sng" dirty="0" smtClean="0"/>
              <a:t>Видалення. </a:t>
            </a:r>
            <a:r>
              <a:rPr lang="uk-UA" dirty="0" smtClean="0"/>
              <a:t>Це </a:t>
            </a:r>
            <a:r>
              <a:rPr lang="uk-UA" dirty="0"/>
              <a:t>передбачає ідентифікацію та видалення викидів із набору даних перед навчанням моделі. Загальні методи включають</a:t>
            </a:r>
            <a:r>
              <a:rPr lang="uk-UA" dirty="0" smtClean="0"/>
              <a:t>:</a:t>
            </a:r>
          </a:p>
          <a:p>
            <a:pPr marL="0" indent="457200">
              <a:lnSpc>
                <a:spcPct val="120000"/>
              </a:lnSpc>
              <a:spcBef>
                <a:spcPts val="600"/>
              </a:spcBef>
              <a:buNone/>
            </a:pPr>
            <a:r>
              <a:rPr lang="uk-UA" u="sng" dirty="0" smtClean="0"/>
              <a:t>Порогове </a:t>
            </a:r>
            <a:r>
              <a:rPr lang="uk-UA" u="sng" dirty="0"/>
              <a:t>значення</a:t>
            </a:r>
            <a:r>
              <a:rPr lang="uk-UA" dirty="0"/>
              <a:t>: Викиди ідентифікуються як точки даних, що перевищують певний поріг (наприклад, </a:t>
            </a:r>
            <a:r>
              <a:rPr lang="en-CA" dirty="0"/>
              <a:t>Z-</a:t>
            </a:r>
            <a:r>
              <a:rPr lang="uk-UA" dirty="0"/>
              <a:t>показник &gt; 3</a:t>
            </a:r>
            <a:r>
              <a:rPr lang="uk-UA" dirty="0" smtClean="0"/>
              <a:t>).</a:t>
            </a:r>
          </a:p>
          <a:p>
            <a:pPr marL="0" indent="457200">
              <a:lnSpc>
                <a:spcPct val="120000"/>
              </a:lnSpc>
              <a:spcBef>
                <a:spcPts val="600"/>
              </a:spcBef>
              <a:buNone/>
            </a:pPr>
            <a:r>
              <a:rPr lang="uk-UA" u="sng" dirty="0" smtClean="0"/>
              <a:t>Методи </a:t>
            </a:r>
            <a:r>
              <a:rPr lang="uk-UA" u="sng" dirty="0"/>
              <a:t>на основі відстані</a:t>
            </a:r>
            <a:r>
              <a:rPr lang="uk-UA" dirty="0"/>
              <a:t>: Викиди ідентифікуються на основі їх відстані від найближчих сусідів</a:t>
            </a:r>
            <a:r>
              <a:rPr lang="uk-UA" dirty="0" smtClean="0"/>
              <a:t>.</a:t>
            </a:r>
          </a:p>
          <a:p>
            <a:pPr marL="0" indent="457200">
              <a:lnSpc>
                <a:spcPct val="120000"/>
              </a:lnSpc>
              <a:spcBef>
                <a:spcPts val="600"/>
              </a:spcBef>
              <a:buNone/>
            </a:pPr>
            <a:r>
              <a:rPr lang="uk-UA" u="sng" dirty="0" smtClean="0"/>
              <a:t>Кластеризація</a:t>
            </a:r>
            <a:r>
              <a:rPr lang="uk-UA" dirty="0"/>
              <a:t>: Викиди ідентифікуються як точки, що не належать жодному кластеру або належать до дуже малих кластерів.</a:t>
            </a:r>
          </a:p>
        </p:txBody>
      </p:sp>
      <p:sp>
        <p:nvSpPr>
          <p:cNvPr id="4" name="Объект 3"/>
          <p:cNvSpPr>
            <a:spLocks noGrp="1"/>
          </p:cNvSpPr>
          <p:nvPr>
            <p:ph sz="half" idx="2"/>
          </p:nvPr>
        </p:nvSpPr>
        <p:spPr>
          <a:xfrm>
            <a:off x="6364224" y="2194560"/>
            <a:ext cx="4754880" cy="3758371"/>
          </a:xfrm>
        </p:spPr>
        <p:txBody>
          <a:bodyPr vert="horz" lIns="91440" tIns="45720" rIns="91440" bIns="45720" rtlCol="0">
            <a:normAutofit fontScale="85000" lnSpcReduction="20000"/>
          </a:bodyPr>
          <a:lstStyle/>
          <a:p>
            <a:pPr marL="0" indent="457200">
              <a:lnSpc>
                <a:spcPct val="120000"/>
              </a:lnSpc>
              <a:spcBef>
                <a:spcPts val="600"/>
              </a:spcBef>
              <a:buNone/>
            </a:pPr>
            <a:r>
              <a:rPr lang="uk-UA" u="sng" dirty="0" smtClean="0"/>
              <a:t>Перетворення</a:t>
            </a:r>
            <a:r>
              <a:rPr lang="uk-UA" dirty="0" smtClean="0"/>
              <a:t>: це передбачає перетворення даних для зменшення впливу викидів. Загальні методи включають:</a:t>
            </a:r>
          </a:p>
          <a:p>
            <a:pPr marL="0" indent="457200">
              <a:lnSpc>
                <a:spcPct val="120000"/>
              </a:lnSpc>
              <a:spcBef>
                <a:spcPts val="600"/>
              </a:spcBef>
              <a:buNone/>
            </a:pPr>
            <a:r>
              <a:rPr lang="uk-UA" u="sng" dirty="0"/>
              <a:t>Масштабування</a:t>
            </a:r>
            <a:r>
              <a:rPr lang="uk-UA" dirty="0"/>
              <a:t>: стандартизація або нормалізація даних, щоб мати середнє значення нуль і стандартне відхилення одиниці</a:t>
            </a:r>
            <a:r>
              <a:rPr lang="uk-UA" dirty="0" smtClean="0"/>
              <a:t>.</a:t>
            </a:r>
          </a:p>
          <a:p>
            <a:pPr marL="0" indent="457200">
              <a:lnSpc>
                <a:spcPct val="120000"/>
              </a:lnSpc>
              <a:spcBef>
                <a:spcPts val="600"/>
              </a:spcBef>
              <a:buNone/>
            </a:pPr>
            <a:r>
              <a:rPr lang="en-CA" dirty="0" err="1" smtClean="0"/>
              <a:t>Winsorization</a:t>
            </a:r>
            <a:r>
              <a:rPr lang="en-CA" dirty="0"/>
              <a:t>: </a:t>
            </a:r>
            <a:r>
              <a:rPr lang="uk-UA" dirty="0"/>
              <a:t>заміна викидних значень на найближче невикидне значення</a:t>
            </a:r>
            <a:r>
              <a:rPr lang="uk-UA" dirty="0" smtClean="0"/>
              <a:t>.</a:t>
            </a:r>
          </a:p>
          <a:p>
            <a:pPr marL="0" indent="457200">
              <a:lnSpc>
                <a:spcPct val="120000"/>
              </a:lnSpc>
              <a:spcBef>
                <a:spcPts val="600"/>
              </a:spcBef>
              <a:buNone/>
            </a:pPr>
            <a:r>
              <a:rPr lang="uk-UA" u="sng" dirty="0" smtClean="0"/>
              <a:t>Логарифмічне перетворення</a:t>
            </a:r>
            <a:r>
              <a:rPr lang="uk-UA" dirty="0" smtClean="0"/>
              <a:t>: </a:t>
            </a:r>
            <a:r>
              <a:rPr lang="uk-UA" dirty="0"/>
              <a:t>застосування логарифмічного перетворення для стиснення даних і зменшення впливу екстремальних значень.</a:t>
            </a:r>
          </a:p>
        </p:txBody>
      </p:sp>
      <p:sp>
        <p:nvSpPr>
          <p:cNvPr id="5" name="Номер слайда 4"/>
          <p:cNvSpPr>
            <a:spLocks noGrp="1"/>
          </p:cNvSpPr>
          <p:nvPr>
            <p:ph type="sldNum" sz="quarter" idx="12"/>
          </p:nvPr>
        </p:nvSpPr>
        <p:spPr/>
        <p:txBody>
          <a:bodyPr/>
          <a:lstStyle/>
          <a:p>
            <a:fld id="{4FAB73BC-B049-4115-A692-8D63A059BFB8}" type="slidenum">
              <a:rPr lang="en-US" smtClean="0"/>
              <a:t>27</a:t>
            </a:fld>
            <a:endParaRPr lang="en-US" dirty="0"/>
          </a:p>
        </p:txBody>
      </p:sp>
    </p:spTree>
    <p:extLst>
      <p:ext uri="{BB962C8B-B14F-4D97-AF65-F5344CB8AC3E}">
        <p14:creationId xmlns:p14="http://schemas.microsoft.com/office/powerpoint/2010/main" val="2305091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484632"/>
            <a:ext cx="10058400" cy="989605"/>
          </a:xfrm>
        </p:spPr>
        <p:txBody>
          <a:bodyPr vert="horz" lIns="91440" tIns="45720" rIns="91440" bIns="45720" rtlCol="0" anchor="ctr">
            <a:normAutofit/>
          </a:bodyPr>
          <a:lstStyle/>
          <a:p>
            <a:pPr algn="ctr"/>
            <a:r>
              <a:rPr lang="uk-UA" sz="4400" dirty="0"/>
              <a:t>Обробка викидів</a:t>
            </a:r>
          </a:p>
        </p:txBody>
      </p:sp>
      <p:sp>
        <p:nvSpPr>
          <p:cNvPr id="3" name="Объект 2"/>
          <p:cNvSpPr>
            <a:spLocks noGrp="1"/>
          </p:cNvSpPr>
          <p:nvPr>
            <p:ph sz="half" idx="1"/>
          </p:nvPr>
        </p:nvSpPr>
        <p:spPr>
          <a:xfrm>
            <a:off x="690465" y="1847461"/>
            <a:ext cx="5234474" cy="4516017"/>
          </a:xfrm>
        </p:spPr>
        <p:txBody>
          <a:bodyPr>
            <a:normAutofit fontScale="85000" lnSpcReduction="10000"/>
          </a:bodyPr>
          <a:lstStyle/>
          <a:p>
            <a:pPr marL="0" indent="457200">
              <a:lnSpc>
                <a:spcPct val="120000"/>
              </a:lnSpc>
              <a:spcBef>
                <a:spcPts val="600"/>
              </a:spcBef>
              <a:buNone/>
            </a:pPr>
            <a:r>
              <a:rPr lang="uk-UA" b="1" u="sng" dirty="0" err="1" smtClean="0"/>
              <a:t>Робастна</a:t>
            </a:r>
            <a:r>
              <a:rPr lang="uk-UA" b="1" u="sng" dirty="0" smtClean="0"/>
              <a:t> оцінка</a:t>
            </a:r>
            <a:r>
              <a:rPr lang="uk-UA" dirty="0" smtClean="0"/>
              <a:t>. Це передбачає використання алгоритмів, які менш чутливі до викидів. Деякі приклади включають:</a:t>
            </a:r>
          </a:p>
          <a:p>
            <a:pPr marL="0" indent="457200">
              <a:lnSpc>
                <a:spcPct val="120000"/>
              </a:lnSpc>
              <a:spcBef>
                <a:spcPts val="600"/>
              </a:spcBef>
              <a:buNone/>
            </a:pPr>
            <a:r>
              <a:rPr lang="uk-UA" u="sng" dirty="0" err="1" smtClean="0"/>
              <a:t>Робастна</a:t>
            </a:r>
            <a:r>
              <a:rPr lang="uk-UA" u="sng" dirty="0" smtClean="0"/>
              <a:t> регресія </a:t>
            </a:r>
            <a:r>
              <a:rPr lang="uk-UA" dirty="0" smtClean="0"/>
              <a:t>(</a:t>
            </a:r>
            <a:r>
              <a:rPr lang="en-CA" dirty="0"/>
              <a:t>Robust regression</a:t>
            </a:r>
            <a:r>
              <a:rPr lang="uk-UA" dirty="0" smtClean="0"/>
              <a:t>): </a:t>
            </a:r>
            <a:r>
              <a:rPr lang="uk-UA" dirty="0"/>
              <a:t>такі алгоритми, як </a:t>
            </a:r>
            <a:r>
              <a:rPr lang="en-CA" dirty="0"/>
              <a:t>L1-</a:t>
            </a:r>
            <a:r>
              <a:rPr lang="uk-UA" dirty="0" err="1"/>
              <a:t>регуляризована</a:t>
            </a:r>
            <a:r>
              <a:rPr lang="uk-UA" dirty="0"/>
              <a:t> регресія або регресія </a:t>
            </a:r>
            <a:r>
              <a:rPr lang="uk-UA" dirty="0" err="1"/>
              <a:t>Губера</a:t>
            </a:r>
            <a:r>
              <a:rPr lang="uk-UA" dirty="0"/>
              <a:t>, менше залежать від викидів, ніж регресія найменших квадратів</a:t>
            </a:r>
            <a:r>
              <a:rPr lang="uk-UA" dirty="0" smtClean="0"/>
              <a:t>.</a:t>
            </a:r>
          </a:p>
          <a:p>
            <a:pPr marL="0" indent="457200">
              <a:lnSpc>
                <a:spcPct val="120000"/>
              </a:lnSpc>
              <a:spcBef>
                <a:spcPts val="600"/>
              </a:spcBef>
              <a:buNone/>
            </a:pPr>
            <a:r>
              <a:rPr lang="en-CA" u="sng" dirty="0" smtClean="0"/>
              <a:t>M-</a:t>
            </a:r>
            <a:r>
              <a:rPr lang="uk-UA" u="sng" dirty="0"/>
              <a:t>оцінки</a:t>
            </a:r>
            <a:r>
              <a:rPr lang="uk-UA" dirty="0"/>
              <a:t>: ці алгоритми оцінюють параметри моделі на основі надійної цільової функції, яка зменшує вплив викидів</a:t>
            </a:r>
            <a:r>
              <a:rPr lang="uk-UA" dirty="0" smtClean="0"/>
              <a:t>.</a:t>
            </a:r>
          </a:p>
          <a:p>
            <a:pPr marL="0" indent="457200">
              <a:lnSpc>
                <a:spcPct val="120000"/>
              </a:lnSpc>
              <a:spcBef>
                <a:spcPts val="600"/>
              </a:spcBef>
              <a:buNone/>
            </a:pPr>
            <a:r>
              <a:rPr lang="uk-UA" u="sng" dirty="0" smtClean="0"/>
              <a:t>Алгоритми кластеризації, які не чутливі до викидів</a:t>
            </a:r>
            <a:r>
              <a:rPr lang="uk-UA" dirty="0" smtClean="0"/>
              <a:t>: </a:t>
            </a:r>
            <a:r>
              <a:rPr lang="uk-UA" dirty="0"/>
              <a:t>такі </a:t>
            </a:r>
            <a:r>
              <a:rPr lang="uk-UA" dirty="0" smtClean="0"/>
              <a:t>алгоритми</a:t>
            </a:r>
            <a:r>
              <a:rPr lang="uk-UA" dirty="0"/>
              <a:t>, як </a:t>
            </a:r>
            <a:r>
              <a:rPr lang="en-CA" dirty="0"/>
              <a:t>DBSCAN, </a:t>
            </a:r>
            <a:r>
              <a:rPr lang="uk-UA" dirty="0"/>
              <a:t>менш чутливі до наявності викидів, ніж кластеризація </a:t>
            </a:r>
            <a:r>
              <a:rPr lang="en-CA" dirty="0"/>
              <a:t>K-</a:t>
            </a:r>
            <a:r>
              <a:rPr lang="uk-UA" dirty="0"/>
              <a:t>середніх.</a:t>
            </a:r>
          </a:p>
        </p:txBody>
      </p:sp>
      <p:sp>
        <p:nvSpPr>
          <p:cNvPr id="4" name="Объект 3"/>
          <p:cNvSpPr>
            <a:spLocks noGrp="1"/>
          </p:cNvSpPr>
          <p:nvPr>
            <p:ph sz="half" idx="2"/>
          </p:nvPr>
        </p:nvSpPr>
        <p:spPr>
          <a:xfrm>
            <a:off x="6148873" y="1847462"/>
            <a:ext cx="4970231" cy="3069772"/>
          </a:xfrm>
        </p:spPr>
        <p:txBody>
          <a:bodyPr>
            <a:normAutofit fontScale="85000" lnSpcReduction="10000"/>
          </a:bodyPr>
          <a:lstStyle/>
          <a:p>
            <a:pPr marL="0" indent="457200">
              <a:lnSpc>
                <a:spcPct val="110000"/>
              </a:lnSpc>
              <a:spcBef>
                <a:spcPts val="600"/>
              </a:spcBef>
              <a:buNone/>
            </a:pPr>
            <a:r>
              <a:rPr lang="uk-UA" b="1" u="sng" dirty="0" smtClean="0"/>
              <a:t>Моделювання викидів</a:t>
            </a:r>
            <a:r>
              <a:rPr lang="uk-UA" dirty="0" smtClean="0"/>
              <a:t>. Це передбачає явне моделювання викидів як окремої групи. Це можна зробити:</a:t>
            </a:r>
          </a:p>
          <a:p>
            <a:pPr marL="0" indent="457200">
              <a:lnSpc>
                <a:spcPct val="110000"/>
              </a:lnSpc>
              <a:spcBef>
                <a:spcPts val="600"/>
              </a:spcBef>
              <a:buNone/>
            </a:pPr>
            <a:r>
              <a:rPr lang="uk-UA" u="sng" dirty="0"/>
              <a:t>Додавання окремої функції</a:t>
            </a:r>
            <a:r>
              <a:rPr lang="uk-UA" dirty="0"/>
              <a:t>: створіть нову функцію, яка вказує, чи є точка даних викидом чи ні</a:t>
            </a:r>
            <a:r>
              <a:rPr lang="uk-UA" dirty="0" smtClean="0"/>
              <a:t>.</a:t>
            </a:r>
          </a:p>
          <a:p>
            <a:pPr marL="0" indent="457200">
              <a:lnSpc>
                <a:spcPct val="110000"/>
              </a:lnSpc>
              <a:spcBef>
                <a:spcPts val="600"/>
              </a:spcBef>
              <a:buNone/>
            </a:pPr>
            <a:r>
              <a:rPr lang="uk-UA" u="sng" dirty="0" smtClean="0"/>
              <a:t>Використання </a:t>
            </a:r>
            <a:r>
              <a:rPr lang="uk-UA" u="sng" dirty="0"/>
              <a:t>змішаної моделі</a:t>
            </a:r>
            <a:r>
              <a:rPr lang="uk-UA" dirty="0"/>
              <a:t>: навчіть модель, яка передбачає, що дані надходять із суміші кількох розподілів, де один розподіл представляє викиди.</a:t>
            </a:r>
          </a:p>
        </p:txBody>
      </p:sp>
      <p:sp>
        <p:nvSpPr>
          <p:cNvPr id="5" name="Номер слайда 4"/>
          <p:cNvSpPr>
            <a:spLocks noGrp="1"/>
          </p:cNvSpPr>
          <p:nvPr>
            <p:ph type="sldNum" sz="quarter" idx="12"/>
          </p:nvPr>
        </p:nvSpPr>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1539900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176722"/>
            <a:ext cx="10058400" cy="1353499"/>
          </a:xfrm>
        </p:spPr>
        <p:txBody>
          <a:bodyPr vert="horz" lIns="91440" tIns="45720" rIns="91440" bIns="45720" rtlCol="0" anchor="ctr">
            <a:normAutofit/>
          </a:bodyPr>
          <a:lstStyle/>
          <a:p>
            <a:pPr algn="ctr"/>
            <a:r>
              <a:rPr lang="uk-UA" sz="4400" dirty="0" smtClean="0"/>
              <a:t>Важливість виявлення викидів у машинному навчанні</a:t>
            </a:r>
            <a:endParaRPr lang="uk-UA" sz="4400" dirty="0"/>
          </a:p>
        </p:txBody>
      </p:sp>
      <p:sp>
        <p:nvSpPr>
          <p:cNvPr id="6" name="Объект 5"/>
          <p:cNvSpPr>
            <a:spLocks noGrp="1"/>
          </p:cNvSpPr>
          <p:nvPr>
            <p:ph idx="1"/>
          </p:nvPr>
        </p:nvSpPr>
        <p:spPr/>
        <p:txBody>
          <a:bodyPr>
            <a:normAutofit lnSpcReduction="10000"/>
          </a:bodyPr>
          <a:lstStyle/>
          <a:p>
            <a:pPr marL="0" indent="0">
              <a:buNone/>
            </a:pPr>
            <a:r>
              <a:rPr lang="uk-UA" b="1" u="sng" dirty="0"/>
              <a:t>Зміщені </a:t>
            </a:r>
            <a:r>
              <a:rPr lang="uk-UA" b="1" u="sng" dirty="0" smtClean="0"/>
              <a:t>моделі (</a:t>
            </a:r>
            <a:r>
              <a:rPr lang="en-CA" b="1" u="sng" dirty="0"/>
              <a:t>Biased models</a:t>
            </a:r>
            <a:r>
              <a:rPr lang="uk-UA" b="1" u="sng" dirty="0" smtClean="0"/>
              <a:t>)</a:t>
            </a:r>
            <a:r>
              <a:rPr lang="uk-UA" dirty="0" smtClean="0"/>
              <a:t>: </a:t>
            </a:r>
            <a:r>
              <a:rPr lang="uk-UA" dirty="0"/>
              <a:t>викиди можуть зміщувати модель машинного навчання до викидів, що призводить до низької продуктивності решти даних. Це може бути особливо проблематично для алгоритмів, чутливих до викидів, таких як лінійна регресія</a:t>
            </a:r>
            <a:r>
              <a:rPr lang="uk-UA" dirty="0" smtClean="0"/>
              <a:t>.</a:t>
            </a:r>
          </a:p>
          <a:p>
            <a:pPr marL="0" indent="0">
              <a:buNone/>
            </a:pPr>
            <a:r>
              <a:rPr lang="uk-UA" b="1" u="sng" dirty="0" smtClean="0"/>
              <a:t>Знижена точність (</a:t>
            </a:r>
            <a:r>
              <a:rPr lang="en-CA" b="1" u="sng" dirty="0"/>
              <a:t>Reduced accuracy</a:t>
            </a:r>
            <a:r>
              <a:rPr lang="uk-UA" b="1" u="sng" dirty="0" smtClean="0"/>
              <a:t>): </a:t>
            </a:r>
            <a:r>
              <a:rPr lang="uk-UA" dirty="0"/>
              <a:t>викиди можуть вносити шум у дані, що ускладнює для моделі машинного навчання вивчення справжніх базових шаблонів. Це може призвести до зниження точності та продуктивності</a:t>
            </a:r>
            <a:r>
              <a:rPr lang="uk-UA" dirty="0" smtClean="0"/>
              <a:t>.</a:t>
            </a:r>
          </a:p>
          <a:p>
            <a:pPr marL="0" indent="0">
              <a:buNone/>
            </a:pPr>
            <a:r>
              <a:rPr lang="uk-UA" b="1" u="sng" dirty="0" smtClean="0"/>
              <a:t>Збільшена дисперсія (</a:t>
            </a:r>
            <a:r>
              <a:rPr lang="en-CA" b="1" u="sng" dirty="0"/>
              <a:t>Increased variance</a:t>
            </a:r>
            <a:r>
              <a:rPr lang="uk-UA" b="1" u="sng" dirty="0" smtClean="0"/>
              <a:t>)</a:t>
            </a:r>
            <a:r>
              <a:rPr lang="uk-UA" dirty="0" smtClean="0"/>
              <a:t>. </a:t>
            </a:r>
            <a:r>
              <a:rPr lang="uk-UA" dirty="0"/>
              <a:t>Викиди можуть збільшити дисперсію моделі машинного навчання, роблячи її більш чутливою до невеликих змін у даних. Це може ускладнити навчання стабільної та надійної моделі</a:t>
            </a:r>
            <a:r>
              <a:rPr lang="uk-UA" dirty="0" smtClean="0"/>
              <a:t>.</a:t>
            </a:r>
          </a:p>
          <a:p>
            <a:pPr marL="0" indent="0">
              <a:buNone/>
            </a:pPr>
            <a:r>
              <a:rPr lang="uk-UA" b="1" u="sng" dirty="0" smtClean="0"/>
              <a:t>Знижена </a:t>
            </a:r>
            <a:r>
              <a:rPr lang="uk-UA" b="1" u="sng" dirty="0"/>
              <a:t>можливість </a:t>
            </a:r>
            <a:r>
              <a:rPr lang="uk-UA" b="1" u="sng" dirty="0" smtClean="0"/>
              <a:t>інтерпретації (</a:t>
            </a:r>
            <a:r>
              <a:rPr lang="en-CA" b="1" u="sng" dirty="0"/>
              <a:t>Reduced interpretability</a:t>
            </a:r>
            <a:r>
              <a:rPr lang="uk-UA" b="1" u="sng" dirty="0" smtClean="0"/>
              <a:t>): </a:t>
            </a:r>
            <a:r>
              <a:rPr lang="uk-UA" dirty="0"/>
              <a:t>викиди можуть ускладнювати розуміння того, чому модель машинного навчання навчилася з даних. Це може ускладнити довіру до прогнозів моделі та перешкодити зусиллям щодо покращення її продуктивності.</a:t>
            </a:r>
          </a:p>
        </p:txBody>
      </p:sp>
      <p:sp>
        <p:nvSpPr>
          <p:cNvPr id="5" name="Номер слайда 4"/>
          <p:cNvSpPr>
            <a:spLocks noGrp="1"/>
          </p:cNvSpPr>
          <p:nvPr>
            <p:ph type="sldNum" sz="quarter" idx="12"/>
          </p:nvPr>
        </p:nvSpPr>
        <p:spPr/>
        <p:txBody>
          <a:bodyPr/>
          <a:lstStyle/>
          <a:p>
            <a:fld id="{4FAB73BC-B049-4115-A692-8D63A059BFB8}" type="slidenum">
              <a:rPr lang="en-US" smtClean="0"/>
              <a:t>29</a:t>
            </a:fld>
            <a:endParaRPr lang="en-US" dirty="0"/>
          </a:p>
        </p:txBody>
      </p:sp>
    </p:spTree>
    <p:extLst>
      <p:ext uri="{BB962C8B-B14F-4D97-AF65-F5344CB8AC3E}">
        <p14:creationId xmlns:p14="http://schemas.microsoft.com/office/powerpoint/2010/main" val="54416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70384" y="0"/>
            <a:ext cx="10058400" cy="1252617"/>
          </a:xfrm>
        </p:spPr>
        <p:txBody>
          <a:bodyPr vert="horz" lIns="91440" tIns="45720" rIns="91440" bIns="45720" rtlCol="0" anchor="ctr">
            <a:normAutofit fontScale="90000"/>
          </a:bodyPr>
          <a:lstStyle/>
          <a:p>
            <a:pPr algn="ctr"/>
            <a:r>
              <a:rPr lang="uk-UA" sz="4400" dirty="0" smtClean="0"/>
              <a:t>Сукупність </a:t>
            </a:r>
            <a:r>
              <a:rPr lang="uk-UA" sz="4400" dirty="0"/>
              <a:t>та </a:t>
            </a:r>
            <a:r>
              <a:rPr lang="uk-UA" sz="4400" dirty="0" smtClean="0"/>
              <a:t>вибірка, типи даних</a:t>
            </a:r>
            <a:endParaRPr lang="ru-RU" sz="4400" dirty="0"/>
          </a:p>
        </p:txBody>
      </p:sp>
      <p:pic>
        <p:nvPicPr>
          <p:cNvPr id="4" name="Объект 3"/>
          <p:cNvPicPr>
            <a:picLocks noGrp="1" noChangeAspect="1"/>
          </p:cNvPicPr>
          <p:nvPr>
            <p:ph idx="1"/>
          </p:nvPr>
        </p:nvPicPr>
        <p:blipFill>
          <a:blip r:embed="rId3"/>
          <a:stretch>
            <a:fillRect/>
          </a:stretch>
        </p:blipFill>
        <p:spPr>
          <a:xfrm>
            <a:off x="438538" y="1987187"/>
            <a:ext cx="5023313" cy="3760469"/>
          </a:xfrm>
          <a:prstGeom prst="rect">
            <a:avLst/>
          </a:prstGeom>
        </p:spPr>
      </p:pic>
      <p:sp>
        <p:nvSpPr>
          <p:cNvPr id="3" name="Прямоугольник 2"/>
          <p:cNvSpPr/>
          <p:nvPr/>
        </p:nvSpPr>
        <p:spPr>
          <a:xfrm>
            <a:off x="5318449" y="1166681"/>
            <a:ext cx="6727371" cy="5401479"/>
          </a:xfrm>
          <a:prstGeom prst="rect">
            <a:avLst/>
          </a:prstGeom>
        </p:spPr>
        <p:txBody>
          <a:bodyPr wrap="square">
            <a:spAutoFit/>
          </a:bodyPr>
          <a:lstStyle/>
          <a:p>
            <a:pPr indent="457200"/>
            <a:r>
              <a:rPr lang="uk-UA" sz="1500" dirty="0" smtClean="0"/>
              <a:t>Дані </a:t>
            </a:r>
            <a:r>
              <a:rPr lang="uk-UA" sz="1500" dirty="0"/>
              <a:t>можна розглядати як матрицю, чиї рядки </a:t>
            </a:r>
            <a:r>
              <a:rPr lang="uk-UA" sz="1500" dirty="0" smtClean="0"/>
              <a:t>представляють спостереження, а </a:t>
            </a:r>
            <a:r>
              <a:rPr lang="uk-UA" sz="1500" dirty="0"/>
              <a:t>стовпці – </a:t>
            </a:r>
            <a:r>
              <a:rPr lang="uk-UA" sz="1500" dirty="0" smtClean="0"/>
              <a:t>ознаки (реквізити, характеристики), </a:t>
            </a:r>
            <a:r>
              <a:rPr lang="uk-UA" sz="1500" dirty="0"/>
              <a:t>при цьому </a:t>
            </a:r>
            <a:r>
              <a:rPr lang="uk-UA" sz="1500" u="sng" dirty="0"/>
              <a:t>матриця </a:t>
            </a:r>
            <a:r>
              <a:rPr lang="uk-UA" sz="1500" u="sng" dirty="0" smtClean="0"/>
              <a:t>вважається розрідженою</a:t>
            </a:r>
            <a:r>
              <a:rPr lang="uk-UA" sz="1500" dirty="0"/>
              <a:t>, якщо більша частина елементів матриці </a:t>
            </a:r>
            <a:r>
              <a:rPr lang="uk-UA" sz="1500" dirty="0" smtClean="0"/>
              <a:t>дорівнює </a:t>
            </a:r>
            <a:r>
              <a:rPr lang="uk-UA" sz="1500" dirty="0"/>
              <a:t>0. </a:t>
            </a:r>
            <a:endParaRPr lang="uk-UA" sz="1500" dirty="0" smtClean="0"/>
          </a:p>
          <a:p>
            <a:pPr indent="457200"/>
            <a:r>
              <a:rPr lang="uk-UA" sz="1500" dirty="0"/>
              <a:t>Більшість наборів даних, що зустрічаються на практиці</a:t>
            </a:r>
            <a:r>
              <a:rPr lang="uk-UA" sz="1500" dirty="0" smtClean="0"/>
              <a:t>, </a:t>
            </a:r>
            <a:r>
              <a:rPr lang="uk-UA" sz="1500" dirty="0"/>
              <a:t>містять </a:t>
            </a:r>
            <a:r>
              <a:rPr lang="uk-UA" sz="1500" u="sng" dirty="0"/>
              <a:t>відсутні значення</a:t>
            </a:r>
            <a:r>
              <a:rPr lang="uk-UA" sz="1500" dirty="0" smtClean="0"/>
              <a:t>. Для категоріальних </a:t>
            </a:r>
            <a:r>
              <a:rPr lang="uk-UA" sz="1500" dirty="0"/>
              <a:t>атрибутів відсутні значення можуть бути </a:t>
            </a:r>
            <a:r>
              <a:rPr lang="uk-UA" sz="1500" dirty="0" smtClean="0"/>
              <a:t>позначені пропусками, дефісами або знаками запитання тощо.</a:t>
            </a:r>
          </a:p>
          <a:p>
            <a:pPr indent="457200"/>
            <a:r>
              <a:rPr lang="uk-UA" sz="1500" u="sng" dirty="0" smtClean="0"/>
              <a:t>Неточні (некоректні) дані. </a:t>
            </a:r>
            <a:r>
              <a:rPr lang="uk-UA" sz="1500" dirty="0" smtClean="0"/>
              <a:t>Інколи значення категоріального атрибуту записані неповністю або помилково. Числові атрибути можуть містити аномальні викиди, які найбільш просто можуть бути виявлені лише шляхом візуального аналізу експертом. Інколи похибки та неточності в даних обумовлені свідомими діями людей або обмеженнями комп’ютерних систем обробки даних. </a:t>
            </a:r>
          </a:p>
          <a:p>
            <a:pPr indent="457200"/>
            <a:r>
              <a:rPr lang="uk-UA" sz="1500" u="sng" dirty="0"/>
              <a:t>Незбалансовані </a:t>
            </a:r>
            <a:r>
              <a:rPr lang="uk-UA" sz="1500" u="sng" dirty="0" smtClean="0"/>
              <a:t>дані</a:t>
            </a:r>
            <a:r>
              <a:rPr lang="uk-UA" sz="1500" dirty="0" smtClean="0"/>
              <a:t>. При застосуванні методів класифікації часто трапляється, що певне значення атрибуту класу набагато більш поширене, ніж інші.</a:t>
            </a:r>
          </a:p>
          <a:p>
            <a:pPr indent="457200"/>
            <a:r>
              <a:rPr lang="uk-UA" sz="1500" u="sng" dirty="0"/>
              <a:t>Аномальні </a:t>
            </a:r>
            <a:r>
              <a:rPr lang="uk-UA" sz="1500" u="sng" dirty="0" smtClean="0"/>
              <a:t>дані (викиди).  </a:t>
            </a:r>
            <a:r>
              <a:rPr lang="uk-UA" sz="1500" dirty="0" smtClean="0"/>
              <a:t>Для пояснення аномальних або відсутніх значень категоріальних атрибутів, представлених у вигляді цілих чисел, необхідно консультуватися з профільними експертами. При помилках в числових атрибутах, відхилення можна ідентифікувати, побудувавши попарні графіки для значень двох атрибутів ознак або атрибуту ознаки по відношенню до значення атрибуту класу. </a:t>
            </a:r>
            <a:endParaRPr lang="uk-UA" sz="1500" dirty="0"/>
          </a:p>
        </p:txBody>
      </p:sp>
      <p:sp>
        <p:nvSpPr>
          <p:cNvPr id="5" name="Номер слайда 4"/>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833542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vert="horz" lIns="91440" tIns="45720" rIns="91440" bIns="45720" rtlCol="0" anchor="ctr">
            <a:normAutofit/>
          </a:bodyPr>
          <a:lstStyle/>
          <a:p>
            <a:pPr algn="ctr"/>
            <a:r>
              <a:rPr lang="uk-UA" sz="4400" dirty="0"/>
              <a:t>Типи даних </a:t>
            </a:r>
          </a:p>
        </p:txBody>
      </p:sp>
      <p:pic>
        <p:nvPicPr>
          <p:cNvPr id="6" name="Объект 5">
            <a:hlinkClick r:id="rId2"/>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32853" y="2165417"/>
            <a:ext cx="5716658" cy="3572910"/>
          </a:xfrm>
        </p:spPr>
      </p:pic>
      <p:pic>
        <p:nvPicPr>
          <p:cNvPr id="7" name="Объект 3">
            <a:hlinkClick r:id="rId4"/>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6177674" y="2165417"/>
            <a:ext cx="5709045" cy="3572910"/>
          </a:xfrm>
        </p:spPr>
      </p:pic>
      <p:sp>
        <p:nvSpPr>
          <p:cNvPr id="3" name="Номер слайда 2"/>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594770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1856" y="102077"/>
            <a:ext cx="10058400" cy="1609344"/>
          </a:xfrm>
        </p:spPr>
        <p:txBody>
          <a:bodyPr>
            <a:normAutofit/>
          </a:bodyPr>
          <a:lstStyle/>
          <a:p>
            <a:pPr algn="ctr"/>
            <a:r>
              <a:rPr lang="uk-UA" sz="4400" dirty="0"/>
              <a:t>Етапи попередньої обробки даних</a:t>
            </a:r>
          </a:p>
        </p:txBody>
      </p:sp>
      <p:pic>
        <p:nvPicPr>
          <p:cNvPr id="6" name="Объект 5"/>
          <p:cNvPicPr>
            <a:picLocks noGrp="1" noChangeAspect="1"/>
          </p:cNvPicPr>
          <p:nvPr>
            <p:ph idx="1"/>
          </p:nvPr>
        </p:nvPicPr>
        <p:blipFill>
          <a:blip r:embed="rId2"/>
          <a:stretch>
            <a:fillRect/>
          </a:stretch>
        </p:blipFill>
        <p:spPr>
          <a:xfrm>
            <a:off x="839971" y="2028661"/>
            <a:ext cx="10657133" cy="4530759"/>
          </a:xfrm>
          <a:prstGeom prst="rect">
            <a:avLst/>
          </a:prstGeom>
        </p:spPr>
      </p:pic>
      <p:sp>
        <p:nvSpPr>
          <p:cNvPr id="3" name="Номер слайда 2"/>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3639569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167391"/>
            <a:ext cx="10058400" cy="914960"/>
          </a:xfrm>
        </p:spPr>
        <p:txBody>
          <a:bodyPr>
            <a:normAutofit/>
          </a:bodyPr>
          <a:lstStyle/>
          <a:p>
            <a:pPr algn="ctr"/>
            <a:r>
              <a:rPr lang="uk-UA" sz="4400" b="1" dirty="0"/>
              <a:t>Очищення даних</a:t>
            </a:r>
          </a:p>
        </p:txBody>
      </p:sp>
      <p:sp>
        <p:nvSpPr>
          <p:cNvPr id="3" name="Объект 2"/>
          <p:cNvSpPr>
            <a:spLocks noGrp="1"/>
          </p:cNvSpPr>
          <p:nvPr>
            <p:ph sz="half" idx="1"/>
          </p:nvPr>
        </p:nvSpPr>
        <p:spPr>
          <a:xfrm>
            <a:off x="494522" y="2129245"/>
            <a:ext cx="4310743" cy="4336869"/>
          </a:xfrm>
        </p:spPr>
        <p:txBody>
          <a:bodyPr>
            <a:noAutofit/>
          </a:bodyPr>
          <a:lstStyle/>
          <a:p>
            <a:pPr marL="0" indent="457200">
              <a:lnSpc>
                <a:spcPct val="100000"/>
              </a:lnSpc>
              <a:spcBef>
                <a:spcPts val="600"/>
              </a:spcBef>
              <a:buNone/>
            </a:pPr>
            <a:r>
              <a:rPr lang="uk-UA" sz="1800" b="1" u="sng" dirty="0"/>
              <a:t>Відсутні дані</a:t>
            </a:r>
            <a:r>
              <a:rPr lang="uk-UA" sz="1800" dirty="0"/>
              <a:t>: така ситуація виникає, коли деякі дані відсутні в даних. З нею можна боротися різними </a:t>
            </a:r>
            <a:r>
              <a:rPr lang="uk-UA" sz="1800" dirty="0" smtClean="0"/>
              <a:t>способами:</a:t>
            </a:r>
          </a:p>
          <a:p>
            <a:pPr marL="457200" indent="-457200">
              <a:lnSpc>
                <a:spcPct val="100000"/>
              </a:lnSpc>
              <a:spcBef>
                <a:spcPts val="600"/>
              </a:spcBef>
              <a:buFont typeface="+mj-lt"/>
              <a:buAutoNum type="arabicParenR"/>
            </a:pPr>
            <a:r>
              <a:rPr lang="uk-UA" sz="1800" b="1" u="sng" dirty="0" smtClean="0"/>
              <a:t>Ігнорувати </a:t>
            </a:r>
            <a:r>
              <a:rPr lang="uk-UA" sz="1800" b="1" u="sng" dirty="0"/>
              <a:t>кортежі</a:t>
            </a:r>
            <a:r>
              <a:rPr lang="uk-UA" sz="1800" dirty="0"/>
              <a:t>: цей підхід підходить лише тоді, коли набір даних, який ми маємо, досить великий і в кортежі відсутні кілька значень</a:t>
            </a:r>
            <a:r>
              <a:rPr lang="uk-UA" sz="1800" dirty="0" smtClean="0"/>
              <a:t>.</a:t>
            </a:r>
          </a:p>
          <a:p>
            <a:pPr marL="457200" indent="-457200">
              <a:lnSpc>
                <a:spcPct val="100000"/>
              </a:lnSpc>
              <a:spcBef>
                <a:spcPts val="600"/>
              </a:spcBef>
              <a:buFont typeface="+mj-lt"/>
              <a:buAutoNum type="arabicParenR"/>
            </a:pPr>
            <a:r>
              <a:rPr lang="uk-UA" sz="1800" b="1" u="sng" dirty="0" smtClean="0"/>
              <a:t>Заповніть </a:t>
            </a:r>
            <a:r>
              <a:rPr lang="uk-UA" sz="1800" b="1" u="sng" dirty="0"/>
              <a:t>відсутні значення</a:t>
            </a:r>
            <a:r>
              <a:rPr lang="uk-UA" sz="1800" dirty="0"/>
              <a:t>: це завдання можна виконати різними способами. Ви можете заповнити відсутні значення вручну, середнім значенням атрибута або найбільш імовірним значенням.</a:t>
            </a:r>
          </a:p>
        </p:txBody>
      </p:sp>
      <p:sp>
        <p:nvSpPr>
          <p:cNvPr id="4" name="Объект 3"/>
          <p:cNvSpPr>
            <a:spLocks noGrp="1"/>
          </p:cNvSpPr>
          <p:nvPr>
            <p:ph sz="half" idx="2"/>
          </p:nvPr>
        </p:nvSpPr>
        <p:spPr>
          <a:xfrm>
            <a:off x="4917233" y="1841860"/>
            <a:ext cx="6941975" cy="4745551"/>
          </a:xfrm>
        </p:spPr>
        <p:txBody>
          <a:bodyPr>
            <a:noAutofit/>
          </a:bodyPr>
          <a:lstStyle/>
          <a:p>
            <a:pPr marL="0" indent="0">
              <a:lnSpc>
                <a:spcPct val="100000"/>
              </a:lnSpc>
              <a:spcBef>
                <a:spcPts val="200"/>
              </a:spcBef>
              <a:buNone/>
            </a:pPr>
            <a:r>
              <a:rPr lang="uk-UA" sz="1800" b="1" u="sng" dirty="0" err="1"/>
              <a:t>Зашумлені</a:t>
            </a:r>
            <a:r>
              <a:rPr lang="uk-UA" sz="1800" b="1" u="sng" dirty="0"/>
              <a:t> дані</a:t>
            </a:r>
            <a:r>
              <a:rPr lang="uk-UA" sz="1800" dirty="0"/>
              <a:t>: </a:t>
            </a:r>
            <a:r>
              <a:rPr lang="uk-UA" sz="1800" dirty="0" err="1"/>
              <a:t>зашумлені</a:t>
            </a:r>
            <a:r>
              <a:rPr lang="uk-UA" sz="1800" dirty="0"/>
              <a:t> дані – це безглузді дані, які не можуть бути інтерпретовані машинами. Вони можуть бути </a:t>
            </a:r>
            <a:r>
              <a:rPr lang="uk-UA" sz="1800" dirty="0" err="1"/>
              <a:t>згенеровані</a:t>
            </a:r>
            <a:r>
              <a:rPr lang="uk-UA" sz="1800" dirty="0"/>
              <a:t> через неправильне збирання даних, помилки введення даних тощо. З ними можна працювати в такий спосіб</a:t>
            </a:r>
            <a:r>
              <a:rPr lang="uk-UA" sz="1800" dirty="0" smtClean="0"/>
              <a:t>:</a:t>
            </a:r>
          </a:p>
          <a:p>
            <a:pPr marL="457200" indent="-457200">
              <a:lnSpc>
                <a:spcPct val="100000"/>
              </a:lnSpc>
              <a:spcBef>
                <a:spcPts val="200"/>
              </a:spcBef>
              <a:buFont typeface="+mj-lt"/>
              <a:buAutoNum type="arabicParenR"/>
            </a:pPr>
            <a:r>
              <a:rPr lang="uk-UA" sz="1800" b="1" u="sng" dirty="0" smtClean="0"/>
              <a:t>Метод </a:t>
            </a:r>
            <a:r>
              <a:rPr lang="uk-UA" sz="1800" b="1" u="sng" dirty="0"/>
              <a:t>групування</a:t>
            </a:r>
            <a:r>
              <a:rPr lang="uk-UA" sz="1800" dirty="0"/>
              <a:t>: цей метод працює з відсортованими даними, щоб згладити їх. Усі дані розділяються на сегменти однакового розміру, а потім для виконання завдання виконуються різні методи. Кожен сегмент обробляється окремо. Для виконання завдання можна замінити всі дані в сегменті його середніми або граничними значеннями</a:t>
            </a:r>
            <a:r>
              <a:rPr lang="uk-UA" sz="1800" dirty="0" smtClean="0"/>
              <a:t>.</a:t>
            </a:r>
          </a:p>
          <a:p>
            <a:pPr marL="457200" indent="-457200">
              <a:lnSpc>
                <a:spcPct val="100000"/>
              </a:lnSpc>
              <a:spcBef>
                <a:spcPts val="200"/>
              </a:spcBef>
              <a:buFont typeface="+mj-lt"/>
              <a:buAutoNum type="arabicParenR"/>
            </a:pPr>
            <a:r>
              <a:rPr lang="uk-UA" sz="1800" b="1" u="sng" dirty="0" smtClean="0"/>
              <a:t>Регресія</a:t>
            </a:r>
            <a:r>
              <a:rPr lang="uk-UA" sz="1800" dirty="0"/>
              <a:t>: тут дані можна зробити </a:t>
            </a:r>
            <a:r>
              <a:rPr lang="uk-UA" sz="1800" dirty="0" err="1" smtClean="0"/>
              <a:t>зглаженими</a:t>
            </a:r>
            <a:r>
              <a:rPr lang="uk-UA" sz="1800" dirty="0" smtClean="0"/>
              <a:t>, </a:t>
            </a:r>
            <a:r>
              <a:rPr lang="uk-UA" sz="1800" dirty="0"/>
              <a:t>підігнавши їх до функції регресії. Використана регресія може бути лінійною (з однією незалежною змінною) або множинною (з кількома незалежними змінними</a:t>
            </a:r>
            <a:r>
              <a:rPr lang="uk-UA" sz="1800" dirty="0" smtClean="0"/>
              <a:t>).</a:t>
            </a:r>
          </a:p>
          <a:p>
            <a:pPr marL="457200" indent="-457200">
              <a:lnSpc>
                <a:spcPct val="100000"/>
              </a:lnSpc>
              <a:spcBef>
                <a:spcPts val="200"/>
              </a:spcBef>
              <a:buFont typeface="+mj-lt"/>
              <a:buAutoNum type="arabicParenR"/>
            </a:pPr>
            <a:r>
              <a:rPr lang="uk-UA" sz="1800" b="1" u="sng" dirty="0" smtClean="0"/>
              <a:t>Кластеризація</a:t>
            </a:r>
            <a:r>
              <a:rPr lang="uk-UA" sz="1800" dirty="0"/>
              <a:t>: цей підхід групує подібні дані в кластер. Викиди можуть бути невиявленими або випадати за межі кластерів.</a:t>
            </a:r>
          </a:p>
        </p:txBody>
      </p:sp>
      <p:sp>
        <p:nvSpPr>
          <p:cNvPr id="5" name="Прямоугольник 4"/>
          <p:cNvSpPr/>
          <p:nvPr/>
        </p:nvSpPr>
        <p:spPr>
          <a:xfrm>
            <a:off x="1908546" y="994231"/>
            <a:ext cx="8159184" cy="923330"/>
          </a:xfrm>
          <a:prstGeom prst="rect">
            <a:avLst/>
          </a:prstGeom>
        </p:spPr>
        <p:txBody>
          <a:bodyPr wrap="square">
            <a:spAutoFit/>
          </a:bodyPr>
          <a:lstStyle/>
          <a:p>
            <a:r>
              <a:rPr lang="uk-UA" dirty="0" smtClean="0"/>
              <a:t>Дані </a:t>
            </a:r>
            <a:r>
              <a:rPr lang="uk-UA" dirty="0"/>
              <a:t>можуть мати багато нерелевантних і відсутніх </a:t>
            </a:r>
            <a:r>
              <a:rPr lang="uk-UA" dirty="0" smtClean="0"/>
              <a:t>даних. </a:t>
            </a:r>
            <a:r>
              <a:rPr lang="uk-UA" dirty="0"/>
              <a:t>Для обробки </a:t>
            </a:r>
            <a:r>
              <a:rPr lang="uk-UA" dirty="0" smtClean="0"/>
              <a:t>цих даних </a:t>
            </a:r>
            <a:r>
              <a:rPr lang="uk-UA" dirty="0"/>
              <a:t>виконується очищення даних. Це передбачає обробку відсутніх </a:t>
            </a:r>
            <a:r>
              <a:rPr lang="uk-UA" dirty="0" smtClean="0"/>
              <a:t>та </a:t>
            </a:r>
            <a:r>
              <a:rPr lang="uk-UA" dirty="0" err="1" smtClean="0"/>
              <a:t>зашумлених</a:t>
            </a:r>
            <a:r>
              <a:rPr lang="uk-UA" dirty="0" smtClean="0"/>
              <a:t> </a:t>
            </a:r>
            <a:r>
              <a:rPr lang="uk-UA" dirty="0"/>
              <a:t>даних </a:t>
            </a:r>
            <a:r>
              <a:rPr lang="uk-UA" dirty="0" smtClean="0"/>
              <a:t>тощо</a:t>
            </a:r>
            <a:endParaRPr lang="uk-UA" dirty="0"/>
          </a:p>
        </p:txBody>
      </p:sp>
      <p:sp>
        <p:nvSpPr>
          <p:cNvPr id="6" name="Номер слайда 5"/>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3593957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5873" y="298020"/>
            <a:ext cx="10058400" cy="1241531"/>
          </a:xfrm>
        </p:spPr>
        <p:txBody>
          <a:bodyPr>
            <a:normAutofit/>
          </a:bodyPr>
          <a:lstStyle/>
          <a:p>
            <a:pPr algn="ctr"/>
            <a:r>
              <a:rPr lang="uk-UA" sz="4400" dirty="0"/>
              <a:t>Що таке очищення даних?</a:t>
            </a:r>
          </a:p>
        </p:txBody>
      </p:sp>
      <p:sp>
        <p:nvSpPr>
          <p:cNvPr id="3" name="Объект 2"/>
          <p:cNvSpPr>
            <a:spLocks noGrp="1"/>
          </p:cNvSpPr>
          <p:nvPr>
            <p:ph sz="half" idx="1"/>
          </p:nvPr>
        </p:nvSpPr>
        <p:spPr>
          <a:xfrm>
            <a:off x="475859" y="1837664"/>
            <a:ext cx="5766319" cy="4507151"/>
          </a:xfrm>
        </p:spPr>
        <p:txBody>
          <a:bodyPr>
            <a:noAutofit/>
          </a:bodyPr>
          <a:lstStyle/>
          <a:p>
            <a:pPr marL="0" indent="457200">
              <a:lnSpc>
                <a:spcPct val="120000"/>
              </a:lnSpc>
              <a:spcBef>
                <a:spcPts val="600"/>
              </a:spcBef>
              <a:buNone/>
            </a:pPr>
            <a:r>
              <a:rPr lang="uk-UA" sz="1800" dirty="0" smtClean="0"/>
              <a:t>Процес </a:t>
            </a:r>
            <a:r>
              <a:rPr lang="uk-UA" sz="1800" dirty="0"/>
              <a:t>очищення даних </a:t>
            </a:r>
            <a:r>
              <a:rPr lang="uk-UA" sz="1800" dirty="0" smtClean="0"/>
              <a:t>(</a:t>
            </a:r>
            <a:r>
              <a:rPr lang="en-US" sz="1800" dirty="0" smtClean="0"/>
              <a:t>scrubbing, cleaning</a:t>
            </a:r>
            <a:r>
              <a:rPr lang="uk-UA" sz="1800" dirty="0" smtClean="0"/>
              <a:t>) виявляє </a:t>
            </a:r>
            <a:r>
              <a:rPr lang="uk-UA" sz="1800" dirty="0"/>
              <a:t>та усуває помилки та аномалії та покращує якість даних. Проблеми з якістю даних виникають через неправильне написання під час введення даних, відсутні значення або будь-які інші недійсні дані</a:t>
            </a:r>
            <a:r>
              <a:rPr lang="uk-UA" sz="1800" dirty="0" smtClean="0"/>
              <a:t>.</a:t>
            </a:r>
          </a:p>
          <a:p>
            <a:pPr marL="0" indent="457200">
              <a:lnSpc>
                <a:spcPct val="120000"/>
              </a:lnSpc>
              <a:spcBef>
                <a:spcPts val="600"/>
              </a:spcBef>
              <a:buNone/>
            </a:pPr>
            <a:r>
              <a:rPr lang="uk-UA" sz="1800" u="sng" dirty="0" smtClean="0"/>
              <a:t>Загалом</a:t>
            </a:r>
            <a:r>
              <a:rPr lang="uk-UA" sz="1800" u="sng" dirty="0"/>
              <a:t>, очищення даних — це процес гарантування точного та правильного збору інформації</a:t>
            </a:r>
            <a:r>
              <a:rPr lang="uk-UA" sz="1800" dirty="0"/>
              <a:t>. Цей процес особливо актуальний для компаній, які покладаються на електронні дані під час ведення свого бізнесу. Під час процесу використовується кілька інструментів для перевірки стабільності та точності документів.</a:t>
            </a:r>
          </a:p>
        </p:txBody>
      </p:sp>
      <p:sp>
        <p:nvSpPr>
          <p:cNvPr id="4" name="Объект 3"/>
          <p:cNvSpPr>
            <a:spLocks noGrp="1"/>
          </p:cNvSpPr>
          <p:nvPr>
            <p:ph sz="half" idx="2"/>
          </p:nvPr>
        </p:nvSpPr>
        <p:spPr>
          <a:xfrm>
            <a:off x="6522844" y="2194560"/>
            <a:ext cx="4754880" cy="3977640"/>
          </a:xfrm>
        </p:spPr>
        <p:txBody>
          <a:bodyPr>
            <a:normAutofit lnSpcReduction="10000"/>
          </a:bodyPr>
          <a:lstStyle/>
          <a:p>
            <a:pPr marL="0" indent="0">
              <a:buNone/>
            </a:pPr>
            <a:r>
              <a:rPr lang="uk-UA" sz="1800" dirty="0" smtClean="0"/>
              <a:t>Причини фіктивних значень </a:t>
            </a:r>
            <a:r>
              <a:rPr lang="uk-UA" sz="1800" dirty="0"/>
              <a:t>«брудних» </a:t>
            </a:r>
            <a:r>
              <a:rPr lang="uk-UA" sz="1800" dirty="0" smtClean="0"/>
              <a:t>даних:</a:t>
            </a:r>
            <a:endParaRPr lang="en-US" sz="1800" dirty="0" smtClean="0"/>
          </a:p>
          <a:p>
            <a:pPr marL="342900" indent="-342900">
              <a:lnSpc>
                <a:spcPct val="100000"/>
              </a:lnSpc>
              <a:spcBef>
                <a:spcPts val="600"/>
              </a:spcBef>
              <a:buFont typeface="+mj-lt"/>
              <a:buAutoNum type="arabicParenR"/>
            </a:pPr>
            <a:r>
              <a:rPr lang="uk-UA" sz="1800" dirty="0"/>
              <a:t>Відсутність </a:t>
            </a:r>
            <a:r>
              <a:rPr lang="uk-UA" sz="1800" dirty="0" smtClean="0"/>
              <a:t>даних</a:t>
            </a:r>
            <a:endParaRPr lang="en-US" sz="1800" dirty="0" smtClean="0"/>
          </a:p>
          <a:p>
            <a:pPr marL="342900" indent="-342900">
              <a:lnSpc>
                <a:spcPct val="100000"/>
              </a:lnSpc>
              <a:spcBef>
                <a:spcPts val="600"/>
              </a:spcBef>
              <a:buFont typeface="+mj-lt"/>
              <a:buAutoNum type="arabicParenR"/>
            </a:pPr>
            <a:r>
              <a:rPr lang="uk-UA" sz="1800" dirty="0" smtClean="0"/>
              <a:t>Багатоцільові поля</a:t>
            </a:r>
            <a:endParaRPr lang="en-US" sz="1800" dirty="0" smtClean="0"/>
          </a:p>
          <a:p>
            <a:pPr marL="342900" indent="-342900">
              <a:lnSpc>
                <a:spcPct val="100000"/>
              </a:lnSpc>
              <a:spcBef>
                <a:spcPts val="600"/>
              </a:spcBef>
              <a:buFont typeface="+mj-lt"/>
              <a:buAutoNum type="arabicParenR"/>
            </a:pPr>
            <a:r>
              <a:rPr lang="uk-UA" sz="1800" dirty="0" smtClean="0"/>
              <a:t>Зашифровані дані</a:t>
            </a:r>
            <a:endParaRPr lang="en-US" sz="1800" dirty="0" smtClean="0"/>
          </a:p>
          <a:p>
            <a:pPr marL="342900" indent="-342900">
              <a:lnSpc>
                <a:spcPct val="100000"/>
              </a:lnSpc>
              <a:spcBef>
                <a:spcPts val="600"/>
              </a:spcBef>
              <a:buFont typeface="+mj-lt"/>
              <a:buAutoNum type="arabicParenR"/>
            </a:pPr>
            <a:r>
              <a:rPr lang="uk-UA" sz="1800" dirty="0" smtClean="0"/>
              <a:t>Суперечливі дані</a:t>
            </a:r>
            <a:endParaRPr lang="en-US" sz="1800" dirty="0" smtClean="0"/>
          </a:p>
          <a:p>
            <a:pPr marL="342900" indent="-342900">
              <a:lnSpc>
                <a:spcPct val="100000"/>
              </a:lnSpc>
              <a:spcBef>
                <a:spcPts val="600"/>
              </a:spcBef>
              <a:buFont typeface="+mj-lt"/>
              <a:buAutoNum type="arabicParenR"/>
            </a:pPr>
            <a:r>
              <a:rPr lang="uk-UA" sz="1800" dirty="0" smtClean="0"/>
              <a:t>Неналежне </a:t>
            </a:r>
            <a:r>
              <a:rPr lang="uk-UA" sz="1800" dirty="0"/>
              <a:t>використання адресних </a:t>
            </a:r>
            <a:r>
              <a:rPr lang="uk-UA" sz="1800" dirty="0" smtClean="0"/>
              <a:t>рядків</a:t>
            </a:r>
            <a:endParaRPr lang="en-US" sz="1800" dirty="0" smtClean="0"/>
          </a:p>
          <a:p>
            <a:pPr marL="342900" indent="-342900">
              <a:lnSpc>
                <a:spcPct val="100000"/>
              </a:lnSpc>
              <a:spcBef>
                <a:spcPts val="600"/>
              </a:spcBef>
              <a:buFont typeface="+mj-lt"/>
              <a:buAutoNum type="arabicParenR"/>
            </a:pPr>
            <a:r>
              <a:rPr lang="uk-UA" sz="1800" dirty="0" smtClean="0"/>
              <a:t>Порушення </a:t>
            </a:r>
            <a:r>
              <a:rPr lang="uk-UA" sz="1800" dirty="0"/>
              <a:t>правил ведення </a:t>
            </a:r>
            <a:r>
              <a:rPr lang="uk-UA" sz="1800" dirty="0" smtClean="0"/>
              <a:t>бізнесу</a:t>
            </a:r>
            <a:endParaRPr lang="en-US" sz="1800" dirty="0" smtClean="0"/>
          </a:p>
          <a:p>
            <a:pPr marL="342900" indent="-342900">
              <a:lnSpc>
                <a:spcPct val="100000"/>
              </a:lnSpc>
              <a:spcBef>
                <a:spcPts val="600"/>
              </a:spcBef>
              <a:buFont typeface="+mj-lt"/>
              <a:buAutoNum type="arabicParenR"/>
            </a:pPr>
            <a:r>
              <a:rPr lang="uk-UA" sz="1800" dirty="0" smtClean="0"/>
              <a:t>Повторно </a:t>
            </a:r>
            <a:r>
              <a:rPr lang="uk-UA" sz="1800" dirty="0"/>
              <a:t>використані первинні </a:t>
            </a:r>
            <a:r>
              <a:rPr lang="uk-UA" sz="1800" dirty="0" smtClean="0"/>
              <a:t>ключі</a:t>
            </a:r>
            <a:endParaRPr lang="en-US" sz="1800" dirty="0" smtClean="0"/>
          </a:p>
          <a:p>
            <a:pPr marL="342900" indent="-342900">
              <a:lnSpc>
                <a:spcPct val="100000"/>
              </a:lnSpc>
              <a:spcBef>
                <a:spcPts val="600"/>
              </a:spcBef>
              <a:buFont typeface="+mj-lt"/>
              <a:buAutoNum type="arabicParenR"/>
            </a:pPr>
            <a:r>
              <a:rPr lang="uk-UA" sz="1800" dirty="0" smtClean="0"/>
              <a:t>Неунікальні ідентифікатори</a:t>
            </a:r>
            <a:endParaRPr lang="en-US" sz="1800" dirty="0" smtClean="0"/>
          </a:p>
          <a:p>
            <a:pPr marL="342900" indent="-342900">
              <a:lnSpc>
                <a:spcPct val="100000"/>
              </a:lnSpc>
              <a:spcBef>
                <a:spcPts val="600"/>
              </a:spcBef>
              <a:buFont typeface="+mj-lt"/>
              <a:buAutoNum type="arabicParenR"/>
            </a:pPr>
            <a:r>
              <a:rPr lang="uk-UA" sz="1800" dirty="0" smtClean="0"/>
              <a:t>Проблеми </a:t>
            </a:r>
            <a:r>
              <a:rPr lang="uk-UA" sz="1800" dirty="0"/>
              <a:t>інтеграції даних</a:t>
            </a:r>
          </a:p>
        </p:txBody>
      </p:sp>
      <p:sp>
        <p:nvSpPr>
          <p:cNvPr id="5" name="Номер слайда 4"/>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2358013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260698"/>
            <a:ext cx="10058400" cy="896299"/>
          </a:xfrm>
        </p:spPr>
        <p:txBody>
          <a:bodyPr>
            <a:normAutofit/>
          </a:bodyPr>
          <a:lstStyle/>
          <a:p>
            <a:pPr algn="ctr"/>
            <a:r>
              <a:rPr lang="uk-UA" sz="4400" dirty="0"/>
              <a:t>Етапи очищення даних</a:t>
            </a:r>
          </a:p>
        </p:txBody>
      </p:sp>
      <p:sp>
        <p:nvSpPr>
          <p:cNvPr id="5" name="Объект 4"/>
          <p:cNvSpPr>
            <a:spLocks noGrp="1"/>
          </p:cNvSpPr>
          <p:nvPr>
            <p:ph idx="1"/>
          </p:nvPr>
        </p:nvSpPr>
        <p:spPr>
          <a:xfrm>
            <a:off x="634482" y="1287626"/>
            <a:ext cx="10493766" cy="5183154"/>
          </a:xfrm>
        </p:spPr>
        <p:txBody>
          <a:bodyPr>
            <a:noAutofit/>
          </a:bodyPr>
          <a:lstStyle/>
          <a:p>
            <a:pPr marL="457200" indent="-457200">
              <a:buFont typeface="+mj-lt"/>
              <a:buAutoNum type="arabicParenR"/>
            </a:pPr>
            <a:r>
              <a:rPr lang="uk-UA" sz="1900" u="sng" dirty="0" smtClean="0"/>
              <a:t>Синтаксичний аналіз</a:t>
            </a:r>
            <a:r>
              <a:rPr lang="uk-UA" sz="1900" dirty="0" smtClean="0"/>
              <a:t>: Синтаксичний аналіз — це процес, у якому окремі елементи даних визначаються та ідентифікуються у вихідних системах, а потім ці елементи розділяються на цільові файли. Наприклад, розбір імені на ім’я, по батькові та прізвище або розбір адреси на назву вулиці, місто, штат і країну.</a:t>
            </a:r>
          </a:p>
          <a:p>
            <a:pPr marL="457200" indent="-457200">
              <a:buFont typeface="+mj-lt"/>
              <a:buAutoNum type="arabicParenR"/>
            </a:pPr>
            <a:r>
              <a:rPr lang="uk-UA" sz="1900" u="sng" dirty="0" smtClean="0"/>
              <a:t>Виправлення</a:t>
            </a:r>
            <a:r>
              <a:rPr lang="uk-UA" sz="1900" dirty="0" smtClean="0"/>
              <a:t>: це наступний крок після аналізу, під час якого окремі елементи даних виправляються за допомогою алгоритмів даних і вторинних джерел даних. Наприклад, в атрибуті адреси замінюється приватна адреса та додається поштовий індекс.</a:t>
            </a:r>
          </a:p>
          <a:p>
            <a:pPr marL="457200" indent="-457200">
              <a:buFont typeface="+mj-lt"/>
              <a:buAutoNum type="arabicParenR"/>
            </a:pPr>
            <a:r>
              <a:rPr lang="uk-UA" sz="1900" u="sng" dirty="0" smtClean="0"/>
              <a:t>Стандартизація</a:t>
            </a:r>
            <a:r>
              <a:rPr lang="uk-UA" sz="1900" dirty="0" smtClean="0"/>
              <a:t>: у стандартизації процедури перетворення процесів використовуються для перетворення узгодженого формату даних за допомогою як стандартних, так і спеціальних бізнес-правил. Наприклад, додавання префіксу до прізвища, заміна псевдоніма та використання бажаного імені.</a:t>
            </a:r>
          </a:p>
          <a:p>
            <a:pPr marL="457200" indent="-457200">
              <a:buFont typeface="+mj-lt"/>
              <a:buAutoNum type="arabicParenR"/>
            </a:pPr>
            <a:r>
              <a:rPr lang="uk-UA" sz="1900" u="sng" dirty="0" smtClean="0"/>
              <a:t>Зіставлення</a:t>
            </a:r>
            <a:r>
              <a:rPr lang="uk-UA" sz="1900" dirty="0" smtClean="0"/>
              <a:t>: процес зіставлення передбачає усунення дублювання шляхом пошуку записів із проаналізованими, виправленими та стандартизованими даними за допомогою певних стандартних бізнес-правил. Наприклад, визначення схожих імен і адрес.</a:t>
            </a:r>
          </a:p>
          <a:p>
            <a:pPr marL="457200" indent="-457200">
              <a:buFont typeface="+mj-lt"/>
              <a:buAutoNum type="arabicParenR"/>
            </a:pPr>
            <a:r>
              <a:rPr lang="uk-UA" sz="1900" u="sng" dirty="0"/>
              <a:t>Консолідація</a:t>
            </a:r>
            <a:r>
              <a:rPr lang="uk-UA" sz="1900" dirty="0"/>
              <a:t>: Консолідація передбачає об’єднання записів в одне представлення шляхом аналізу та визначення зв’язку між записами.</a:t>
            </a:r>
          </a:p>
          <a:p>
            <a:pPr marL="457200" indent="-457200">
              <a:buFont typeface="+mj-lt"/>
              <a:buAutoNum type="arabicParenR"/>
            </a:pPr>
            <a:endParaRPr lang="uk-UA" sz="1900" dirty="0"/>
          </a:p>
        </p:txBody>
      </p:sp>
      <p:sp>
        <p:nvSpPr>
          <p:cNvPr id="3" name="Номер слайда 2"/>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3819260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5873" y="50012"/>
            <a:ext cx="10058400" cy="1609344"/>
          </a:xfrm>
        </p:spPr>
        <p:txBody>
          <a:bodyPr vert="horz" lIns="91440" tIns="45720" rIns="91440" bIns="45720" rtlCol="0" anchor="ctr">
            <a:normAutofit/>
          </a:bodyPr>
          <a:lstStyle/>
          <a:p>
            <a:pPr algn="ctr"/>
            <a:r>
              <a:rPr lang="uk-UA" sz="4400" b="1" dirty="0"/>
              <a:t>Трансформація даних</a:t>
            </a:r>
          </a:p>
        </p:txBody>
      </p:sp>
      <p:sp>
        <p:nvSpPr>
          <p:cNvPr id="5" name="Объект 4"/>
          <p:cNvSpPr>
            <a:spLocks noGrp="1"/>
          </p:cNvSpPr>
          <p:nvPr>
            <p:ph idx="1"/>
          </p:nvPr>
        </p:nvSpPr>
        <p:spPr>
          <a:xfrm>
            <a:off x="985873" y="1878812"/>
            <a:ext cx="10058400" cy="4050792"/>
          </a:xfrm>
        </p:spPr>
        <p:txBody>
          <a:bodyPr>
            <a:normAutofit lnSpcReduction="10000"/>
          </a:bodyPr>
          <a:lstStyle/>
          <a:p>
            <a:pPr marL="0" indent="0">
              <a:buNone/>
            </a:pPr>
            <a:r>
              <a:rPr lang="uk-UA" sz="2200" dirty="0"/>
              <a:t>Цей крок виконується для перетворення даних у відповідні форми, придатні для процесу видобутку. Це передбачає наступні способи</a:t>
            </a:r>
            <a:r>
              <a:rPr lang="uk-UA" sz="2200" dirty="0" smtClean="0"/>
              <a:t>:</a:t>
            </a:r>
          </a:p>
          <a:p>
            <a:pPr marL="457200" indent="-457200">
              <a:buFont typeface="+mj-lt"/>
              <a:buAutoNum type="arabicParenR"/>
            </a:pPr>
            <a:r>
              <a:rPr lang="uk-UA" sz="2200" u="sng" dirty="0" smtClean="0"/>
              <a:t>Нормалізація</a:t>
            </a:r>
            <a:r>
              <a:rPr lang="uk-UA" sz="2200" dirty="0"/>
              <a:t>: це робиться для того, щоб масштабувати значення даних у визначеному діапазоні (від -1,0 до 1,0 або від 0,0 до 1,0</a:t>
            </a:r>
            <a:r>
              <a:rPr lang="uk-UA" sz="2200" dirty="0" smtClean="0"/>
              <a:t>)</a:t>
            </a:r>
          </a:p>
          <a:p>
            <a:pPr marL="457200" indent="-457200">
              <a:buFont typeface="+mj-lt"/>
              <a:buAutoNum type="arabicParenR"/>
            </a:pPr>
            <a:r>
              <a:rPr lang="uk-UA" sz="2200" u="sng" dirty="0" smtClean="0"/>
              <a:t>Вибір </a:t>
            </a:r>
            <a:r>
              <a:rPr lang="uk-UA" sz="2200" u="sng" dirty="0"/>
              <a:t>атрибутів</a:t>
            </a:r>
            <a:r>
              <a:rPr lang="uk-UA" sz="2200" dirty="0"/>
              <a:t>: у цій стратегії нові атрибути створюються з заданого набору атрибутів, щоб допомогти процесу видобутку</a:t>
            </a:r>
            <a:r>
              <a:rPr lang="uk-UA" sz="2200" dirty="0" smtClean="0"/>
              <a:t>.</a:t>
            </a:r>
          </a:p>
          <a:p>
            <a:pPr marL="457200" indent="-457200">
              <a:buFont typeface="+mj-lt"/>
              <a:buAutoNum type="arabicParenR"/>
            </a:pPr>
            <a:r>
              <a:rPr lang="uk-UA" sz="2200" u="sng" dirty="0" smtClean="0"/>
              <a:t>Дискретизація</a:t>
            </a:r>
            <a:r>
              <a:rPr lang="uk-UA" sz="2200" dirty="0"/>
              <a:t>: це робиться для заміни необроблених значень числових атрибутів інтервальними або концептуальними рівнями</a:t>
            </a:r>
            <a:r>
              <a:rPr lang="uk-UA" sz="2200" dirty="0" smtClean="0"/>
              <a:t>. </a:t>
            </a:r>
            <a:r>
              <a:rPr lang="ru-RU" sz="2200" dirty="0" err="1"/>
              <a:t>Наприклад</a:t>
            </a:r>
            <a:r>
              <a:rPr lang="ru-RU" sz="2200" dirty="0"/>
              <a:t>, (1-10, 11-20) (</a:t>
            </a:r>
            <a:r>
              <a:rPr lang="ru-RU" sz="2200" dirty="0" err="1"/>
              <a:t>вік</a:t>
            </a:r>
            <a:r>
              <a:rPr lang="ru-RU" sz="2200" dirty="0"/>
              <a:t>:- </a:t>
            </a:r>
            <a:r>
              <a:rPr lang="ru-RU" sz="2200" dirty="0" err="1"/>
              <a:t>молодий</a:t>
            </a:r>
            <a:r>
              <a:rPr lang="ru-RU" sz="2200" dirty="0"/>
              <a:t>, </a:t>
            </a:r>
            <a:r>
              <a:rPr lang="ru-RU" sz="2200" dirty="0" err="1"/>
              <a:t>середній</a:t>
            </a:r>
            <a:r>
              <a:rPr lang="ru-RU" sz="2200" dirty="0"/>
              <a:t> </a:t>
            </a:r>
            <a:r>
              <a:rPr lang="ru-RU" sz="2200" dirty="0" err="1"/>
              <a:t>вік</a:t>
            </a:r>
            <a:r>
              <a:rPr lang="ru-RU" sz="2200" dirty="0"/>
              <a:t>, старший).</a:t>
            </a:r>
            <a:endParaRPr lang="uk-UA" sz="2200" dirty="0" smtClean="0"/>
          </a:p>
          <a:p>
            <a:pPr marL="457200" indent="-457200">
              <a:buFont typeface="+mj-lt"/>
              <a:buAutoNum type="arabicParenR"/>
            </a:pPr>
            <a:r>
              <a:rPr lang="uk-UA" sz="2200" u="sng" dirty="0" smtClean="0"/>
              <a:t>Генерація </a:t>
            </a:r>
            <a:r>
              <a:rPr lang="uk-UA" sz="2200" u="sng" dirty="0"/>
              <a:t>ієрархії концепції</a:t>
            </a:r>
            <a:r>
              <a:rPr lang="uk-UA" sz="2200" dirty="0"/>
              <a:t>: тут атрибути перетворюються з нижчого рівня на вищий рівень ієрархії. Наприклад, атрибут «місто» можна перетворити на «країну».</a:t>
            </a:r>
          </a:p>
        </p:txBody>
      </p:sp>
      <p:sp>
        <p:nvSpPr>
          <p:cNvPr id="3" name="Номер слайда 2"/>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42543727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Дерево">
  <a:themeElements>
    <a:clrScheme name="Синий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TM03090434[[fn=Дерево]]</Template>
  <TotalTime>1339</TotalTime>
  <Words>3883</Words>
  <Application>Microsoft Office PowerPoint</Application>
  <PresentationFormat>Широкоэкранный</PresentationFormat>
  <Paragraphs>228</Paragraphs>
  <Slides>29</Slides>
  <Notes>6</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29</vt:i4>
      </vt:variant>
    </vt:vector>
  </HeadingPairs>
  <TitlesOfParts>
    <vt:vector size="38" baseType="lpstr">
      <vt:lpstr>Bahnschrift Light SemiCondensed</vt:lpstr>
      <vt:lpstr>Calibri</vt:lpstr>
      <vt:lpstr>Cambria</vt:lpstr>
      <vt:lpstr>Cambria Math</vt:lpstr>
      <vt:lpstr>Montserrat</vt:lpstr>
      <vt:lpstr>Rockwell</vt:lpstr>
      <vt:lpstr>Rockwell Condensed</vt:lpstr>
      <vt:lpstr>Wingdings</vt:lpstr>
      <vt:lpstr>Дерево</vt:lpstr>
      <vt:lpstr>Попередня обробка даних у інтелектуальному аналізі даних</vt:lpstr>
      <vt:lpstr>Етапи попередньої обробки даних</vt:lpstr>
      <vt:lpstr>Сукупність та вибірка, типи даних</vt:lpstr>
      <vt:lpstr>Типи даних </vt:lpstr>
      <vt:lpstr>Етапи попередньої обробки даних</vt:lpstr>
      <vt:lpstr>Очищення даних</vt:lpstr>
      <vt:lpstr>Що таке очищення даних?</vt:lpstr>
      <vt:lpstr>Етапи очищення даних</vt:lpstr>
      <vt:lpstr>Трансформація даних</vt:lpstr>
      <vt:lpstr>Скорочення (масштабування) даних</vt:lpstr>
      <vt:lpstr>Скорочення (масштабування) даних</vt:lpstr>
      <vt:lpstr>Окремі методи попередньої обробки даних </vt:lpstr>
      <vt:lpstr>Відсутні значення (Missing Value)</vt:lpstr>
      <vt:lpstr>Методи виявлення відсутніх даних</vt:lpstr>
      <vt:lpstr>Ефективні стратегії обробки відсутніх значень</vt:lpstr>
      <vt:lpstr>Нормалізація даних</vt:lpstr>
      <vt:lpstr>Бінгування в інтелектуальному аналізі даних (binning)</vt:lpstr>
      <vt:lpstr>Як виявити викиди в машинному навчанні</vt:lpstr>
      <vt:lpstr>Що таке викид?</vt:lpstr>
      <vt:lpstr>Глобальні викиди</vt:lpstr>
      <vt:lpstr>Колективні викиди</vt:lpstr>
      <vt:lpstr>Контекстуальні викиди</vt:lpstr>
      <vt:lpstr>Методи виявлення викидів</vt:lpstr>
      <vt:lpstr>Статистичні методи</vt:lpstr>
      <vt:lpstr>Методи на основі відстані та кластеризації</vt:lpstr>
      <vt:lpstr>Методи обробки викидів</vt:lpstr>
      <vt:lpstr>Обробка викидів</vt:lpstr>
      <vt:lpstr>Обробка викидів</vt:lpstr>
      <vt:lpstr>Важливість виявлення викидів у машинному навчанні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Дерево рішень</dc:title>
  <dc:creator>it_admin</dc:creator>
  <cp:lastModifiedBy>it_admin</cp:lastModifiedBy>
  <cp:revision>147</cp:revision>
  <dcterms:created xsi:type="dcterms:W3CDTF">2024-07-08T06:07:31Z</dcterms:created>
  <dcterms:modified xsi:type="dcterms:W3CDTF">2024-11-11T19:54:28Z</dcterms:modified>
</cp:coreProperties>
</file>