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26"/>
  </p:notesMasterIdLst>
  <p:sldIdLst>
    <p:sldId id="256" r:id="rId2"/>
    <p:sldId id="304" r:id="rId3"/>
    <p:sldId id="299" r:id="rId4"/>
    <p:sldId id="305" r:id="rId5"/>
    <p:sldId id="302" r:id="rId6"/>
    <p:sldId id="306" r:id="rId7"/>
    <p:sldId id="308" r:id="rId8"/>
    <p:sldId id="309" r:id="rId9"/>
    <p:sldId id="310" r:id="rId10"/>
    <p:sldId id="311" r:id="rId11"/>
    <p:sldId id="307" r:id="rId12"/>
    <p:sldId id="312" r:id="rId13"/>
    <p:sldId id="301" r:id="rId14"/>
    <p:sldId id="303" r:id="rId15"/>
    <p:sldId id="300" r:id="rId16"/>
    <p:sldId id="318" r:id="rId17"/>
    <p:sldId id="315" r:id="rId18"/>
    <p:sldId id="316" r:id="rId19"/>
    <p:sldId id="314" r:id="rId20"/>
    <p:sldId id="320" r:id="rId21"/>
    <p:sldId id="322" r:id="rId22"/>
    <p:sldId id="319" r:id="rId23"/>
    <p:sldId id="323" r:id="rId24"/>
    <p:sldId id="32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535" autoAdjust="0"/>
  </p:normalViewPr>
  <p:slideViewPr>
    <p:cSldViewPr snapToGrid="0">
      <p:cViewPr varScale="1">
        <p:scale>
          <a:sx n="103" d="100"/>
          <a:sy n="103" d="100"/>
        </p:scale>
        <p:origin x="8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BBF81-6C87-4E27-8C13-41378E093853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BEF58-BC6E-41A8-A723-B0598B5AAE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66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ctorzhou.com/blog/gini-impurity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</a:t>
            </a:r>
            <a:r>
              <a:rPr lang="ru-RU" dirty="0" err="1" smtClean="0"/>
              <a:t>зображенні</a:t>
            </a:r>
            <a:r>
              <a:rPr lang="ru-RU" dirty="0" smtClean="0"/>
              <a:t> </a:t>
            </a:r>
            <a:r>
              <a:rPr lang="ru-RU" dirty="0" err="1" smtClean="0"/>
              <a:t>вище</a:t>
            </a:r>
            <a:r>
              <a:rPr lang="ru-RU" dirty="0" smtClean="0"/>
              <a:t> ми </a:t>
            </a:r>
            <a:r>
              <a:rPr lang="ru-RU" dirty="0" err="1" smtClean="0"/>
              <a:t>передбачаємо</a:t>
            </a:r>
            <a:r>
              <a:rPr lang="ru-RU" dirty="0" smtClean="0"/>
              <a:t> </a:t>
            </a:r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 smtClean="0"/>
              <a:t>комп’ютера</a:t>
            </a:r>
            <a:r>
              <a:rPr lang="ru-RU" dirty="0" smtClean="0"/>
              <a:t> в </a:t>
            </a:r>
            <a:r>
              <a:rPr lang="ru-RU" dirty="0" err="1" smtClean="0"/>
              <a:t>повсякденному</a:t>
            </a:r>
            <a:r>
              <a:rPr lang="ru-RU" dirty="0" smtClean="0"/>
              <a:t> </a:t>
            </a:r>
            <a:r>
              <a:rPr lang="ru-RU" dirty="0" err="1" smtClean="0"/>
              <a:t>житті</a:t>
            </a:r>
            <a:r>
              <a:rPr lang="ru-RU" dirty="0" smtClean="0"/>
              <a:t> людей. У </a:t>
            </a:r>
            <a:r>
              <a:rPr lang="ru-RU" dirty="0" err="1" smtClean="0"/>
              <a:t>дереві</a:t>
            </a:r>
            <a:r>
              <a:rPr lang="ru-RU" dirty="0" smtClean="0"/>
              <a:t> </a:t>
            </a:r>
            <a:r>
              <a:rPr lang="ru-RU" dirty="0" err="1" smtClean="0"/>
              <a:t>рішень</a:t>
            </a:r>
            <a:r>
              <a:rPr lang="ru-RU" dirty="0" smtClean="0"/>
              <a:t> основною проблемою є </a:t>
            </a:r>
            <a:r>
              <a:rPr lang="ru-RU" dirty="0" err="1" smtClean="0"/>
              <a:t>ідентифікація</a:t>
            </a:r>
            <a:r>
              <a:rPr lang="ru-RU" dirty="0" smtClean="0"/>
              <a:t> атрибута для </a:t>
            </a:r>
            <a:r>
              <a:rPr lang="ru-RU" dirty="0" err="1" smtClean="0"/>
              <a:t>кореневого</a:t>
            </a:r>
            <a:r>
              <a:rPr lang="ru-RU" dirty="0" smtClean="0"/>
              <a:t> </a:t>
            </a:r>
            <a:r>
              <a:rPr lang="ru-RU" dirty="0" err="1" smtClean="0"/>
              <a:t>вузла</a:t>
            </a:r>
            <a:r>
              <a:rPr lang="ru-RU" dirty="0" smtClean="0"/>
              <a:t> на кожному </a:t>
            </a:r>
            <a:r>
              <a:rPr lang="ru-RU" dirty="0" err="1" smtClean="0"/>
              <a:t>рівні</a:t>
            </a:r>
            <a:r>
              <a:rPr lang="ru-RU" dirty="0" smtClean="0"/>
              <a:t>. </a:t>
            </a:r>
            <a:r>
              <a:rPr lang="ru-RU" dirty="0" err="1" smtClean="0"/>
              <a:t>Цей</a:t>
            </a:r>
            <a:r>
              <a:rPr lang="ru-RU" dirty="0" smtClean="0"/>
              <a:t>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 smtClean="0"/>
              <a:t>відомий</a:t>
            </a:r>
            <a:r>
              <a:rPr lang="ru-RU" dirty="0" smtClean="0"/>
              <a:t> як </a:t>
            </a:r>
            <a:r>
              <a:rPr lang="ru-RU" dirty="0" err="1" smtClean="0"/>
              <a:t>вибір</a:t>
            </a:r>
            <a:r>
              <a:rPr lang="ru-RU" dirty="0" smtClean="0"/>
              <a:t> атрибута. У нас є два </a:t>
            </a:r>
            <a:r>
              <a:rPr lang="ru-RU" dirty="0" err="1" smtClean="0"/>
              <a:t>популярних</a:t>
            </a:r>
            <a:r>
              <a:rPr lang="ru-RU" dirty="0" smtClean="0"/>
              <a:t> </a:t>
            </a:r>
            <a:r>
              <a:rPr lang="ru-RU" dirty="0" err="1" smtClean="0"/>
              <a:t>способи</a:t>
            </a:r>
            <a:r>
              <a:rPr lang="ru-RU" dirty="0" smtClean="0"/>
              <a:t> </a:t>
            </a:r>
            <a:r>
              <a:rPr lang="ru-RU" dirty="0" err="1" smtClean="0"/>
              <a:t>вибору</a:t>
            </a:r>
            <a:r>
              <a:rPr lang="ru-RU" dirty="0" smtClean="0"/>
              <a:t> </a:t>
            </a:r>
            <a:r>
              <a:rPr lang="ru-RU" dirty="0" err="1" smtClean="0"/>
              <a:t>атрибутів</a:t>
            </a:r>
            <a:r>
              <a:rPr lang="ru-RU" dirty="0" smtClean="0"/>
              <a:t>. </a:t>
            </a:r>
            <a:r>
              <a:rPr lang="uk-UA" dirty="0" smtClean="0"/>
              <a:t>Алгоритм вибирає найкращий атрибут для розділення даних у кожному внутрішньому </a:t>
            </a:r>
            <a:r>
              <a:rPr lang="uk-UA" dirty="0" err="1" smtClean="0"/>
              <a:t>вузлі</a:t>
            </a:r>
            <a:r>
              <a:rPr lang="uk-UA" dirty="0" smtClean="0"/>
              <a:t> на основі певних критеріїв, таких як приріст інформації або домішка </a:t>
            </a:r>
            <a:r>
              <a:rPr lang="uk-UA" dirty="0" err="1" smtClean="0"/>
              <a:t>Джіні</a:t>
            </a:r>
            <a:r>
              <a:rPr lang="uk-UA" dirty="0" smtClean="0"/>
              <a:t>. Цей процес розбиття триває, доки не буде виконано критерій зупинки, наприклад досягнення максимальної глибини або наявність мінімальної кількості екземплярів у листовому </a:t>
            </a:r>
            <a:r>
              <a:rPr lang="uk-UA" dirty="0" err="1" smtClean="0"/>
              <a:t>вузлі</a:t>
            </a:r>
            <a:r>
              <a:rPr lang="uk-UA" dirty="0" smtClean="0"/>
              <a:t>.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BEF58-BC6E-41A8-A723-B0598B5AAE0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Gain, like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Gini Impurity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a metric used to train Decision Trees. Specifically, these metrics measure the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a split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For example, say we have the following data.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if we made a split at 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x=1.5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=1.5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76DA-EE47-4156-9ED4-C21638606C8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23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Before we get to Information Gain, we have to first talk about Information</a:t>
            </a:r>
            <a:r>
              <a:rPr lang="en-US" u="sng" dirty="0" smtClean="0"/>
              <a:t> </a:t>
            </a:r>
            <a:r>
              <a:rPr lang="en-US" dirty="0" smtClean="0"/>
              <a:t>Entropy. In the context of training Decision Trees, Entropy can be roughly thought of as </a:t>
            </a:r>
            <a:r>
              <a:rPr lang="en-US" b="1" dirty="0" smtClean="0"/>
              <a:t>how much variance the data has</a:t>
            </a:r>
            <a:r>
              <a:rPr lang="en-US" dirty="0" smtClean="0"/>
              <a:t>. For example:</a:t>
            </a:r>
          </a:p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76DA-EE47-4156-9ED4-C21638606C8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41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finally time to answer the question we posed earlier: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can we quantify the quality of a split?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 have the entropies for both branches, we can determine the quality of the split by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weighting the entropy of each branch by how many elements it has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Since Left Branch has 4 elements and Right Branch has 6, we weight them by 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0.40.4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0.60.6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respectively.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that we have the entropies for both branches, we can determine the quality of the split by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weighting the entropy of each branch by how many elements it has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Since Left Branch has 4 elements and Right Branch has 6, we weight them by 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0.60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respectively: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76DA-EE47-4156-9ED4-C21638606C8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93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ми маємо 3 ознаки</a:t>
            </a:r>
            <a:r>
              <a:rPr lang="uk-UA" baseline="0" dirty="0" smtClean="0"/>
              <a:t> (</a:t>
            </a:r>
            <a:r>
              <a:rPr lang="en-US" baseline="0" dirty="0" smtClean="0"/>
              <a:t>features)</a:t>
            </a:r>
            <a:r>
              <a:rPr lang="uk-UA" dirty="0" smtClean="0"/>
              <a:t> та 2 класи виводу. Побудувати дерево рішень за допомогою приросту інформації. Ми візьмемо кожну ознаку та обчислимо інформацію для кожної функції.</a:t>
            </a:r>
            <a:r>
              <a:rPr lang="en-US" dirty="0" smtClean="0"/>
              <a:t> </a:t>
            </a:r>
          </a:p>
          <a:p>
            <a:r>
              <a:rPr lang="uk-UA" dirty="0" smtClean="0"/>
              <a:t>З наведених вище зображень ми бачимо, що приріст інформації є максимальним, коли ми робимо поділ на ознаку </a:t>
            </a:r>
            <a:r>
              <a:rPr lang="en-CA" dirty="0" smtClean="0"/>
              <a:t>Y. </a:t>
            </a:r>
            <a:r>
              <a:rPr lang="uk-UA" dirty="0" smtClean="0"/>
              <a:t>Отже, для кореневого вузла найкраще підходить функція </a:t>
            </a:r>
            <a:r>
              <a:rPr lang="en-CA" dirty="0" smtClean="0"/>
              <a:t>Y. </a:t>
            </a:r>
            <a:r>
              <a:rPr lang="uk-UA" dirty="0" smtClean="0"/>
              <a:t>Тепер ми бачимо, що, розділяючи набір даних за ознакою </a:t>
            </a:r>
            <a:r>
              <a:rPr lang="en-CA" dirty="0" smtClean="0"/>
              <a:t>Y, </a:t>
            </a:r>
            <a:r>
              <a:rPr lang="uk-UA" dirty="0" smtClean="0"/>
              <a:t>дочірній елемент містить чисту підмножину цільової змінної. Тому нам не потрібно додатково розділяти набір даних.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BEF58-BC6E-41A8-A723-B0598B5AAE0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840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Припустимо, три мішки мають мітки </a:t>
            </a:r>
            <a:r>
              <a:rPr lang="en-CA" dirty="0" smtClean="0"/>
              <a:t>A, B </a:t>
            </a:r>
            <a:r>
              <a:rPr lang="uk-UA" dirty="0" smtClean="0"/>
              <a:t>і </a:t>
            </a:r>
            <a:r>
              <a:rPr lang="en-CA" dirty="0" smtClean="0"/>
              <a:t>C. </a:t>
            </a:r>
            <a:r>
              <a:rPr lang="uk-UA" dirty="0" smtClean="0"/>
              <a:t>В одному мішку червона кулька, а в двох інших ні. Попередня ймовірність виявлення червоної кульки в мішку </a:t>
            </a:r>
            <a:r>
              <a:rPr lang="en-CA" dirty="0" smtClean="0"/>
              <a:t>B </a:t>
            </a:r>
            <a:r>
              <a:rPr lang="uk-UA" dirty="0" smtClean="0"/>
              <a:t>становить одну третину або 0,333. Але коли видно мішок </a:t>
            </a:r>
            <a:r>
              <a:rPr lang="en-CA" dirty="0" smtClean="0"/>
              <a:t>C </a:t>
            </a:r>
            <a:r>
              <a:rPr lang="uk-UA" dirty="0" smtClean="0"/>
              <a:t>і результат показує, що в цьому мішку немає червоної кулі, апостеріорна ймовірність виявлення червоної кулі в мішках </a:t>
            </a:r>
            <a:r>
              <a:rPr lang="en-CA" dirty="0" smtClean="0"/>
              <a:t>A </a:t>
            </a:r>
            <a:r>
              <a:rPr lang="uk-UA" dirty="0" smtClean="0"/>
              <a:t>і </a:t>
            </a:r>
            <a:r>
              <a:rPr lang="en-CA" dirty="0" smtClean="0"/>
              <a:t>B </a:t>
            </a:r>
            <a:r>
              <a:rPr lang="uk-UA" dirty="0" smtClean="0"/>
              <a:t>стає 0,5, оскільки кожен мішок має один із двох шансів.</a:t>
            </a:r>
            <a:r>
              <a:rPr lang="en-US" dirty="0" smtClean="0"/>
              <a:t> </a:t>
            </a:r>
          </a:p>
          <a:p>
            <a:r>
              <a:rPr lang="en-US" b="1" dirty="0" smtClean="0">
                <a:effectLst/>
              </a:rPr>
              <a:t>It means that if we know P(X|H), then we can find out P(H | X), given the condition that P(X) and P(H) are already known to us.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BBEF58-BC6E-41A8-A723-B0598B5AAE0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740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457200">
              <a:lnSpc>
                <a:spcPct val="110000"/>
              </a:lnSpc>
              <a:spcBef>
                <a:spcPts val="600"/>
              </a:spcBef>
              <a:buNone/>
            </a:pPr>
            <a:r>
              <a:rPr lang="uk-UA" dirty="0" smtClean="0">
                <a:latin typeface="Bahnschrift Condensed" panose="020B0502040204020203" pitchFamily="34" charset="0"/>
              </a:rPr>
              <a:t>Наївні класифікатори Байєса — це набір алгоритмів класифікації на основі теореми Байєса. Це не один алгоритм, а сімейство алгоритмів, де всі вони мають загальний принцип, тобто кожна пара ознак, що класифікується, не залежить одна від одної. </a:t>
            </a:r>
          </a:p>
          <a:p>
            <a:pPr marL="0" indent="457200">
              <a:lnSpc>
                <a:spcPct val="110000"/>
              </a:lnSpc>
              <a:spcBef>
                <a:spcPts val="600"/>
              </a:spcBef>
              <a:buNone/>
            </a:pPr>
            <a:r>
              <a:rPr lang="uk-UA" dirty="0" smtClean="0">
                <a:latin typeface="Bahnschrift Condensed" panose="020B0502040204020203" pitchFamily="34" charset="0"/>
              </a:rPr>
              <a:t>Один із найпростіших і найефективніших алгоритмів класифікації, наївний класифікатор Байєса, допомагає швидко розробляти моделі машинного навчання з можливостями швидкого прогнозування. </a:t>
            </a:r>
          </a:p>
          <a:p>
            <a:pPr marL="0" indent="457200">
              <a:lnSpc>
                <a:spcPct val="110000"/>
              </a:lnSpc>
              <a:spcBef>
                <a:spcPts val="600"/>
              </a:spcBef>
              <a:buNone/>
            </a:pPr>
            <a:r>
              <a:rPr lang="uk-UA" dirty="0" smtClean="0">
                <a:latin typeface="Bahnschrift Condensed" panose="020B0502040204020203" pitchFamily="34" charset="0"/>
              </a:rPr>
              <a:t>Для задач класифікації використовується наївний алгоритм Байєса. Він широко використовується в класифікації текстів. У завданнях класифікації тексту дані містять велику розмірність (оскільки кожне слово представляє одну функцію в даних). </a:t>
            </a:r>
          </a:p>
          <a:p>
            <a:pPr marL="0" indent="457200">
              <a:lnSpc>
                <a:spcPct val="110000"/>
              </a:lnSpc>
              <a:spcBef>
                <a:spcPts val="600"/>
              </a:spcBef>
              <a:buNone/>
            </a:pPr>
            <a:r>
              <a:rPr lang="uk-UA" dirty="0" smtClean="0">
                <a:latin typeface="Bahnschrift Condensed" panose="020B0502040204020203" pitchFamily="34" charset="0"/>
              </a:rPr>
              <a:t>Алгоритм використовується для фільтрації спаму, визначення настроїв, рейтингової класифікації тощо. Перевагою використання наївного методу Байєса є його швидкість. Це швидко, а робити прогнози легко навіть з великою розмірністю даних.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76DA-EE47-4156-9ED4-C21638606C8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745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Naive Bayes is widely used in Sentiment analysis, document categorization, Email spam filtering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industry.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676DA-EE47-4156-9ED4-C21638606C8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85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E7CA-2939-4404-93C6-25EB9C673F8D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F44A0-38FF-4A31-9958-0FE4E10999FC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95E83-1DF9-470D-9FD0-CFF2A088220F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0E26-B1A3-4A44-ACA5-F31CDE343E41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5392AA8-A97C-4C1D-8458-49B911A42A44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7D5E5-D68C-439F-909D-9150042307CC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F4EB7-BA14-4FE9-94C6-7AE016051E59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BF26-29B5-417C-93C0-40CEFA7040A4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71FC-00EC-4FD7-8D4A-CF1CE7F8C060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17419-77F9-4BE2-B484-3090071A1CBD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9762-97D5-46A5-A0B9-CD5DEDD05327}" type="datetime1">
              <a:rPr lang="en-US" smtClean="0"/>
              <a:t>11/21/2024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6A2814A-14D7-4630-B06D-4CF49A7565F1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emf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emf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emf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sz="7200" dirty="0"/>
              <a:t>Методи </a:t>
            </a:r>
            <a:r>
              <a:rPr lang="uk-UA" sz="7200" dirty="0" smtClean="0"/>
              <a:t>класифікації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dirty="0" smtClean="0">
                <a:latin typeface="Bahnschrift Light SemiCondensed" panose="020B0502040204020203" pitchFamily="34" charset="0"/>
              </a:rPr>
              <a:t>Тема </a:t>
            </a:r>
            <a:r>
              <a:rPr lang="en-US" smtClean="0">
                <a:latin typeface="Bahnschrift Light SemiCondensed" panose="020B0502040204020203" pitchFamily="34" charset="0"/>
              </a:rPr>
              <a:t>3</a:t>
            </a:r>
            <a:r>
              <a:rPr lang="ru-RU" smtClean="0">
                <a:latin typeface="Bahnschrift Light SemiCondensed" panose="020B0502040204020203" pitchFamily="34" charset="0"/>
              </a:rPr>
              <a:t>.</a:t>
            </a:r>
            <a:endParaRPr lang="ru-RU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63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9040" y="53813"/>
            <a:ext cx="10364451" cy="9799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/>
              <a:t>Приріст інформації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43203" y="2224124"/>
            <a:ext cx="3491324" cy="3969885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5265335" y="1119673"/>
            <a:ext cx="6591719" cy="2814678"/>
          </a:xfrm>
        </p:spPr>
        <p:txBody>
          <a:bodyPr/>
          <a:lstStyle/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dirty="0" smtClean="0">
                <a:latin typeface="+mj-lt"/>
              </a:rPr>
              <a:t>Перед розділенням ми маємо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5 </a:t>
            </a:r>
            <a:r>
              <a:rPr lang="uk-UA" dirty="0" smtClean="0">
                <a:latin typeface="+mj-lt"/>
              </a:rPr>
              <a:t>синіх</a:t>
            </a:r>
            <a:r>
              <a:rPr lang="en-US" dirty="0" smtClean="0">
                <a:latin typeface="+mj-lt"/>
              </a:rPr>
              <a:t> </a:t>
            </a:r>
            <a:r>
              <a:rPr lang="uk-UA" dirty="0" smtClean="0">
                <a:latin typeface="+mj-lt"/>
              </a:rPr>
              <a:t>та </a:t>
            </a:r>
            <a:r>
              <a:rPr lang="en-US" dirty="0" smtClean="0">
                <a:latin typeface="+mj-lt"/>
              </a:rPr>
              <a:t>5 </a:t>
            </a:r>
            <a:r>
              <a:rPr lang="uk-UA" dirty="0" smtClean="0">
                <a:latin typeface="+mj-lt"/>
              </a:rPr>
              <a:t>зелених</a:t>
            </a:r>
            <a:r>
              <a:rPr lang="en-US" dirty="0" smtClean="0">
                <a:latin typeface="+mj-lt"/>
              </a:rPr>
              <a:t>, </a:t>
            </a:r>
            <a:r>
              <a:rPr lang="uk-UA" dirty="0" smtClean="0">
                <a:latin typeface="+mj-lt"/>
              </a:rPr>
              <a:t>тому</a:t>
            </a:r>
            <a:r>
              <a:rPr lang="en-US" dirty="0" smtClean="0">
                <a:latin typeface="+mj-lt"/>
              </a:rPr>
              <a:t> </a:t>
            </a:r>
            <a:r>
              <a:rPr lang="uk-UA" dirty="0" smtClean="0">
                <a:latin typeface="+mj-lt"/>
              </a:rPr>
              <a:t>ентропія до розділення</a:t>
            </a:r>
            <a:endParaRPr lang="en-US" dirty="0" smtClean="0">
              <a:latin typeface="+mj-lt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+mj-lt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uk-UA" dirty="0" smtClean="0">
              <a:latin typeface="+mj-lt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uk-UA" dirty="0" smtClean="0">
                <a:latin typeface="+mj-lt"/>
              </a:rPr>
              <a:t>Після розділення</a:t>
            </a:r>
            <a:r>
              <a:rPr lang="en-US" dirty="0" smtClean="0">
                <a:latin typeface="+mj-lt"/>
              </a:rPr>
              <a:t>, </a:t>
            </a:r>
            <a:r>
              <a:rPr lang="uk-UA" dirty="0" smtClean="0">
                <a:latin typeface="+mj-lt"/>
              </a:rPr>
              <a:t>ми отримаємо дві гілки</a:t>
            </a:r>
            <a:endParaRPr lang="en-US" dirty="0" smtClean="0">
              <a:latin typeface="+mj-lt"/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uk-UA" dirty="0">
              <a:latin typeface="+mj-lt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972" y="1715420"/>
            <a:ext cx="3248025" cy="7334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443" y="3065560"/>
            <a:ext cx="933450" cy="4191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9974" y="2832198"/>
            <a:ext cx="3028950" cy="97155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5991" y="1517720"/>
            <a:ext cx="2457450" cy="83820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652988" y="3996391"/>
            <a:ext cx="7154341" cy="3983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45720" defTabSz="914400"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uk-UA" sz="2000" b="1" cap="all" dirty="0" smtClean="0">
                <a:latin typeface="+mj-lt"/>
              </a:rPr>
              <a:t>Приріст інформації = скільки ентропії ми видалили</a:t>
            </a:r>
            <a:endParaRPr lang="uk-UA" sz="2200" b="1" cap="all" dirty="0">
              <a:latin typeface="+mj-lt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0786" y="4637439"/>
            <a:ext cx="2238375" cy="438150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3" name="Прямоугольник 12"/>
          <p:cNvSpPr/>
          <p:nvPr/>
        </p:nvSpPr>
        <p:spPr>
          <a:xfrm>
            <a:off x="5072924" y="5279844"/>
            <a:ext cx="63850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222222"/>
                </a:solidFill>
                <a:latin typeface="Bad Script" panose="02000000000000000000" pitchFamily="2" charset="0"/>
              </a:rPr>
              <a:t>Інформаційний приріст розраховується для поділу шляхом віднімання зважених </a:t>
            </a:r>
            <a:r>
              <a:rPr lang="uk-UA" dirty="0" err="1">
                <a:solidFill>
                  <a:srgbClr val="222222"/>
                </a:solidFill>
                <a:latin typeface="Bad Script" panose="02000000000000000000" pitchFamily="2" charset="0"/>
              </a:rPr>
              <a:t>ентропій</a:t>
            </a:r>
            <a:r>
              <a:rPr lang="uk-UA" dirty="0">
                <a:solidFill>
                  <a:srgbClr val="222222"/>
                </a:solidFill>
                <a:latin typeface="Bad Script" panose="02000000000000000000" pitchFamily="2" charset="0"/>
              </a:rPr>
              <a:t> кожної гілки від початкової ентропії. Під час навчання дерева рішень за допомогою цих показників найкращий розподіл вибирається шляхом максимізації отримання інформації.</a:t>
            </a:r>
            <a:endParaRPr lang="uk-UA" dirty="0">
              <a:latin typeface="Bad Script" panose="02000000000000000000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55452" y="1207891"/>
            <a:ext cx="3259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u="sng" dirty="0" smtClean="0">
                <a:solidFill>
                  <a:srgbClr val="222222"/>
                </a:solidFill>
                <a:latin typeface="Bad Script" panose="02000000000000000000" pitchFamily="2" charset="0"/>
              </a:rPr>
              <a:t>Зважена ентропія для кожної </a:t>
            </a:r>
            <a:r>
              <a:rPr lang="uk-UA" u="sng" dirty="0" err="1" smtClean="0">
                <a:solidFill>
                  <a:srgbClr val="222222"/>
                </a:solidFill>
                <a:latin typeface="Bad Script" panose="02000000000000000000" pitchFamily="2" charset="0"/>
              </a:rPr>
              <a:t>гілкі</a:t>
            </a:r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63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9179" y="92708"/>
            <a:ext cx="10058400" cy="10269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/>
              <a:t>Приклад розрахунку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7473982"/>
              </p:ext>
            </p:extLst>
          </p:nvPr>
        </p:nvGraphicFramePr>
        <p:xfrm>
          <a:off x="690381" y="1059045"/>
          <a:ext cx="47545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641">
                  <a:extLst>
                    <a:ext uri="{9D8B030D-6E8A-4147-A177-3AD203B41FA5}">
                      <a16:colId xmlns:a16="http://schemas.microsoft.com/office/drawing/2014/main" val="2422987206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2849589628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213844601"/>
                    </a:ext>
                  </a:extLst>
                </a:gridCol>
                <a:gridCol w="1188641">
                  <a:extLst>
                    <a:ext uri="{9D8B030D-6E8A-4147-A177-3AD203B41FA5}">
                      <a16:colId xmlns:a16="http://schemas.microsoft.com/office/drawing/2014/main" val="1843912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46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86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38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05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55128"/>
                  </a:ext>
                </a:extLst>
              </a:tr>
            </a:tbl>
          </a:graphicData>
        </a:graphic>
      </p:graphicFrame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61209" y="922520"/>
            <a:ext cx="2886075" cy="1990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452" y="3095289"/>
            <a:ext cx="2886075" cy="19907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001" y="3739189"/>
            <a:ext cx="2886075" cy="1990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04566" y="3830701"/>
                <a:ext cx="6356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566" y="3830701"/>
                <a:ext cx="635623" cy="276999"/>
              </a:xfrm>
              <a:prstGeom prst="rect">
                <a:avLst/>
              </a:prstGeom>
              <a:blipFill>
                <a:blip r:embed="rId6"/>
                <a:stretch>
                  <a:fillRect l="-7619" r="-8571" b="-869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70067" y="3813652"/>
                <a:ext cx="589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0</a:t>
                </a:r>
                <a:endParaRPr lang="uk-U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67" y="3813652"/>
                <a:ext cx="589136" cy="276999"/>
              </a:xfrm>
              <a:prstGeom prst="rect">
                <a:avLst/>
              </a:prstGeom>
              <a:blipFill>
                <a:blip r:embed="rId7"/>
                <a:stretch>
                  <a:fillRect l="-14583" t="-28889" r="-23958" b="-5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589927" y="3186801"/>
                <a:ext cx="587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1</a:t>
                </a:r>
                <a:endParaRPr lang="uk-UA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927" y="3186801"/>
                <a:ext cx="587725" cy="276999"/>
              </a:xfrm>
              <a:prstGeom prst="rect">
                <a:avLst/>
              </a:prstGeom>
              <a:blipFill>
                <a:blip r:embed="rId8"/>
                <a:stretch>
                  <a:fillRect l="-14583" t="-28889" r="-23958" b="-5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9172" y="5883824"/>
                <a:ext cx="4608634" cy="276999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Gain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1- (3/4)*0.9184-(1/4)*0=0.3112</a:t>
                </a:r>
                <a:endParaRPr lang="uk-UA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72" y="5883824"/>
                <a:ext cx="4608634" cy="276999"/>
              </a:xfrm>
              <a:prstGeom prst="rect">
                <a:avLst/>
              </a:prstGeom>
              <a:blipFill>
                <a:blip r:embed="rId9"/>
                <a:stretch>
                  <a:fillRect l="-2902" t="-25000" b="-45833"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86697" y="5107564"/>
                <a:ext cx="489358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=−(1/3)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=0.9184</m:t>
                          </m:r>
                        </m:e>
                      </m:func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97" y="5107564"/>
                <a:ext cx="4893584" cy="622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83789" y="4107700"/>
                <a:ext cx="673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0</a:t>
                </a:r>
                <a:endParaRPr lang="uk-UA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789" y="4107700"/>
                <a:ext cx="673646" cy="276999"/>
              </a:xfrm>
              <a:prstGeom prst="rect">
                <a:avLst/>
              </a:prstGeom>
              <a:blipFill>
                <a:blip r:embed="rId11"/>
                <a:stretch>
                  <a:fillRect l="-11712" t="-28889" r="-20721" b="-5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44787" y="1640883"/>
                <a:ext cx="517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787" y="1640883"/>
                <a:ext cx="517770" cy="276999"/>
              </a:xfrm>
              <a:prstGeom prst="rect">
                <a:avLst/>
              </a:prstGeom>
              <a:blipFill>
                <a:blip r:embed="rId12"/>
                <a:stretch>
                  <a:fillRect l="-28235" t="-28261" r="-15294" b="-50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9196306" y="1630514"/>
                <a:ext cx="471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0</a:t>
                </a:r>
                <a:endParaRPr lang="uk-UA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306" y="1630514"/>
                <a:ext cx="471283" cy="276999"/>
              </a:xfrm>
              <a:prstGeom prst="rect">
                <a:avLst/>
              </a:prstGeom>
              <a:blipFill>
                <a:blip r:embed="rId13"/>
                <a:stretch>
                  <a:fillRect l="-31169" t="-28261" r="-31169" b="-50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185076" y="2384852"/>
                <a:ext cx="673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0</a:t>
                </a:r>
                <a:endParaRPr lang="uk-UA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076" y="2384852"/>
                <a:ext cx="673646" cy="276999"/>
              </a:xfrm>
              <a:prstGeom prst="rect">
                <a:avLst/>
              </a:prstGeom>
              <a:blipFill>
                <a:blip r:embed="rId14"/>
                <a:stretch>
                  <a:fillRect l="-12727" t="-28261" r="-20909" b="-50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480823" y="2510549"/>
                <a:ext cx="668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0</a:t>
                </a:r>
                <a:endParaRPr lang="uk-UA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823" y="2510549"/>
                <a:ext cx="668324" cy="276999"/>
              </a:xfrm>
              <a:prstGeom prst="rect">
                <a:avLst/>
              </a:prstGeom>
              <a:blipFill>
                <a:blip r:embed="rId15"/>
                <a:stretch>
                  <a:fillRect l="-11818" t="-28889" r="-20909" b="-5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284593" y="920545"/>
                <a:ext cx="587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1</a:t>
                </a:r>
                <a:endParaRPr lang="uk-UA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593" y="920545"/>
                <a:ext cx="587725" cy="276999"/>
              </a:xfrm>
              <a:prstGeom prst="rect">
                <a:avLst/>
              </a:prstGeom>
              <a:blipFill>
                <a:blip r:embed="rId16"/>
                <a:stretch>
                  <a:fillRect l="-13542" t="-28889" r="-25000" b="-53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261209" y="3069216"/>
                <a:ext cx="3140283" cy="27699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Gain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1- (1/2)*0-(1/2)*0=1</a:t>
                </a:r>
                <a:endParaRPr lang="uk-UA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09" y="3069216"/>
                <a:ext cx="3140283" cy="276999"/>
              </a:xfrm>
              <a:prstGeom prst="rect">
                <a:avLst/>
              </a:prstGeom>
              <a:blipFill>
                <a:blip r:embed="rId17"/>
                <a:stretch>
                  <a:fillRect l="-4255" t="-25000" r="-4062" b="-45833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370635" y="3858513"/>
                <a:ext cx="587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1</a:t>
                </a:r>
                <a:endParaRPr lang="uk-UA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635" y="3858513"/>
                <a:ext cx="587725" cy="276999"/>
              </a:xfrm>
              <a:prstGeom prst="rect">
                <a:avLst/>
              </a:prstGeom>
              <a:blipFill>
                <a:blip r:embed="rId18"/>
                <a:stretch>
                  <a:fillRect l="-13402" t="-28889" r="-23711" b="-5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641196" y="4508241"/>
                <a:ext cx="514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Z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196" y="4508241"/>
                <a:ext cx="514564" cy="276999"/>
              </a:xfrm>
              <a:prstGeom prst="rect">
                <a:avLst/>
              </a:prstGeom>
              <a:blipFill>
                <a:blip r:embed="rId19"/>
                <a:stretch>
                  <a:fillRect l="-27059" t="-28889" r="-15294" b="-511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269471" y="4457552"/>
                <a:ext cx="5145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Z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uk-UA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471" y="4457552"/>
                <a:ext cx="514564" cy="276999"/>
              </a:xfrm>
              <a:prstGeom prst="rect">
                <a:avLst/>
              </a:prstGeom>
              <a:blipFill>
                <a:blip r:embed="rId20"/>
                <a:stretch>
                  <a:fillRect l="-28571" t="-28261" r="-15476" b="-50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480823" y="5280239"/>
                <a:ext cx="668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1</a:t>
                </a:r>
                <a:endParaRPr lang="uk-UA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823" y="5280239"/>
                <a:ext cx="668324" cy="276999"/>
              </a:xfrm>
              <a:prstGeom prst="rect">
                <a:avLst/>
              </a:prstGeom>
              <a:blipFill>
                <a:blip r:embed="rId21"/>
                <a:stretch>
                  <a:fillRect l="-11818" t="-28261" r="-20909" b="-50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0259721" y="5273535"/>
                <a:ext cx="673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1</a:t>
                </a:r>
                <a:endParaRPr lang="uk-UA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721" y="5273535"/>
                <a:ext cx="673646" cy="276999"/>
              </a:xfrm>
              <a:prstGeom prst="rect">
                <a:avLst/>
              </a:prstGeom>
              <a:blipFill>
                <a:blip r:embed="rId22"/>
                <a:stretch>
                  <a:fillRect l="-11712" t="-28261" r="-20721" b="-5000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171896" y="5957899"/>
                <a:ext cx="3140283" cy="27699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Gain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1- (1/2)*1-(1/2)*1=0</a:t>
                </a:r>
                <a:endParaRPr lang="uk-UA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896" y="5957899"/>
                <a:ext cx="3140283" cy="276999"/>
              </a:xfrm>
              <a:prstGeom prst="rect">
                <a:avLst/>
              </a:prstGeom>
              <a:blipFill>
                <a:blip r:embed="rId23"/>
                <a:stretch>
                  <a:fillRect l="-4247" t="-25000" r="-3861" b="-458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4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 smtClean="0"/>
              <a:t>Деякі додаткові функції та характеристики індексу </a:t>
            </a:r>
            <a:r>
              <a:rPr lang="uk-UA" sz="4400" b="1" dirty="0" err="1" smtClean="0"/>
              <a:t>Джіні</a:t>
            </a:r>
            <a:endParaRPr lang="uk-UA" sz="4400" b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uk-UA" dirty="0"/>
              <a:t>Він обчислюється шляхом підсумовування квадратів ймовірностей кожного результату в розподілі та віднімання результату від 1</a:t>
            </a:r>
            <a:r>
              <a:rPr lang="uk-UA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uk-UA" u="sng" dirty="0" smtClean="0"/>
              <a:t>Нижчий </a:t>
            </a:r>
            <a:r>
              <a:rPr lang="uk-UA" u="sng" dirty="0"/>
              <a:t>індекс Джині вказує на більш однорідний або чистий розподіл</a:t>
            </a:r>
            <a:r>
              <a:rPr lang="uk-UA" dirty="0"/>
              <a:t>, тоді як вищий індекс Джині вказує на більш неоднорідний або нечистий розподіл</a:t>
            </a:r>
            <a:r>
              <a:rPr lang="uk-UA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uk-UA" dirty="0" smtClean="0"/>
              <a:t>У </a:t>
            </a:r>
            <a:r>
              <a:rPr lang="uk-UA" dirty="0"/>
              <a:t>деревах рішень індекс Джині використовується для оцінки якості розбиття шляхом вимірювання різниці між домішкою батьківського вузла та зваженою домішкою дочірніх вузлів</a:t>
            </a:r>
            <a:r>
              <a:rPr lang="uk-UA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uk-UA" dirty="0" smtClean="0"/>
              <a:t>Порівняно </a:t>
            </a:r>
            <a:r>
              <a:rPr lang="uk-UA" dirty="0"/>
              <a:t>з іншими мірами домішок, такими як ентропія, індекс Джині обчислюється швидше та </a:t>
            </a:r>
            <a:r>
              <a:rPr lang="uk-UA" dirty="0" err="1"/>
              <a:t>чутливіший</a:t>
            </a:r>
            <a:r>
              <a:rPr lang="uk-UA" dirty="0"/>
              <a:t> до змін у ймовірностях класу</a:t>
            </a:r>
            <a:r>
              <a:rPr lang="uk-UA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uk-UA" u="sng" dirty="0" smtClean="0"/>
              <a:t>Одним </a:t>
            </a:r>
            <a:r>
              <a:rPr lang="uk-UA" u="sng" dirty="0"/>
              <a:t>із недоліків індексу </a:t>
            </a:r>
            <a:r>
              <a:rPr lang="uk-UA" u="sng" dirty="0" err="1"/>
              <a:t>Джіні</a:t>
            </a:r>
            <a:r>
              <a:rPr lang="uk-UA" u="sng" dirty="0"/>
              <a:t> </a:t>
            </a:r>
            <a:r>
              <a:rPr lang="uk-UA" dirty="0"/>
              <a:t>є те, що він надає перевагу розбиттям, які створюють дочірні вузли однакового розміру, навіть якщо вони не є оптимальними для точності класифікації</a:t>
            </a:r>
            <a:r>
              <a:rPr lang="uk-UA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uk-UA" dirty="0" smtClean="0"/>
              <a:t>На </a:t>
            </a:r>
            <a:r>
              <a:rPr lang="uk-UA" dirty="0"/>
              <a:t>практиці вибір між використанням індексу </a:t>
            </a:r>
            <a:r>
              <a:rPr lang="uk-UA" dirty="0" err="1"/>
              <a:t>Джіні</a:t>
            </a:r>
            <a:r>
              <a:rPr lang="uk-UA" dirty="0"/>
              <a:t> чи інших мір домішок залежить від конкретної проблеми та набору даних і часто вимагає експериментів і налаштування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1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449484" cy="35204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z="6000" b="1" dirty="0">
                <a:latin typeface="Rockwell"/>
              </a:rPr>
              <a:t>Метод класифікації, «наївний» класифікатор </a:t>
            </a:r>
            <a:r>
              <a:rPr lang="uk-UA" sz="6000" b="1" dirty="0" err="1">
                <a:latin typeface="Rockwell"/>
              </a:rPr>
              <a:t>Байєса</a:t>
            </a:r>
            <a:r>
              <a:rPr lang="uk-UA" sz="6000" b="1" dirty="0">
                <a:latin typeface="Rockwell"/>
              </a:rPr>
              <a:t> </a:t>
            </a:r>
            <a:br>
              <a:rPr lang="uk-UA" sz="6000" b="1" dirty="0">
                <a:latin typeface="Rockwell"/>
              </a:rPr>
            </a:br>
            <a:endParaRPr lang="uk-UA" sz="6000" b="1" dirty="0">
              <a:latin typeface="Rockwell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Теорема </a:t>
            </a:r>
            <a:r>
              <a:rPr lang="uk-UA" dirty="0" err="1"/>
              <a:t>Байєса</a:t>
            </a:r>
            <a:r>
              <a:rPr lang="uk-UA" dirty="0"/>
              <a:t> описує ймовірність події на основі попередніх знань про умови, які можуть бути пов’язані з подією. Іншими словами, теорема </a:t>
            </a:r>
            <a:r>
              <a:rPr lang="uk-UA" dirty="0" err="1"/>
              <a:t>Байєса</a:t>
            </a:r>
            <a:r>
              <a:rPr lang="uk-UA" dirty="0"/>
              <a:t> є доповненням умовної ймовірності.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7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704" y="204713"/>
            <a:ext cx="10058400" cy="9149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/>
              <a:t>Умовна ймовірність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59837" y="1644054"/>
            <a:ext cx="4928989" cy="452814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/>
              <a:t>За допомогою умовної ймовірності можна дізнатися ймовірність </a:t>
            </a:r>
            <a:r>
              <a:rPr lang="en-CA" sz="1800" dirty="0"/>
              <a:t>X </a:t>
            </a:r>
            <a:r>
              <a:rPr lang="uk-UA" sz="1800" dirty="0"/>
              <a:t>при заданому </a:t>
            </a:r>
            <a:r>
              <a:rPr lang="en-CA" sz="1800" dirty="0"/>
              <a:t>H, </a:t>
            </a:r>
            <a:r>
              <a:rPr lang="uk-UA" sz="1800" dirty="0"/>
              <a:t>і вона позначається </a:t>
            </a:r>
            <a:r>
              <a:rPr lang="en-CA" sz="1800" dirty="0"/>
              <a:t>P(X|H). </a:t>
            </a:r>
            <a:endParaRPr lang="uk-UA" sz="1800" dirty="0"/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/>
              <a:t>Теорема </a:t>
            </a:r>
            <a:r>
              <a:rPr lang="uk-UA" sz="1800" dirty="0" err="1"/>
              <a:t>Байєса</a:t>
            </a:r>
            <a:r>
              <a:rPr lang="uk-UA" sz="1800" dirty="0"/>
              <a:t> стверджує, що якщо ми знаємо умовну ймовірність (</a:t>
            </a:r>
            <a:r>
              <a:rPr lang="en-CA" sz="1800" dirty="0"/>
              <a:t>P(X|H)), </a:t>
            </a:r>
            <a:r>
              <a:rPr lang="uk-UA" sz="1800" dirty="0"/>
              <a:t>то ми можемо знайти </a:t>
            </a:r>
            <a:r>
              <a:rPr lang="en-CA" sz="1800" dirty="0"/>
              <a:t>P(H|X), </a:t>
            </a:r>
            <a:r>
              <a:rPr lang="uk-UA" sz="1800" dirty="0"/>
              <a:t>враховуючи умову, що </a:t>
            </a:r>
            <a:r>
              <a:rPr lang="en-CA" sz="1800" dirty="0"/>
              <a:t>P(X) </a:t>
            </a:r>
            <a:r>
              <a:rPr lang="uk-UA" sz="1800" dirty="0"/>
              <a:t>і </a:t>
            </a:r>
            <a:r>
              <a:rPr lang="en-CA" sz="1800" dirty="0"/>
              <a:t>P(H) </a:t>
            </a:r>
            <a:r>
              <a:rPr lang="uk-UA" sz="1800" dirty="0"/>
              <a:t>нам уже відомі.</a:t>
            </a:r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/>
              <a:t>Теорема </a:t>
            </a:r>
            <a:r>
              <a:rPr lang="uk-UA" sz="1800" dirty="0" err="1"/>
              <a:t>Байєса</a:t>
            </a:r>
            <a:r>
              <a:rPr lang="uk-UA" sz="1800" dirty="0"/>
              <a:t> оперує з двома типами ймовірностей:</a:t>
            </a:r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/>
              <a:t>Апріорна ймовірність [</a:t>
            </a:r>
            <a:r>
              <a:rPr lang="en-CA" sz="1800" dirty="0"/>
              <a:t>P(H)]</a:t>
            </a:r>
            <a:endParaRPr lang="uk-UA" sz="1800" dirty="0"/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/>
              <a:t>Апостеріорна ймовірність [</a:t>
            </a:r>
            <a:r>
              <a:rPr lang="en-CA" sz="1800" dirty="0"/>
              <a:t>P(H/X)]</a:t>
            </a:r>
            <a:r>
              <a:rPr lang="uk-UA" sz="1800" dirty="0"/>
              <a:t>, </a:t>
            </a:r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/>
              <a:t>де</a:t>
            </a:r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en-CA" sz="1800" dirty="0"/>
              <a:t>X – </a:t>
            </a:r>
            <a:r>
              <a:rPr lang="uk-UA" sz="1800" dirty="0"/>
              <a:t>кортеж даних;</a:t>
            </a:r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/>
              <a:t>H – </a:t>
            </a:r>
            <a:r>
              <a:rPr lang="uk-UA" sz="1800" dirty="0"/>
              <a:t>деяка гіпотеза.</a:t>
            </a:r>
            <a:endParaRPr lang="en-US" sz="1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96947" y="1289490"/>
            <a:ext cx="5311731" cy="5260599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u="sng" dirty="0"/>
              <a:t>Апріорні ймовірності </a:t>
            </a:r>
            <a:r>
              <a:rPr lang="uk-UA" sz="1800" dirty="0"/>
              <a:t>- це оцінки загальної відносної частоти для кожної категорії залежної змінної перед тим, як ви знатимете що-небудь про значення незалежних змінних (</a:t>
            </a:r>
            <a:r>
              <a:rPr lang="uk-UA" sz="1800" dirty="0" err="1"/>
              <a:t>предикторів</a:t>
            </a:r>
            <a:r>
              <a:rPr lang="uk-UA" sz="1800" dirty="0"/>
              <a:t>).</a:t>
            </a:r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/>
              <a:t>Іншими словами </a:t>
            </a:r>
            <a:r>
              <a:rPr lang="uk-UA" sz="1800" u="sng" dirty="0"/>
              <a:t>апріорна ймовірність </a:t>
            </a:r>
            <a:r>
              <a:rPr lang="uk-UA" sz="1800" dirty="0"/>
              <a:t>— це ймовірність настання події до збору нових даних. Це найкраща логічна оцінка ймовірності результату, яка ґрунтується на поточних знаннях про подію до проведення перевірки.</a:t>
            </a:r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/>
              <a:t>Коли збираються нові дані чи інформація, апріорна</a:t>
            </a:r>
            <a:r>
              <a:rPr lang="uk-UA" sz="1800" dirty="0" smtClean="0"/>
              <a:t> </a:t>
            </a:r>
            <a:r>
              <a:rPr lang="uk-UA" sz="1800" dirty="0"/>
              <a:t>ймовірність події буде переглянута для отримання більш точного вимірювання можливого результату. Ця переглянута ймовірність стає </a:t>
            </a:r>
            <a:r>
              <a:rPr lang="uk-UA" sz="1800" u="sng" dirty="0"/>
              <a:t>апостеріорною ймовірністю </a:t>
            </a:r>
            <a:r>
              <a:rPr lang="uk-UA" sz="1800" dirty="0"/>
              <a:t>та обчислюється за допомогою теореми </a:t>
            </a:r>
            <a:r>
              <a:rPr lang="uk-UA" sz="1800" dirty="0" err="1"/>
              <a:t>Байєса</a:t>
            </a:r>
            <a:r>
              <a:rPr lang="uk-UA" sz="1800" dirty="0"/>
              <a:t>. Отже, апостеріорна ймовірність — це ймовірність події </a:t>
            </a:r>
            <a:r>
              <a:rPr lang="en-CA" sz="1800" dirty="0"/>
              <a:t>X, </a:t>
            </a:r>
            <a:r>
              <a:rPr lang="uk-UA" sz="1800" dirty="0"/>
              <a:t>якщо подія </a:t>
            </a:r>
            <a:r>
              <a:rPr lang="en-CA" sz="1800" dirty="0"/>
              <a:t>H </a:t>
            </a:r>
            <a:r>
              <a:rPr lang="uk-UA" sz="1800" dirty="0"/>
              <a:t>відбулася.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39101" y="5470352"/>
                <a:ext cx="2353786" cy="5866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e>
                          <m:r>
                            <a:rPr lang="en-US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1" i="1" smtClean="0">
                          <a:ln w="22225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1" i="1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b="1" i="1" smtClean="0">
                                  <a:ln w="22225">
                                    <a:solidFill>
                                      <a:schemeClr val="accent2"/>
                                    </a:solidFill>
                                    <a:prstDash val="solid"/>
                                  </a:ln>
                                  <a:solidFill>
                                    <a:schemeClr val="accent2">
                                      <a:lumMod val="40000"/>
                                      <a:lumOff val="6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  <m:r>
                            <a:rPr lang="en-US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1" i="1" smtClean="0">
                              <a:ln w="22225">
                                <a:solidFill>
                                  <a:schemeClr val="accent2"/>
                                </a:solidFill>
                                <a:prstDash val="solid"/>
                              </a:ln>
                              <a:solidFill>
                                <a:schemeClr val="accent2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uk-UA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101" y="5470352"/>
                <a:ext cx="2353786" cy="586699"/>
              </a:xfrm>
              <a:prstGeom prst="rect">
                <a:avLst/>
              </a:prstGeom>
              <a:blipFill>
                <a:blip r:embed="rId3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0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989044" y="122176"/>
            <a:ext cx="10058400" cy="970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/>
              <a:t>Приклад 1</a:t>
            </a:r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73" y="1455576"/>
            <a:ext cx="3171491" cy="39782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869700" y="1504976"/>
                <a:ext cx="6081507" cy="45879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uk-UA" dirty="0" smtClean="0"/>
                  <a:t>Рішення: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П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dirty="0" smtClean="0"/>
                  <a:t>- подія 1, вибір першого мішка;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 panose="02040503050406030204" pitchFamily="18" charset="0"/>
                          </a:rPr>
                          <m:t>П</m:t>
                        </m:r>
                      </m:e>
                      <m:sub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 dirty="0"/>
                  <a:t>- подія </a:t>
                </a:r>
                <a:r>
                  <a:rPr lang="uk-UA" dirty="0" smtClean="0"/>
                  <a:t>2, </a:t>
                </a:r>
                <a:r>
                  <a:rPr lang="uk-UA" dirty="0"/>
                  <a:t>вибір </a:t>
                </a:r>
                <a:r>
                  <a:rPr lang="uk-UA" dirty="0" smtClean="0"/>
                  <a:t>другого </a:t>
                </a:r>
                <a:r>
                  <a:rPr lang="uk-UA" dirty="0"/>
                  <a:t>мішка;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uk-UA" b="0" i="1" smtClean="0">
                        <a:latin typeface="Cambria Math" panose="02040503050406030204" pitchFamily="18" charset="0"/>
                      </a:rPr>
                      <m:t>Ч</m:t>
                    </m:r>
                  </m:oMath>
                </a14:m>
                <a:r>
                  <a:rPr lang="uk-UA" dirty="0" smtClean="0"/>
                  <a:t> - </a:t>
                </a:r>
                <a:r>
                  <a:rPr lang="uk-UA" dirty="0"/>
                  <a:t>подія </a:t>
                </a:r>
                <a:r>
                  <a:rPr lang="uk-UA" dirty="0" smtClean="0"/>
                  <a:t>вибору чорної кульки.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П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Ч</m:t>
                          </m:r>
                        </m:e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П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Ч</m:t>
                          </m:r>
                        </m:e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П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Ч</m:t>
                          </m:r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Ч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Ч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П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П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Ч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П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Ч</m:t>
                          </m:r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=20%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69700" y="1504976"/>
                <a:ext cx="6081507" cy="4587914"/>
              </a:xfrm>
              <a:blipFill>
                <a:blip r:embed="rId3"/>
                <a:stretch>
                  <a:fillRect l="-1003" t="-252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76807" y="5532016"/>
            <a:ext cx="5741437" cy="923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457200" defTabSz="914400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</a:pPr>
            <a:r>
              <a:rPr lang="uk-UA" dirty="0"/>
              <a:t>З одного </a:t>
            </a:r>
            <a:r>
              <a:rPr lang="uk-UA" dirty="0" smtClean="0"/>
              <a:t>з мішків </a:t>
            </a:r>
            <a:r>
              <a:rPr lang="uk-UA" dirty="0"/>
              <a:t>навмання витягується одна куля, і витягнута куля </a:t>
            </a:r>
            <a:r>
              <a:rPr lang="uk-UA" dirty="0" smtClean="0"/>
              <a:t>є чорною</a:t>
            </a:r>
            <a:r>
              <a:rPr lang="uk-UA" dirty="0"/>
              <a:t>. Знайти ймовірність того, що </a:t>
            </a:r>
            <a:r>
              <a:rPr lang="uk-UA" dirty="0" smtClean="0"/>
              <a:t>кулю </a:t>
            </a:r>
            <a:r>
              <a:rPr lang="uk-UA" dirty="0"/>
              <a:t>витягнуто з </a:t>
            </a:r>
            <a:r>
              <a:rPr lang="ru-RU" dirty="0" smtClean="0"/>
              <a:t>другого</a:t>
            </a:r>
            <a:r>
              <a:rPr lang="uk-UA" dirty="0" smtClean="0"/>
              <a:t> мішка.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192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989044" y="122176"/>
            <a:ext cx="10058400" cy="970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/>
              <a:t>Приклад </a:t>
            </a:r>
            <a:r>
              <a:rPr lang="uk-UA" sz="4400" b="1" dirty="0" smtClean="0"/>
              <a:t>2</a:t>
            </a:r>
            <a:endParaRPr lang="uk-UA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701749" y="3800306"/>
                <a:ext cx="6081507" cy="21059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b="1" u="sng" dirty="0" smtClean="0"/>
                  <a:t>Рішення</a:t>
                </a:r>
                <a:r>
                  <a:rPr lang="uk-UA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розпродаж</m:t>
                          </m:r>
                        </m:e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спам</m:t>
                          </m:r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=30%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e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=30%</m:t>
                      </m:r>
                    </m:oMath>
                  </m:oMathPara>
                </a14:m>
                <a:endParaRPr lang="uk-UA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розпродаж</m:t>
                          </m:r>
                        </m:e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не 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спам</m:t>
                          </m:r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0,8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Р</m:t>
                          </m:r>
                        </m:e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Н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,8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uk-U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спам</m:t>
                          </m:r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=40%</m:t>
                      </m:r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не спам</m:t>
                          </m:r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=60%</m:t>
                      </m:r>
                    </m:oMath>
                  </m:oMathPara>
                </a14:m>
                <a:endParaRPr lang="uk-UA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спам</m:t>
                          </m:r>
                        </m:e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розпродаж</m:t>
                          </m:r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uk-UA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e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Р</m:t>
                          </m:r>
                        </m:e>
                      </m:d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</m:e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</m:d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</m:e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</m:d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Р</m:t>
                              </m:r>
                            </m:e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НС</m:t>
                              </m:r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uk-UA" dirty="0"/>
              </a:p>
              <a:p>
                <a:pPr marL="0" indent="0">
                  <a:buNone/>
                </a:pPr>
                <a:endParaRPr lang="uk-UA" b="0" dirty="0" smtClean="0"/>
              </a:p>
              <a:p>
                <a:pPr marL="0" indent="0">
                  <a:buNone/>
                </a:pPr>
                <a:endParaRPr lang="uk-UA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701749" y="3800306"/>
                <a:ext cx="6081507" cy="2105971"/>
              </a:xfrm>
              <a:blipFill>
                <a:blip r:embed="rId2"/>
                <a:stretch>
                  <a:fillRect l="-1002" t="-289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Объект 1"/>
          <p:cNvSpPr>
            <a:spLocks noGrp="1"/>
          </p:cNvSpPr>
          <p:nvPr>
            <p:ph sz="half" idx="1"/>
          </p:nvPr>
        </p:nvSpPr>
        <p:spPr>
          <a:xfrm>
            <a:off x="318361" y="1661346"/>
            <a:ext cx="5028079" cy="4157534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en-CA" sz="1800" dirty="0" err="1"/>
              <a:t>SpamAssassin</a:t>
            </a:r>
            <a:r>
              <a:rPr lang="en-CA" sz="1800" dirty="0"/>
              <a:t> </a:t>
            </a:r>
            <a:r>
              <a:rPr lang="uk-UA" sz="1800" dirty="0"/>
              <a:t>працює як поштовий фільтр для визначення спаму, якому користувачі навчають систему. </a:t>
            </a:r>
            <a:endParaRPr lang="en-US" sz="1800" dirty="0" smtClean="0"/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 smtClean="0"/>
              <a:t>У </a:t>
            </a:r>
            <a:r>
              <a:rPr lang="uk-UA" sz="1800" dirty="0"/>
              <a:t>електронних листах він розглядає шаблони в словах, які користувачі позначили як спам. Наприклад, він міг дізнатися, що слово </a:t>
            </a:r>
            <a:r>
              <a:rPr lang="uk-UA" sz="1800" dirty="0" smtClean="0"/>
              <a:t>«розпродаж» </a:t>
            </a:r>
            <a:r>
              <a:rPr lang="uk-UA" sz="1800" dirty="0"/>
              <a:t>позначено як спам у 30% електронних листів. </a:t>
            </a:r>
            <a:endParaRPr lang="uk-UA" sz="1800" dirty="0" smtClean="0"/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 smtClean="0"/>
              <a:t>Зрештою</a:t>
            </a:r>
            <a:r>
              <a:rPr lang="uk-UA" sz="1800" dirty="0"/>
              <a:t>, 0,8% листів, які не є спамом і містять слово </a:t>
            </a:r>
            <a:r>
              <a:rPr lang="uk-UA" sz="1800" dirty="0" smtClean="0"/>
              <a:t>«</a:t>
            </a:r>
            <a:r>
              <a:rPr lang="uk-UA" sz="1800" dirty="0"/>
              <a:t>розпродаж</a:t>
            </a:r>
            <a:r>
              <a:rPr lang="en-CA" sz="1800" dirty="0" smtClean="0"/>
              <a:t>», </a:t>
            </a:r>
            <a:r>
              <a:rPr lang="uk-UA" sz="1800" dirty="0"/>
              <a:t>і 40% усіх листів, отриманих користувачем, є спамом. </a:t>
            </a:r>
            <a:endParaRPr lang="uk-UA" sz="1800" dirty="0" smtClean="0"/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 smtClean="0"/>
              <a:t>Знайти </a:t>
            </a:r>
            <a:r>
              <a:rPr lang="uk-UA" sz="1800" dirty="0"/>
              <a:t>ймовірність того, що лист є спамом, якщо в ньому зустрічається слово </a:t>
            </a:r>
            <a:r>
              <a:rPr lang="uk-UA" sz="1800" dirty="0" smtClean="0"/>
              <a:t>«</a:t>
            </a:r>
            <a:r>
              <a:rPr lang="uk-UA" sz="1800" dirty="0"/>
              <a:t>розпродаж</a:t>
            </a:r>
            <a:r>
              <a:rPr lang="en-CA" sz="1800" dirty="0" smtClean="0"/>
              <a:t>».</a:t>
            </a:r>
            <a:endParaRPr lang="uk-UA" sz="1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415" y="490387"/>
            <a:ext cx="2590690" cy="324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7047" y="0"/>
            <a:ext cx="9875520" cy="10600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uk-UA" sz="4400" b="1" dirty="0"/>
              <a:t>Види</a:t>
            </a:r>
            <a:r>
              <a:rPr lang="en-US" sz="4400" b="1" dirty="0"/>
              <a:t> </a:t>
            </a:r>
            <a:r>
              <a:rPr lang="uk-UA" sz="4400" b="1" dirty="0"/>
              <a:t>підходів </a:t>
            </a:r>
            <a:r>
              <a:rPr lang="en-US" sz="4400" b="1" dirty="0"/>
              <a:t>Bayes Classifiers?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8669" y="1275185"/>
            <a:ext cx="11192933" cy="4985656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/>
              <a:t>Gaussian Naive Bayes</a:t>
            </a:r>
            <a:r>
              <a:rPr lang="uk-UA" sz="1800" dirty="0"/>
              <a:t>. </a:t>
            </a:r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/>
              <a:t>Розподілення незалежних змінних є </a:t>
            </a:r>
            <a:r>
              <a:rPr lang="uk-UA" sz="1800" dirty="0" err="1" smtClean="0"/>
              <a:t>Гаусовським</a:t>
            </a:r>
            <a:r>
              <a:rPr lang="uk-UA" sz="1800" dirty="0" smtClean="0"/>
              <a:t>:</a:t>
            </a:r>
            <a:endParaRPr lang="en-US" sz="1800" dirty="0" smtClean="0"/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endParaRPr lang="en-US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sz="1800" b="1" dirty="0" smtClean="0"/>
              <a:t>Multinomial </a:t>
            </a:r>
            <a:r>
              <a:rPr lang="en-US" sz="1800" b="1" dirty="0"/>
              <a:t>Naive Bayes</a:t>
            </a:r>
            <a:r>
              <a:rPr lang="uk-UA" sz="1800" b="1" dirty="0"/>
              <a:t>  </a:t>
            </a:r>
            <a:r>
              <a:rPr lang="uk-UA" sz="1800" dirty="0"/>
              <a:t>реалізує наївний алгоритм Байєса для </a:t>
            </a:r>
            <a:r>
              <a:rPr lang="uk-UA" sz="1800" dirty="0" err="1"/>
              <a:t>мультиноміально</a:t>
            </a:r>
            <a:r>
              <a:rPr lang="uk-UA" sz="1800" dirty="0"/>
              <a:t> розподілених даних і є одним із двох класичних наївних варіантів Байєса, що використовуються в класифікації тексту (де дані зазвичай представлені як кількість векторів слів, хоча також відомо, що вектори </a:t>
            </a:r>
            <a:r>
              <a:rPr lang="en-US" sz="1800" dirty="0" err="1"/>
              <a:t>tf-idf</a:t>
            </a:r>
            <a:r>
              <a:rPr lang="en-US" sz="1800" dirty="0"/>
              <a:t> </a:t>
            </a:r>
            <a:r>
              <a:rPr lang="uk-UA" sz="1800" dirty="0"/>
              <a:t>добре працюють на практиці).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sz="1800" b="1" dirty="0" smtClean="0"/>
              <a:t>Complement </a:t>
            </a:r>
            <a:r>
              <a:rPr lang="en-US" sz="1800" b="1" dirty="0"/>
              <a:t>Naive Bayes</a:t>
            </a:r>
            <a:r>
              <a:rPr lang="uk-UA" sz="1800" b="1" dirty="0"/>
              <a:t> </a:t>
            </a:r>
            <a:r>
              <a:rPr lang="uk-UA" sz="1800" dirty="0"/>
              <a:t>реалізує наївний алгоритм Байєса (</a:t>
            </a:r>
            <a:r>
              <a:rPr lang="en-US" sz="1800" dirty="0"/>
              <a:t>CNB). CNB — </a:t>
            </a:r>
            <a:r>
              <a:rPr lang="uk-UA" sz="1800" dirty="0"/>
              <a:t>це адаптація стандартного </a:t>
            </a:r>
            <a:r>
              <a:rPr lang="uk-UA" sz="1800" dirty="0" err="1"/>
              <a:t>мультиноміального</a:t>
            </a:r>
            <a:r>
              <a:rPr lang="uk-UA" sz="1800" dirty="0"/>
              <a:t> простого алгоритму Байєса (</a:t>
            </a:r>
            <a:r>
              <a:rPr lang="en-US" sz="1800" dirty="0"/>
              <a:t>MNB), </a:t>
            </a:r>
            <a:r>
              <a:rPr lang="uk-UA" sz="1800" dirty="0"/>
              <a:t>який особливо підходить для незбалансованих наборів даних.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sz="1800" b="1" dirty="0" smtClean="0"/>
              <a:t>Bernoulli </a:t>
            </a:r>
            <a:r>
              <a:rPr lang="en-US" sz="1800" b="1" dirty="0"/>
              <a:t>Naive Bayes</a:t>
            </a:r>
            <a:r>
              <a:rPr lang="uk-UA" sz="1800" b="1" dirty="0"/>
              <a:t> </a:t>
            </a:r>
            <a:r>
              <a:rPr lang="uk-UA" sz="1800" dirty="0"/>
              <a:t>реалізує наївні алгоритми навчання та класифікації Байєса для даних, які розподіляються відповідно до багатовимірних розподілів Бернуллі; тобто може бути кілька ознак, але кожна з них вважається двійковою (Бернуллі, </a:t>
            </a:r>
            <a:r>
              <a:rPr lang="uk-UA" sz="1800" dirty="0" err="1"/>
              <a:t>булевою</a:t>
            </a:r>
            <a:r>
              <a:rPr lang="uk-UA" sz="1800" dirty="0"/>
              <a:t>) змінною.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sz="1800" b="1" dirty="0" smtClean="0"/>
              <a:t>Categorical </a:t>
            </a:r>
            <a:r>
              <a:rPr lang="en-US" sz="1800" b="1" dirty="0"/>
              <a:t>Naive Bayes</a:t>
            </a:r>
            <a:r>
              <a:rPr lang="uk-UA" sz="1800" b="1" dirty="0"/>
              <a:t> </a:t>
            </a:r>
            <a:r>
              <a:rPr lang="uk-UA" sz="1800" dirty="0"/>
              <a:t>реалізує категоріальний наївний алгоритм Байєса для категоріально розподілених даних. Передбачається, що кожна ознака, яка описується індексом, має свій категоріальний розподіл</a:t>
            </a:r>
            <a:r>
              <a:rPr lang="uk-UA" sz="1800" dirty="0" smtClean="0"/>
              <a:t>.</a:t>
            </a:r>
            <a:endParaRPr lang="en-US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681" y="1162725"/>
            <a:ext cx="3923298" cy="11462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207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400" dirty="0"/>
              <a:t>Мережа Бай</a:t>
            </a:r>
            <a:r>
              <a:rPr lang="uk-UA" sz="4400" dirty="0"/>
              <a:t>є</a:t>
            </a:r>
            <a:r>
              <a:rPr lang="ru-RU" sz="4400" dirty="0" err="1"/>
              <a:t>са</a:t>
            </a:r>
            <a:endParaRPr lang="ru-RU" sz="44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679060"/>
          </a:xfrm>
        </p:spPr>
        <p:txBody>
          <a:bodyPr>
            <a:noAutofit/>
          </a:bodyPr>
          <a:lstStyle/>
          <a:p>
            <a:pPr indent="457200">
              <a:lnSpc>
                <a:spcPct val="110000"/>
              </a:lnSpc>
              <a:spcBef>
                <a:spcPts val="600"/>
              </a:spcBef>
            </a:pPr>
            <a:r>
              <a:rPr lang="uk-UA" dirty="0">
                <a:latin typeface="Bahnschrift Condensed" panose="020B0502040204020203" pitchFamily="34" charset="0"/>
              </a:rPr>
              <a:t>Мережа </a:t>
            </a:r>
            <a:r>
              <a:rPr lang="uk-UA" dirty="0" err="1">
                <a:latin typeface="Bahnschrift Condensed" panose="020B0502040204020203" pitchFamily="34" charset="0"/>
              </a:rPr>
              <a:t>Байєса</a:t>
            </a:r>
            <a:r>
              <a:rPr lang="uk-UA" dirty="0">
                <a:latin typeface="Bahnschrift Condensed" panose="020B0502040204020203" pitchFamily="34" charset="0"/>
              </a:rPr>
              <a:t> (мережа </a:t>
            </a:r>
            <a:r>
              <a:rPr lang="uk-UA" dirty="0" err="1">
                <a:latin typeface="Bahnschrift Condensed" panose="020B0502040204020203" pitchFamily="34" charset="0"/>
              </a:rPr>
              <a:t>Байєса</a:t>
            </a:r>
            <a:r>
              <a:rPr lang="uk-UA" dirty="0">
                <a:latin typeface="Bahnschrift Condensed" panose="020B0502040204020203" pitchFamily="34" charset="0"/>
              </a:rPr>
              <a:t> або BN) — це графічна модель, вузли якої представляють випадкові величини (дискретні та/або неперервні). Вузли з’єднані спрямованими дугами, які представляють прямі залежності (які часто є причинно-наслідковими зв’язками) між змінними.</a:t>
            </a:r>
          </a:p>
          <a:p>
            <a:pPr indent="457200">
              <a:lnSpc>
                <a:spcPct val="110000"/>
              </a:lnSpc>
              <a:spcBef>
                <a:spcPts val="600"/>
              </a:spcBef>
            </a:pPr>
            <a:r>
              <a:rPr lang="uk-UA" dirty="0">
                <a:latin typeface="Bahnschrift Condensed" panose="020B0502040204020203" pitchFamily="34" charset="0"/>
              </a:rPr>
              <a:t>Вузли, що вказують на вузол </a:t>
            </a:r>
            <a:r>
              <a:rPr lang="en-US" dirty="0">
                <a:latin typeface="Bahnschrift Condensed" panose="020B0502040204020203" pitchFamily="34" charset="0"/>
              </a:rPr>
              <a:t>X, </a:t>
            </a:r>
            <a:r>
              <a:rPr lang="uk-UA" dirty="0">
                <a:latin typeface="Bahnschrift Condensed" panose="020B0502040204020203" pitchFamily="34" charset="0"/>
              </a:rPr>
              <a:t>називаються його батьками та позначаються </a:t>
            </a:r>
            <a:r>
              <a:rPr lang="en-US" dirty="0">
                <a:latin typeface="Bahnschrift Condensed" panose="020B0502040204020203" pitchFamily="34" charset="0"/>
              </a:rPr>
              <a:t>pa(X). </a:t>
            </a:r>
            <a:r>
              <a:rPr lang="uk-UA" dirty="0">
                <a:latin typeface="Bahnschrift Condensed" panose="020B0502040204020203" pitchFamily="34" charset="0"/>
              </a:rPr>
              <a:t>Зв’язок між змінними кількісно визначається умовними розподілами ймовірностей (</a:t>
            </a:r>
            <a:r>
              <a:rPr lang="en-US" dirty="0">
                <a:latin typeface="Bahnschrift Condensed" panose="020B0502040204020203" pitchFamily="34" charset="0"/>
              </a:rPr>
              <a:t>CPD), </a:t>
            </a:r>
            <a:r>
              <a:rPr lang="uk-UA" dirty="0">
                <a:latin typeface="Bahnschrift Condensed" panose="020B0502040204020203" pitchFamily="34" charset="0"/>
              </a:rPr>
              <a:t>пов’язаними з кожним вузлом, позначеним </a:t>
            </a:r>
            <a:r>
              <a:rPr lang="en-US" dirty="0">
                <a:latin typeface="Bahnschrift Condensed" panose="020B0502040204020203" pitchFamily="34" charset="0"/>
              </a:rPr>
              <a:t>P(</a:t>
            </a:r>
            <a:r>
              <a:rPr lang="en-US" dirty="0" err="1">
                <a:latin typeface="Bahnschrift Condensed" panose="020B0502040204020203" pitchFamily="34" charset="0"/>
              </a:rPr>
              <a:t>X|pa</a:t>
            </a:r>
            <a:r>
              <a:rPr lang="en-US" dirty="0">
                <a:latin typeface="Bahnschrift Condensed" panose="020B0502040204020203" pitchFamily="34" charset="0"/>
              </a:rPr>
              <a:t>(X)), </a:t>
            </a:r>
            <a:r>
              <a:rPr lang="uk-UA" dirty="0">
                <a:latin typeface="Bahnschrift Condensed" panose="020B0502040204020203" pitchFamily="34" charset="0"/>
              </a:rPr>
              <a:t>де стан дочірніх вузлів залежить від комбінації значень батьківських вузлів.</a:t>
            </a:r>
          </a:p>
          <a:p>
            <a:endParaRPr lang="uk-UA" dirty="0"/>
          </a:p>
        </p:txBody>
      </p:sp>
      <p:pic>
        <p:nvPicPr>
          <p:cNvPr id="7" name="Объект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641" y="827430"/>
            <a:ext cx="7655376" cy="51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sz="6000" b="1" dirty="0">
                <a:latin typeface="Rockwell"/>
              </a:rPr>
              <a:t>K-Nearest Neighbor(KNN) Algorithm</a:t>
            </a:r>
            <a:endParaRPr lang="uk-UA" sz="6000" b="1" dirty="0">
              <a:latin typeface="Rockwell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Алгоритм </a:t>
            </a:r>
            <a:r>
              <a:rPr lang="en-CA" dirty="0"/>
              <a:t>K-Nearest Neighbors (KNN) — </a:t>
            </a:r>
            <a:r>
              <a:rPr lang="uk-UA" dirty="0"/>
              <a:t>це контрольований метод машинного навчання, який використовується для вирішення проблем класифікації та регресії. Евелін Фікс і Джозеф </a:t>
            </a:r>
            <a:r>
              <a:rPr lang="uk-UA" dirty="0" err="1"/>
              <a:t>Ходжес</a:t>
            </a:r>
            <a:r>
              <a:rPr lang="uk-UA" dirty="0"/>
              <a:t> розробили цей алгоритм у 1951 році, який згодом був розширений Томасом </a:t>
            </a:r>
            <a:r>
              <a:rPr lang="uk-UA" dirty="0" err="1"/>
              <a:t>Ковером</a:t>
            </a:r>
            <a:r>
              <a:rPr lang="uk-UA" dirty="0"/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39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69974" y="148730"/>
            <a:ext cx="10058400" cy="681695"/>
          </a:xfrm>
        </p:spPr>
        <p:txBody>
          <a:bodyPr>
            <a:noAutofit/>
          </a:bodyPr>
          <a:lstStyle/>
          <a:p>
            <a:pPr algn="ctr"/>
            <a:r>
              <a:rPr lang="uk-UA" sz="4400" dirty="0" smtClean="0"/>
              <a:t>Машинне навчання</a:t>
            </a:r>
            <a:endParaRPr lang="uk-UA" sz="4400" dirty="0"/>
          </a:p>
        </p:txBody>
      </p:sp>
      <p:pic>
        <p:nvPicPr>
          <p:cNvPr id="13" name="Объект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42" y="926581"/>
            <a:ext cx="11570082" cy="533425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95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/>
              <a:t>Алгоритм </a:t>
            </a:r>
            <a:r>
              <a:rPr lang="en-CA" sz="4400" b="1" dirty="0"/>
              <a:t>K-Nearest Neighbors </a:t>
            </a:r>
            <a:endParaRPr lang="uk-UA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3143" y="2194560"/>
            <a:ext cx="5171585" cy="397764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en-CA" sz="1800" dirty="0"/>
              <a:t>KNN </a:t>
            </a:r>
            <a:r>
              <a:rPr lang="uk-UA" sz="1800" dirty="0"/>
              <a:t>є одним із найпростіших, але важливих алгоритмів класифікації в машинному навчанні. Він належить до сфери навчання </a:t>
            </a:r>
            <a:r>
              <a:rPr lang="uk-UA" sz="1800" dirty="0" smtClean="0"/>
              <a:t>з вчителем і </a:t>
            </a:r>
            <a:r>
              <a:rPr lang="uk-UA" sz="1800" dirty="0"/>
              <a:t>знаходить інтенсивне застосування в розпізнаванні образів, аналізі даних і виявленні вторгнень</a:t>
            </a:r>
            <a:r>
              <a:rPr lang="uk-UA" sz="1800" dirty="0" smtClean="0"/>
              <a:t>.</a:t>
            </a:r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 smtClean="0"/>
              <a:t>Він </a:t>
            </a:r>
            <a:r>
              <a:rPr lang="uk-UA" sz="1800" dirty="0"/>
              <a:t>широко використовується в сценаріях реального життя, оскільки він непараметричний, тобто не робить жодних базових припущень щодо розподілу </a:t>
            </a:r>
            <a:r>
              <a:rPr lang="uk-UA" sz="1800" dirty="0" smtClean="0"/>
              <a:t>даних.</a:t>
            </a:r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 smtClean="0"/>
              <a:t>Нам </a:t>
            </a:r>
            <a:r>
              <a:rPr lang="uk-UA" sz="1800" dirty="0"/>
              <a:t>надано деякі попередні дані (також звані навчальними даними), які класифікують </a:t>
            </a:r>
            <a:r>
              <a:rPr lang="uk-UA" sz="1800" dirty="0" smtClean="0"/>
              <a:t>дані </a:t>
            </a:r>
            <a:r>
              <a:rPr lang="uk-UA" sz="1800" dirty="0"/>
              <a:t>на групи, визначені </a:t>
            </a:r>
            <a:r>
              <a:rPr lang="uk-UA" sz="1800" dirty="0" smtClean="0"/>
              <a:t>певним атрибутом</a:t>
            </a:r>
            <a:r>
              <a:rPr lang="uk-UA" sz="1800" dirty="0"/>
              <a:t>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8" y="2281238"/>
            <a:ext cx="4754562" cy="3803649"/>
          </a:xfrm>
        </p:spPr>
      </p:pic>
    </p:spTree>
    <p:extLst>
      <p:ext uri="{BB962C8B-B14F-4D97-AF65-F5344CB8AC3E}">
        <p14:creationId xmlns:p14="http://schemas.microsoft.com/office/powerpoint/2010/main" val="345522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704" y="204714"/>
            <a:ext cx="10058400" cy="160934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uk-UA" sz="4400" b="1" dirty="0" smtClean="0"/>
              <a:t>Показники відстані, що використовуються в алгоритмі KNN</a:t>
            </a:r>
            <a:endParaRPr lang="uk-UA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sz="half" idx="1"/>
              </p:nvPr>
            </p:nvSpPr>
            <p:spPr/>
            <p:txBody>
              <a:bodyPr vert="horz" lIns="91440" tIns="45720" rIns="91440" bIns="45720" rtlCol="0">
                <a:noAutofit/>
              </a:bodyPr>
              <a:lstStyle/>
              <a:p>
                <a:pPr marL="0" indent="4572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CA" b="1" dirty="0"/>
                  <a:t>Euclidean Distance</a:t>
                </a:r>
              </a:p>
              <a:p>
                <a:pPr marL="0" indent="4572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uk-UA" sz="1800" dirty="0" smtClean="0"/>
                  <a:t>Це </a:t>
                </a:r>
                <a:r>
                  <a:rPr lang="uk-UA" sz="1800" dirty="0"/>
                  <a:t>не що інше, як </a:t>
                </a:r>
                <a:r>
                  <a:rPr lang="uk-UA" sz="1800" dirty="0" err="1"/>
                  <a:t>декартова</a:t>
                </a:r>
                <a:r>
                  <a:rPr lang="uk-UA" sz="1800" dirty="0"/>
                  <a:t> відстань між двома точками, які знаходяться на площині/гіперплощині. Евклідову відстань також можна </a:t>
                </a:r>
                <a:r>
                  <a:rPr lang="uk-UA" sz="1800" dirty="0" err="1"/>
                  <a:t>візуалізувати</a:t>
                </a:r>
                <a:r>
                  <a:rPr lang="uk-UA" sz="1800" dirty="0"/>
                  <a:t> як довжину прямої лінії, яка з’єднує дві точки, які розглядаються. Цей показник допомагає нам обчислити чисте зміщення між двома станами об’єкта</a:t>
                </a:r>
                <a:r>
                  <a:rPr lang="uk-UA" sz="1800" dirty="0" smtClean="0"/>
                  <a:t>.</a:t>
                </a:r>
              </a:p>
              <a:p>
                <a:pPr marL="0" indent="4572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+1,</m:t>
                                          </m:r>
                                          <m:r>
                                            <a:rPr lang="uk-UA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uk-UA" sz="18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54" t="-766" r="-115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b="1" dirty="0"/>
                  <a:t>Manhattan Distance</a:t>
                </a:r>
              </a:p>
              <a:p>
                <a:pPr marL="0" indent="4572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uk-UA" sz="1800" dirty="0"/>
                  <a:t>Метрика </a:t>
                </a:r>
                <a:r>
                  <a:rPr lang="uk-UA" sz="1800" dirty="0" err="1"/>
                  <a:t>Манхеттенської</a:t>
                </a:r>
                <a:r>
                  <a:rPr lang="uk-UA" sz="1800" dirty="0"/>
                  <a:t> відстані зазвичай використовується, коли нас цікавить загальна відстань, пройдена об’єктом, а не переміщення. Ця метрика обчислюється шляхом підсумовування абсолютної різниці між координатами точок у </a:t>
                </a:r>
                <a:r>
                  <a:rPr lang="en-CA" sz="1800" dirty="0"/>
                  <a:t>n-</a:t>
                </a:r>
                <a:r>
                  <a:rPr lang="uk-UA" sz="1800" dirty="0"/>
                  <a:t>вимірах</a:t>
                </a:r>
                <a:r>
                  <a:rPr lang="uk-UA" sz="1800" dirty="0" smtClean="0"/>
                  <a:t>.</a:t>
                </a:r>
              </a:p>
              <a:p>
                <a:pPr marL="0" indent="4572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endParaRPr lang="uk-UA" sz="1800" dirty="0" smtClean="0"/>
              </a:p>
              <a:p>
                <a:pPr marL="0" indent="45720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uk-UA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+1,</m:t>
                                      </m:r>
                                      <m:r>
                                        <a:rPr lang="uk-UA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rad>
                    </m:oMath>
                  </m:oMathPara>
                </a14:m>
                <a:endParaRPr lang="uk-UA" sz="1800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82" t="-153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245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041856" y="214044"/>
            <a:ext cx="10058400" cy="7096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/>
              <a:t>Робота алгоритму </a:t>
            </a:r>
            <a:r>
              <a:rPr lang="en-CA" sz="4400" b="1" dirty="0"/>
              <a:t>KNN</a:t>
            </a:r>
            <a:endParaRPr lang="uk-UA" sz="44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08" y="822322"/>
            <a:ext cx="9525000" cy="3743325"/>
          </a:xfrm>
        </p:spPr>
      </p:pic>
      <p:sp>
        <p:nvSpPr>
          <p:cNvPr id="9" name="Прямоугольник 8"/>
          <p:cNvSpPr/>
          <p:nvPr/>
        </p:nvSpPr>
        <p:spPr>
          <a:xfrm>
            <a:off x="292360" y="1800743"/>
            <a:ext cx="28302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u="sng" dirty="0"/>
              <a:t>Крок 1: Вибір оптимального значення </a:t>
            </a:r>
            <a:r>
              <a:rPr lang="uk-UA" dirty="0"/>
              <a:t>KK представляє кількість найближчих сусідів, яку потрібно враховувати під час прогнозування.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62284" y="4052586"/>
            <a:ext cx="32637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u="sng" dirty="0"/>
              <a:t>Крок 2: Розрахунок </a:t>
            </a:r>
            <a:r>
              <a:rPr lang="uk-UA" u="sng" dirty="0" smtClean="0"/>
              <a:t>відстані</a:t>
            </a:r>
          </a:p>
          <a:p>
            <a:r>
              <a:rPr lang="uk-UA" dirty="0" smtClean="0"/>
              <a:t>Для </a:t>
            </a:r>
            <a:r>
              <a:rPr lang="uk-UA" dirty="0"/>
              <a:t>вимірювання подібності між цільовими та навчальними точками даних використовується евклідова відстань. Відстань обчислюється між кожною з точок даних у наборі даних і цільовою точкою.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550035" y="4618925"/>
            <a:ext cx="2496202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700" u="sng" dirty="0"/>
              <a:t>Крок 3: Пошук найближчих </a:t>
            </a:r>
            <a:r>
              <a:rPr lang="uk-UA" sz="1700" u="sng" dirty="0" smtClean="0"/>
              <a:t>сусідів </a:t>
            </a:r>
          </a:p>
          <a:p>
            <a:r>
              <a:rPr lang="uk-UA" sz="1700" dirty="0" smtClean="0"/>
              <a:t>K </a:t>
            </a:r>
            <a:r>
              <a:rPr lang="uk-UA" sz="1700" dirty="0"/>
              <a:t>точок даних з найменшою відстанню до цільової точки є найближчими сусідами.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139544" y="4303455"/>
            <a:ext cx="59049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600" u="sng" dirty="0"/>
              <a:t>Крок 4: Голосування за класифікацію або визначення середнього для </a:t>
            </a:r>
            <a:r>
              <a:rPr lang="uk-UA" sz="1600" u="sng" dirty="0" smtClean="0"/>
              <a:t>регресії</a:t>
            </a:r>
          </a:p>
          <a:p>
            <a:r>
              <a:rPr lang="uk-UA" sz="1600" b="1" dirty="0" smtClean="0"/>
              <a:t>У </a:t>
            </a:r>
            <a:r>
              <a:rPr lang="uk-UA" sz="1600" b="1" dirty="0"/>
              <a:t>задачі класифікації </a:t>
            </a:r>
            <a:r>
              <a:rPr lang="uk-UA" sz="1600" dirty="0"/>
              <a:t>мітки класів K-найближчих сусідів визначаються шляхом голосування більшістю. Клас із найбільшою кількістю входжень серед сусідів стає прогнозованим класом для цільової точки даних</a:t>
            </a:r>
            <a:r>
              <a:rPr lang="uk-UA" sz="1600" dirty="0" smtClean="0"/>
              <a:t>.</a:t>
            </a:r>
          </a:p>
          <a:p>
            <a:r>
              <a:rPr lang="uk-UA" sz="1600" b="1" dirty="0" smtClean="0"/>
              <a:t>У </a:t>
            </a:r>
            <a:r>
              <a:rPr lang="uk-UA" sz="1600" b="1" dirty="0"/>
              <a:t>задачі регресії </a:t>
            </a:r>
            <a:r>
              <a:rPr lang="uk-UA" sz="1600" dirty="0"/>
              <a:t>мітка класу обчислюється шляхом усереднення цільових значень K найближчих сусідів. Розраховане середнє значення стає прогнозованим результатом для цільової точки даних.</a:t>
            </a:r>
          </a:p>
        </p:txBody>
      </p:sp>
    </p:spTree>
    <p:extLst>
      <p:ext uri="{BB962C8B-B14F-4D97-AF65-F5344CB8AC3E}">
        <p14:creationId xmlns:p14="http://schemas.microsoft.com/office/powerpoint/2010/main" val="1213827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376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/>
              <a:t>Переваги алгоритму </a:t>
            </a:r>
            <a:r>
              <a:rPr lang="en-CA" sz="4400" b="1" dirty="0"/>
              <a:t>KNN</a:t>
            </a:r>
            <a:endParaRPr lang="uk-UA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522" y="1421612"/>
            <a:ext cx="10633726" cy="494186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dirty="0"/>
              <a:t>Легко реалізувати, оскільки складність алгоритму не така висока</a:t>
            </a:r>
            <a:r>
              <a:rPr lang="uk-UA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Легко </a:t>
            </a:r>
            <a:r>
              <a:rPr lang="uk-UA" dirty="0"/>
              <a:t>адаптується – згідно з роботою алгоритму </a:t>
            </a:r>
            <a:r>
              <a:rPr lang="en-CA" dirty="0"/>
              <a:t>KNN </a:t>
            </a:r>
            <a:r>
              <a:rPr lang="uk-UA" dirty="0"/>
              <a:t>він зберігає всі дані в пам’яті, і, отже, щоразу, коли додається новий приклад або точка даних, алгоритм налаштовується відповідно до цього нового прикладу та також робить свій внесок у майбутні прогнози. </a:t>
            </a:r>
            <a:endParaRPr lang="uk-UA" dirty="0" smtClean="0"/>
          </a:p>
          <a:p>
            <a:pPr marL="457200" indent="-457200">
              <a:buFont typeface="+mj-lt"/>
              <a:buAutoNum type="arabicPeriod"/>
            </a:pPr>
            <a:r>
              <a:rPr lang="uk-UA" dirty="0" smtClean="0"/>
              <a:t>Мало </a:t>
            </a:r>
            <a:r>
              <a:rPr lang="uk-UA" dirty="0" err="1"/>
              <a:t>гіперпараметрів</a:t>
            </a:r>
            <a:r>
              <a:rPr lang="uk-UA" dirty="0"/>
              <a:t> – Єдиними параметрами, які потрібні для навчання алгоритму </a:t>
            </a:r>
            <a:r>
              <a:rPr lang="en-CA" dirty="0"/>
              <a:t>KNN, </a:t>
            </a:r>
            <a:r>
              <a:rPr lang="uk-UA" dirty="0"/>
              <a:t>є значення </a:t>
            </a:r>
            <a:r>
              <a:rPr lang="en-CA" dirty="0"/>
              <a:t>k </a:t>
            </a:r>
            <a:r>
              <a:rPr lang="uk-UA" dirty="0"/>
              <a:t>і вибір метрики відстані, яку ми хотіли б вибрати з нашої метрики оцінки</a:t>
            </a:r>
            <a:r>
              <a:rPr lang="uk-UA" dirty="0" smtClean="0"/>
              <a:t>.</a:t>
            </a:r>
          </a:p>
          <a:p>
            <a:pPr marL="0" indent="457200">
              <a:lnSpc>
                <a:spcPct val="110000"/>
              </a:lnSpc>
              <a:spcBef>
                <a:spcPts val="600"/>
              </a:spcBef>
              <a:buNone/>
            </a:pPr>
            <a:r>
              <a:rPr lang="uk-UA" dirty="0"/>
              <a:t>Значення </a:t>
            </a:r>
            <a:r>
              <a:rPr lang="en-CA" dirty="0"/>
              <a:t>k </a:t>
            </a:r>
            <a:r>
              <a:rPr lang="uk-UA" dirty="0"/>
              <a:t>дуже важливе в алгоритмі </a:t>
            </a:r>
            <a:r>
              <a:rPr lang="en-CA" dirty="0"/>
              <a:t>KNN </a:t>
            </a:r>
            <a:r>
              <a:rPr lang="uk-UA" dirty="0"/>
              <a:t>для визначення кількості сусідів в алгоритмі. Значення </a:t>
            </a:r>
            <a:r>
              <a:rPr lang="en-CA" dirty="0"/>
              <a:t>k </a:t>
            </a:r>
            <a:r>
              <a:rPr lang="uk-UA" dirty="0"/>
              <a:t>в алгоритмі </a:t>
            </a:r>
            <a:r>
              <a:rPr lang="en-CA" dirty="0"/>
              <a:t>k-</a:t>
            </a:r>
            <a:r>
              <a:rPr lang="uk-UA" dirty="0"/>
              <a:t>найближчих сусідів (</a:t>
            </a:r>
            <a:r>
              <a:rPr lang="en-CA" dirty="0"/>
              <a:t>k-NN) </a:t>
            </a:r>
            <a:r>
              <a:rPr lang="uk-UA" dirty="0"/>
              <a:t>слід вибирати на основі вхідних даних. Якщо вхідні дані мають </a:t>
            </a:r>
            <a:r>
              <a:rPr lang="uk-UA" dirty="0" smtClean="0"/>
              <a:t>багато </a:t>
            </a:r>
            <a:r>
              <a:rPr lang="uk-UA" dirty="0"/>
              <a:t>викидів або шуму, </a:t>
            </a:r>
            <a:r>
              <a:rPr lang="uk-UA" dirty="0" smtClean="0"/>
              <a:t>більше </a:t>
            </a:r>
            <a:r>
              <a:rPr lang="uk-UA" dirty="0"/>
              <a:t>значення </a:t>
            </a:r>
            <a:r>
              <a:rPr lang="en-CA" dirty="0"/>
              <a:t>k </a:t>
            </a:r>
            <a:r>
              <a:rPr lang="uk-UA" dirty="0"/>
              <a:t>буде кращим. Рекомендується вибрати непарне значення для </a:t>
            </a:r>
            <a:r>
              <a:rPr lang="en-CA" dirty="0" smtClean="0"/>
              <a:t>k</a:t>
            </a:r>
            <a:r>
              <a:rPr lang="uk-UA" dirty="0" smtClean="0"/>
              <a:t>.</a:t>
            </a:r>
          </a:p>
          <a:p>
            <a:pPr marL="0" indent="457200">
              <a:lnSpc>
                <a:spcPct val="110000"/>
              </a:lnSpc>
              <a:spcBef>
                <a:spcPts val="600"/>
              </a:spcBef>
              <a:buNone/>
            </a:pPr>
            <a:r>
              <a:rPr lang="uk-UA" dirty="0" smtClean="0"/>
              <a:t>Методи </a:t>
            </a:r>
            <a:r>
              <a:rPr lang="uk-UA" dirty="0"/>
              <a:t>перехресної перевірки можуть допомогти у виборі найкращого значення </a:t>
            </a:r>
            <a:r>
              <a:rPr lang="en-CA" dirty="0"/>
              <a:t>k </a:t>
            </a:r>
            <a:r>
              <a:rPr lang="uk-UA" dirty="0"/>
              <a:t>для даного набору даних.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59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531285"/>
            <a:ext cx="10058400" cy="8589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/>
              <a:t>Недоліки алгоритму </a:t>
            </a:r>
            <a:r>
              <a:rPr lang="en-CA" sz="4400" b="1" dirty="0"/>
              <a:t>KNN</a:t>
            </a:r>
            <a:endParaRPr lang="uk-UA" sz="4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1744824"/>
            <a:ext cx="10058400" cy="4427376"/>
          </a:xfrm>
        </p:spPr>
        <p:txBody>
          <a:bodyPr>
            <a:noAutofit/>
          </a:bodyPr>
          <a:lstStyle/>
          <a:p>
            <a:r>
              <a:rPr lang="uk-UA" sz="2200" dirty="0"/>
              <a:t>Не масштабується – оскільки ми </a:t>
            </a:r>
            <a:r>
              <a:rPr lang="uk-UA" sz="2200" dirty="0" smtClean="0"/>
              <a:t>знаємо що </a:t>
            </a:r>
            <a:r>
              <a:rPr lang="uk-UA" sz="2200" dirty="0"/>
              <a:t>алгоритм </a:t>
            </a:r>
            <a:r>
              <a:rPr lang="en-CA" sz="2200" dirty="0"/>
              <a:t>KNN </a:t>
            </a:r>
            <a:r>
              <a:rPr lang="uk-UA" sz="2200" dirty="0"/>
              <a:t>також вважається </a:t>
            </a:r>
            <a:r>
              <a:rPr lang="uk-UA" sz="2200" dirty="0" smtClean="0"/>
              <a:t>«ледачим» </a:t>
            </a:r>
            <a:r>
              <a:rPr lang="uk-UA" sz="2200" dirty="0"/>
              <a:t>алгоритмом. Основне значення цього терміну полягає в тому, що </a:t>
            </a:r>
            <a:r>
              <a:rPr lang="uk-UA" sz="2200" dirty="0" smtClean="0"/>
              <a:t>він </a:t>
            </a:r>
            <a:r>
              <a:rPr lang="uk-UA" sz="2200" dirty="0"/>
              <a:t>потребує великої обчислювальної потужності, а також </a:t>
            </a:r>
            <a:r>
              <a:rPr lang="uk-UA" sz="2200" dirty="0" smtClean="0"/>
              <a:t>обсягів зберігання </a:t>
            </a:r>
            <a:r>
              <a:rPr lang="uk-UA" sz="2200" dirty="0" err="1" smtClean="0"/>
              <a:t>даних.Це</a:t>
            </a:r>
            <a:r>
              <a:rPr lang="uk-UA" sz="2200" dirty="0" smtClean="0"/>
              <a:t> </a:t>
            </a:r>
            <a:r>
              <a:rPr lang="uk-UA" sz="2200" dirty="0"/>
              <a:t>робить цей алгоритм трудомістким і виснажливим</a:t>
            </a:r>
            <a:r>
              <a:rPr lang="uk-UA" sz="2200" dirty="0" smtClean="0"/>
              <a:t>.</a:t>
            </a:r>
          </a:p>
          <a:p>
            <a:r>
              <a:rPr lang="uk-UA" sz="2200" dirty="0" smtClean="0"/>
              <a:t>Прокляття </a:t>
            </a:r>
            <a:r>
              <a:rPr lang="uk-UA" sz="2200" dirty="0"/>
              <a:t>розмірності – існує термін, відомий як явище піку, згідно з яким на алгоритм </a:t>
            </a:r>
            <a:r>
              <a:rPr lang="en-CA" sz="2200" dirty="0"/>
              <a:t>KNN </a:t>
            </a:r>
            <a:r>
              <a:rPr lang="uk-UA" sz="2200" dirty="0"/>
              <a:t>впливає прокляття розмірності, що означає, що алгоритму важко правильно класифікувати точки даних, коли розмірність надто висока</a:t>
            </a:r>
            <a:r>
              <a:rPr lang="uk-UA" sz="2200" dirty="0" smtClean="0"/>
              <a:t>.</a:t>
            </a:r>
          </a:p>
          <a:p>
            <a:r>
              <a:rPr lang="uk-UA" sz="2200" dirty="0" smtClean="0"/>
              <a:t>Схильність </a:t>
            </a:r>
            <a:r>
              <a:rPr lang="uk-UA" sz="2200" dirty="0"/>
              <a:t>до </a:t>
            </a:r>
            <a:r>
              <a:rPr lang="uk-UA" sz="2200" dirty="0" smtClean="0"/>
              <a:t>перенавчання </a:t>
            </a:r>
            <a:r>
              <a:rPr lang="uk-UA" sz="2200" dirty="0"/>
              <a:t>– Оскільки на алгоритм впливає прокляття розмірності, він також схильний до проблеми </a:t>
            </a:r>
            <a:r>
              <a:rPr lang="uk-UA" sz="2200" dirty="0" smtClean="0"/>
              <a:t>перенавчання. </a:t>
            </a:r>
            <a:r>
              <a:rPr lang="uk-UA" sz="2200" dirty="0"/>
              <a:t>Тому для вирішення цієї проблеми зазвичай застосовуються методи вибору ознак, а також методи зменшення розмірності.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8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sz="6000" b="1" dirty="0"/>
              <a:t>Decision </a:t>
            </a:r>
            <a:r>
              <a:rPr lang="en-CA" sz="6000" b="1" dirty="0" smtClean="0"/>
              <a:t>Tree</a:t>
            </a:r>
            <a:endParaRPr lang="uk-UA" sz="6000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704" y="195383"/>
            <a:ext cx="10058400" cy="952282"/>
          </a:xfrm>
        </p:spPr>
        <p:txBody>
          <a:bodyPr>
            <a:normAutofit/>
          </a:bodyPr>
          <a:lstStyle/>
          <a:p>
            <a:pPr algn="ctr"/>
            <a:r>
              <a:rPr lang="en-CA" sz="4400" b="1" dirty="0"/>
              <a:t>Decision Tree</a:t>
            </a:r>
            <a:endParaRPr lang="uk-UA" sz="4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5820" y="1455576"/>
            <a:ext cx="5208908" cy="4716624"/>
          </a:xfrm>
        </p:spPr>
        <p:txBody>
          <a:bodyPr>
            <a:noAutofit/>
          </a:bodyPr>
          <a:lstStyle/>
          <a:p>
            <a:pPr marL="0" indent="457200">
              <a:lnSpc>
                <a:spcPct val="110000"/>
              </a:lnSpc>
              <a:spcBef>
                <a:spcPts val="600"/>
              </a:spcBef>
              <a:buNone/>
            </a:pPr>
            <a:r>
              <a:rPr lang="uk-UA" dirty="0"/>
              <a:t>Дерево рішень — це тип алгоритму керованого навчання, який зазвичай використовується в машинному навчанні для моделювання та прогнозування результатів на основі вхідних даних. </a:t>
            </a:r>
            <a:endParaRPr lang="en-US" dirty="0" smtClean="0"/>
          </a:p>
          <a:p>
            <a:pPr marL="0" indent="457200">
              <a:lnSpc>
                <a:spcPct val="110000"/>
              </a:lnSpc>
              <a:spcBef>
                <a:spcPts val="600"/>
              </a:spcBef>
              <a:buNone/>
            </a:pPr>
            <a:r>
              <a:rPr lang="uk-UA" dirty="0" smtClean="0"/>
              <a:t>Це </a:t>
            </a:r>
            <a:r>
              <a:rPr lang="uk-UA" dirty="0"/>
              <a:t>деревоподібна структура, де кожен внутрішній вузол перевіряє атрибут, кожна гілка відповідає значенню атрибута, а кожен листовий вузол представляє остаточне рішення або прогноз</a:t>
            </a:r>
            <a:r>
              <a:rPr lang="uk-UA" dirty="0" smtClean="0"/>
              <a:t>.</a:t>
            </a:r>
            <a:endParaRPr lang="en-US" dirty="0" smtClean="0"/>
          </a:p>
          <a:p>
            <a:pPr marL="0" indent="457200">
              <a:lnSpc>
                <a:spcPct val="110000"/>
              </a:lnSpc>
              <a:spcBef>
                <a:spcPts val="600"/>
              </a:spcBef>
              <a:buNone/>
            </a:pPr>
            <a:r>
              <a:rPr lang="uk-UA" dirty="0" smtClean="0"/>
              <a:t>Вони </a:t>
            </a:r>
            <a:r>
              <a:rPr lang="uk-UA" dirty="0"/>
              <a:t>можуть бути використані для розв’язання </a:t>
            </a:r>
            <a:r>
              <a:rPr lang="uk-UA" u="sng" dirty="0"/>
              <a:t>задач регресії та класифікації</a:t>
            </a:r>
            <a:r>
              <a:rPr lang="uk-UA" dirty="0"/>
              <a:t>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912" y="1222311"/>
            <a:ext cx="4050242" cy="508056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0517" y="214045"/>
            <a:ext cx="10058400" cy="9616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/>
              <a:t>Термінології дерева рішень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96622" y="1259633"/>
            <a:ext cx="10332161" cy="5318448"/>
          </a:xfrm>
        </p:spPr>
        <p:txBody>
          <a:bodyPr>
            <a:normAutofit fontScale="85000" lnSpcReduction="20000"/>
          </a:bodyPr>
          <a:lstStyle/>
          <a:p>
            <a:pPr marL="0" indent="457200">
              <a:lnSpc>
                <a:spcPct val="110000"/>
              </a:lnSpc>
              <a:spcBef>
                <a:spcPts val="200"/>
              </a:spcBef>
              <a:buNone/>
            </a:pPr>
            <a:r>
              <a:rPr lang="uk-UA" b="1" dirty="0"/>
              <a:t>Кореневий </a:t>
            </a:r>
            <a:r>
              <a:rPr lang="uk-UA" b="1" dirty="0" smtClean="0"/>
              <a:t>вузол</a:t>
            </a:r>
            <a:r>
              <a:rPr lang="en-US" b="1" dirty="0"/>
              <a:t> (</a:t>
            </a:r>
            <a:r>
              <a:rPr lang="en-US" dirty="0"/>
              <a:t>Root Node</a:t>
            </a:r>
            <a:r>
              <a:rPr lang="en-US" b="1" dirty="0"/>
              <a:t>)</a:t>
            </a:r>
            <a:r>
              <a:rPr lang="uk-UA" dirty="0" smtClean="0"/>
              <a:t>: </a:t>
            </a:r>
            <a:r>
              <a:rPr lang="uk-UA" dirty="0"/>
              <a:t>кореневий вузол дерева рішень, який представляє початковий вибір або функцію, від якої дерево розгалужується, є найвищим вузлом</a:t>
            </a:r>
            <a:r>
              <a:rPr lang="uk-UA" dirty="0" smtClean="0"/>
              <a:t>.</a:t>
            </a:r>
            <a:endParaRPr lang="en-US" dirty="0" smtClean="0"/>
          </a:p>
          <a:p>
            <a:pPr marL="0" indent="457200">
              <a:lnSpc>
                <a:spcPct val="110000"/>
              </a:lnSpc>
              <a:spcBef>
                <a:spcPts val="200"/>
              </a:spcBef>
              <a:buNone/>
            </a:pPr>
            <a:r>
              <a:rPr lang="uk-UA" b="1" dirty="0" smtClean="0"/>
              <a:t>Внутрішні </a:t>
            </a:r>
            <a:r>
              <a:rPr lang="uk-UA" b="1" dirty="0"/>
              <a:t>вузли </a:t>
            </a:r>
            <a:r>
              <a:rPr lang="uk-UA" dirty="0"/>
              <a:t>(вузли прийняття рішень</a:t>
            </a:r>
            <a:r>
              <a:rPr lang="uk-UA" dirty="0" smtClean="0"/>
              <a:t>)</a:t>
            </a:r>
            <a:r>
              <a:rPr lang="en-US" dirty="0"/>
              <a:t> (</a:t>
            </a:r>
            <a:r>
              <a:rPr lang="en-US" b="1" dirty="0"/>
              <a:t>Internal Nodes (Decision Nodes</a:t>
            </a:r>
            <a:r>
              <a:rPr lang="en-US" dirty="0"/>
              <a:t>))</a:t>
            </a:r>
            <a:r>
              <a:rPr lang="uk-UA" dirty="0" smtClean="0"/>
              <a:t>: </a:t>
            </a:r>
            <a:r>
              <a:rPr lang="uk-UA" dirty="0"/>
              <a:t>вузли в дереві, вибір яких визначається значеннями конкретних атрибутів. На цих вузлах є гілки, які йдуть до інших вузлів</a:t>
            </a:r>
            <a:r>
              <a:rPr lang="uk-UA" dirty="0" smtClean="0"/>
              <a:t>.</a:t>
            </a:r>
            <a:endParaRPr lang="en-US" dirty="0" smtClean="0"/>
          </a:p>
          <a:p>
            <a:pPr marL="0" indent="457200">
              <a:lnSpc>
                <a:spcPct val="110000"/>
              </a:lnSpc>
              <a:spcBef>
                <a:spcPts val="200"/>
              </a:spcBef>
              <a:buNone/>
            </a:pPr>
            <a:r>
              <a:rPr lang="uk-UA" b="1" dirty="0" smtClean="0"/>
              <a:t>Листові </a:t>
            </a:r>
            <a:r>
              <a:rPr lang="uk-UA" b="1" dirty="0"/>
              <a:t>вузли </a:t>
            </a:r>
            <a:r>
              <a:rPr lang="uk-UA" dirty="0"/>
              <a:t>(кінцеві вузли</a:t>
            </a:r>
            <a:r>
              <a:rPr lang="uk-UA" dirty="0" smtClean="0"/>
              <a:t>)</a:t>
            </a:r>
            <a:r>
              <a:rPr lang="en-US" dirty="0"/>
              <a:t> (</a:t>
            </a:r>
            <a:r>
              <a:rPr lang="en-US" b="1" dirty="0"/>
              <a:t>Leaf Nodes (Terminal Nodes)</a:t>
            </a:r>
            <a:r>
              <a:rPr lang="en-US" dirty="0"/>
              <a:t>)</a:t>
            </a:r>
            <a:r>
              <a:rPr lang="uk-UA" dirty="0" smtClean="0"/>
              <a:t>: </a:t>
            </a:r>
            <a:r>
              <a:rPr lang="uk-UA" dirty="0"/>
              <a:t>кінцеві точки гілок, коли приймаються рішення або прогнози. </a:t>
            </a:r>
            <a:r>
              <a:rPr lang="uk-UA" dirty="0" err="1"/>
              <a:t>Відгалужень</a:t>
            </a:r>
            <a:r>
              <a:rPr lang="uk-UA" dirty="0"/>
              <a:t> на вузлах листя більше немає</a:t>
            </a:r>
            <a:r>
              <a:rPr lang="uk-UA" dirty="0" smtClean="0"/>
              <a:t>.</a:t>
            </a:r>
            <a:endParaRPr lang="en-US" dirty="0" smtClean="0"/>
          </a:p>
          <a:p>
            <a:pPr marL="0" indent="457200">
              <a:lnSpc>
                <a:spcPct val="110000"/>
              </a:lnSpc>
              <a:spcBef>
                <a:spcPts val="200"/>
              </a:spcBef>
              <a:buNone/>
            </a:pPr>
            <a:r>
              <a:rPr lang="uk-UA" b="1" dirty="0" smtClean="0"/>
              <a:t>Гілки</a:t>
            </a:r>
            <a:r>
              <a:rPr lang="uk-UA" dirty="0" smtClean="0"/>
              <a:t> </a:t>
            </a:r>
            <a:r>
              <a:rPr lang="uk-UA" dirty="0"/>
              <a:t>(грані</a:t>
            </a:r>
            <a:r>
              <a:rPr lang="uk-UA" dirty="0" smtClean="0"/>
              <a:t>)</a:t>
            </a:r>
            <a:r>
              <a:rPr lang="en-US" dirty="0"/>
              <a:t> (</a:t>
            </a:r>
            <a:r>
              <a:rPr lang="en-US" b="1" dirty="0"/>
              <a:t>Edges</a:t>
            </a:r>
            <a:r>
              <a:rPr lang="en-US" dirty="0"/>
              <a:t>)</a:t>
            </a:r>
            <a:r>
              <a:rPr lang="uk-UA" dirty="0" smtClean="0"/>
              <a:t>: </a:t>
            </a:r>
            <a:r>
              <a:rPr lang="uk-UA" dirty="0"/>
              <a:t>зв’язки між вузлами, які показують, як приймаються рішення у відповідь на певні обставини</a:t>
            </a:r>
            <a:r>
              <a:rPr lang="uk-UA" dirty="0" smtClean="0"/>
              <a:t>.</a:t>
            </a:r>
            <a:endParaRPr lang="en-US" dirty="0" smtClean="0"/>
          </a:p>
          <a:p>
            <a:pPr marL="0" indent="457200">
              <a:lnSpc>
                <a:spcPct val="110000"/>
              </a:lnSpc>
              <a:spcBef>
                <a:spcPts val="200"/>
              </a:spcBef>
              <a:buNone/>
            </a:pPr>
            <a:r>
              <a:rPr lang="uk-UA" b="1" dirty="0" smtClean="0"/>
              <a:t>Поділ</a:t>
            </a:r>
            <a:r>
              <a:rPr lang="en-US" b="1" dirty="0"/>
              <a:t> (Splitting)</a:t>
            </a:r>
            <a:r>
              <a:rPr lang="uk-UA" dirty="0" smtClean="0"/>
              <a:t>: </a:t>
            </a:r>
            <a:r>
              <a:rPr lang="uk-UA" dirty="0"/>
              <a:t>процес поділу вузла на два або більше </a:t>
            </a:r>
            <a:r>
              <a:rPr lang="uk-UA" dirty="0" smtClean="0"/>
              <a:t>вузлів </a:t>
            </a:r>
            <a:r>
              <a:rPr lang="uk-UA" dirty="0"/>
              <a:t>на основі критерію прийняття рішення. Він передбачає вибір функції та порогового значення для створення підмножин даних</a:t>
            </a:r>
            <a:r>
              <a:rPr lang="uk-UA" dirty="0" smtClean="0"/>
              <a:t>.</a:t>
            </a:r>
            <a:endParaRPr lang="en-US" dirty="0" smtClean="0"/>
          </a:p>
          <a:p>
            <a:pPr marL="0" indent="457200">
              <a:lnSpc>
                <a:spcPct val="110000"/>
              </a:lnSpc>
              <a:spcBef>
                <a:spcPts val="200"/>
              </a:spcBef>
              <a:buNone/>
            </a:pPr>
            <a:r>
              <a:rPr lang="uk-UA" b="1" dirty="0" smtClean="0"/>
              <a:t>Батьківський вузол</a:t>
            </a:r>
            <a:r>
              <a:rPr lang="en-US" b="1" dirty="0"/>
              <a:t> (Parent Node)</a:t>
            </a:r>
            <a:r>
              <a:rPr lang="uk-UA" dirty="0" smtClean="0"/>
              <a:t>: </a:t>
            </a:r>
            <a:r>
              <a:rPr lang="uk-UA" dirty="0"/>
              <a:t>вузол, який розділений на дочірні вузли. Вихідний вузол, з якого походить поділ</a:t>
            </a:r>
            <a:r>
              <a:rPr lang="uk-UA" dirty="0" smtClean="0"/>
              <a:t>.</a:t>
            </a:r>
            <a:endParaRPr lang="en-US" dirty="0" smtClean="0"/>
          </a:p>
          <a:p>
            <a:pPr marL="0" indent="457200">
              <a:lnSpc>
                <a:spcPct val="110000"/>
              </a:lnSpc>
              <a:spcBef>
                <a:spcPts val="200"/>
              </a:spcBef>
              <a:buNone/>
            </a:pPr>
            <a:r>
              <a:rPr lang="uk-UA" b="1" dirty="0" smtClean="0"/>
              <a:t>Дочірній вузол</a:t>
            </a:r>
            <a:r>
              <a:rPr lang="en-US" b="1" dirty="0"/>
              <a:t> (Child Node)</a:t>
            </a:r>
            <a:r>
              <a:rPr lang="uk-UA" dirty="0" smtClean="0"/>
              <a:t>: </a:t>
            </a:r>
            <a:r>
              <a:rPr lang="uk-UA" dirty="0"/>
              <a:t>вузли, створені в результаті відокремлення від батьківського вузла</a:t>
            </a:r>
            <a:r>
              <a:rPr lang="uk-UA" dirty="0" smtClean="0"/>
              <a:t>.</a:t>
            </a:r>
            <a:endParaRPr lang="en-US" dirty="0" smtClean="0"/>
          </a:p>
          <a:p>
            <a:pPr marL="0" indent="457200">
              <a:lnSpc>
                <a:spcPct val="110000"/>
              </a:lnSpc>
              <a:spcBef>
                <a:spcPts val="200"/>
              </a:spcBef>
              <a:buNone/>
            </a:pPr>
            <a:r>
              <a:rPr lang="uk-UA" b="1" dirty="0" smtClean="0"/>
              <a:t>Критерій </a:t>
            </a:r>
            <a:r>
              <a:rPr lang="uk-UA" b="1" dirty="0"/>
              <a:t>прийняття </a:t>
            </a:r>
            <a:r>
              <a:rPr lang="uk-UA" b="1" dirty="0" smtClean="0"/>
              <a:t>рішення</a:t>
            </a:r>
            <a:r>
              <a:rPr lang="en-US" b="1" dirty="0"/>
              <a:t> (Decision Criterion)</a:t>
            </a:r>
            <a:r>
              <a:rPr lang="uk-UA" dirty="0" smtClean="0"/>
              <a:t>: </a:t>
            </a:r>
            <a:r>
              <a:rPr lang="uk-UA" dirty="0"/>
              <a:t>правило або умова, що використовується для визначення того, як дані повинні бути розділені на </a:t>
            </a:r>
            <a:r>
              <a:rPr lang="uk-UA" dirty="0" err="1"/>
              <a:t>вузлі</a:t>
            </a:r>
            <a:r>
              <a:rPr lang="uk-UA" dirty="0"/>
              <a:t> прийняття рішення. Він передбачає порівняння значень ознак із порогом</a:t>
            </a:r>
            <a:r>
              <a:rPr lang="uk-UA" dirty="0" smtClean="0"/>
              <a:t>.</a:t>
            </a:r>
            <a:endParaRPr lang="en-US" dirty="0" smtClean="0"/>
          </a:p>
          <a:p>
            <a:pPr marL="0" indent="457200">
              <a:lnSpc>
                <a:spcPct val="110000"/>
              </a:lnSpc>
              <a:spcBef>
                <a:spcPts val="200"/>
              </a:spcBef>
              <a:buNone/>
            </a:pPr>
            <a:r>
              <a:rPr lang="uk-UA" b="1" dirty="0" smtClean="0"/>
              <a:t>Відсікання</a:t>
            </a:r>
            <a:r>
              <a:rPr lang="en-US" b="1" dirty="0"/>
              <a:t> (Pruning)</a:t>
            </a:r>
            <a:r>
              <a:rPr lang="uk-UA" dirty="0" smtClean="0"/>
              <a:t>: </a:t>
            </a:r>
            <a:r>
              <a:rPr lang="uk-UA" dirty="0"/>
              <a:t>процес видалення гілок або вузлів із дерева рішень для покращення його узагальнення та запобігання переобладнанню.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72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1180" y="0"/>
            <a:ext cx="10058400" cy="1297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/>
              <a:t>Ідея методу дерев рішень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1216" y="1385596"/>
            <a:ext cx="5854428" cy="488457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457200">
              <a:lnSpc>
                <a:spcPct val="110000"/>
              </a:lnSpc>
              <a:spcBef>
                <a:spcPts val="600"/>
              </a:spcBef>
              <a:buNone/>
            </a:pPr>
            <a:r>
              <a:rPr lang="uk-UA" sz="1800" dirty="0" smtClean="0"/>
              <a:t>Дерево рішень використовує подання дерева для вирішення проблеми, у якій кожен листовий вузол відповідає мітці класу, а атрибути представлені у внутрішньому </a:t>
            </a:r>
            <a:r>
              <a:rPr lang="uk-UA" sz="1800" dirty="0" err="1" smtClean="0"/>
              <a:t>вузлі</a:t>
            </a:r>
            <a:r>
              <a:rPr lang="uk-UA" sz="1800" dirty="0" smtClean="0"/>
              <a:t> дерева. </a:t>
            </a:r>
          </a:p>
          <a:p>
            <a:pPr marL="0" indent="457200">
              <a:lnSpc>
                <a:spcPct val="110000"/>
              </a:lnSpc>
              <a:spcBef>
                <a:spcPts val="600"/>
              </a:spcBef>
              <a:buNone/>
            </a:pPr>
            <a:r>
              <a:rPr lang="uk-UA" sz="1800" dirty="0" smtClean="0"/>
              <a:t>Ми можемо представити будь-яку </a:t>
            </a:r>
            <a:r>
              <a:rPr lang="uk-UA" sz="1800" dirty="0" err="1" smtClean="0"/>
              <a:t>булеву</a:t>
            </a:r>
            <a:r>
              <a:rPr lang="uk-UA" sz="1800" dirty="0" smtClean="0"/>
              <a:t> функцію на дискретних атрибутах за допомогою дерева рішень.</a:t>
            </a:r>
          </a:p>
          <a:p>
            <a:pPr marL="0" indent="457200">
              <a:lnSpc>
                <a:spcPct val="110000"/>
              </a:lnSpc>
              <a:spcBef>
                <a:spcPts val="600"/>
              </a:spcBef>
              <a:buNone/>
            </a:pPr>
            <a:r>
              <a:rPr lang="uk-UA" sz="1800" dirty="0" smtClean="0"/>
              <a:t>На початку ми вважаємо весь навчальний набір коренем. Бажано, щоб значення ознак були категоріальними. Якщо значення неперервні, то вони </a:t>
            </a:r>
            <a:r>
              <a:rPr lang="uk-UA" sz="1800" dirty="0" err="1" smtClean="0"/>
              <a:t>дискретизуються</a:t>
            </a:r>
            <a:r>
              <a:rPr lang="uk-UA" sz="1800" dirty="0" smtClean="0"/>
              <a:t> перед побудовою моделі.</a:t>
            </a:r>
          </a:p>
          <a:p>
            <a:pPr marL="0" indent="457200">
              <a:lnSpc>
                <a:spcPct val="110000"/>
              </a:lnSpc>
              <a:spcBef>
                <a:spcPts val="600"/>
              </a:spcBef>
              <a:buNone/>
            </a:pPr>
            <a:r>
              <a:rPr lang="uk-UA" sz="1800" dirty="0" smtClean="0"/>
              <a:t>На основі значень атрибутів записи розподіляються </a:t>
            </a:r>
            <a:r>
              <a:rPr lang="uk-UA" sz="1800" dirty="0" err="1" smtClean="0"/>
              <a:t>рекурсивно</a:t>
            </a:r>
            <a:r>
              <a:rPr lang="uk-UA" sz="1800" dirty="0" smtClean="0"/>
              <a:t>. Ми використовуємо статистичні методи для впорядкування атрибутів як кореневого або внутрішнього вузла.</a:t>
            </a:r>
            <a:endParaRPr lang="uk-UA" sz="1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644" y="1746056"/>
            <a:ext cx="4903936" cy="4141560"/>
          </a:xfr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9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216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/>
              <a:t>Методи вибору атрибутів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33946" y="1522755"/>
            <a:ext cx="4754880" cy="4747415"/>
          </a:xfrm>
        </p:spPr>
        <p:txBody>
          <a:bodyPr>
            <a:noAutofit/>
          </a:bodyPr>
          <a:lstStyle/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/>
              <a:t>Приріст </a:t>
            </a:r>
            <a:r>
              <a:rPr lang="uk-UA" sz="1800" dirty="0" smtClean="0"/>
              <a:t>інформації (</a:t>
            </a:r>
            <a:r>
              <a:rPr lang="en-CA" sz="1800" b="1" dirty="0"/>
              <a:t>Information Gain</a:t>
            </a:r>
            <a:r>
              <a:rPr lang="uk-UA" sz="1800" dirty="0" smtClean="0"/>
              <a:t>).</a:t>
            </a:r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dirty="0"/>
              <a:t>Коли ми використовуємо вузол у дереві рішень для поділу екземплярів навчання на менші підмножини, ентропія змінюється. </a:t>
            </a:r>
            <a:r>
              <a:rPr lang="uk-UA" sz="1800" u="sng" dirty="0"/>
              <a:t>Приріст </a:t>
            </a:r>
            <a:r>
              <a:rPr lang="uk-UA" sz="1800" u="sng" dirty="0" smtClean="0"/>
              <a:t>інформації </a:t>
            </a:r>
            <a:r>
              <a:rPr lang="uk-UA" sz="1800" u="sng" dirty="0"/>
              <a:t>є мірою цієї зміни ентропії</a:t>
            </a:r>
            <a:r>
              <a:rPr lang="uk-UA" sz="1800" dirty="0" smtClean="0"/>
              <a:t>.</a:t>
            </a:r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endParaRPr lang="uk-UA" sz="1800" dirty="0" smtClean="0"/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endParaRPr lang="uk-UA" sz="1800" dirty="0"/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b="1" i="1" dirty="0" smtClean="0"/>
              <a:t>S</a:t>
            </a:r>
            <a:r>
              <a:rPr lang="uk-UA" sz="1800" dirty="0" smtClean="0"/>
              <a:t> представляє набір даних, для якого обчислюється ентропія</a:t>
            </a:r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b="1" i="1" dirty="0" smtClean="0"/>
              <a:t>c</a:t>
            </a:r>
            <a:r>
              <a:rPr lang="uk-UA" sz="1800" dirty="0" smtClean="0"/>
              <a:t> представляє класи в наборі S</a:t>
            </a:r>
          </a:p>
          <a:p>
            <a:pPr marL="0" indent="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uk-UA" sz="1800" b="1" i="1" dirty="0" smtClean="0"/>
              <a:t>p(c)</a:t>
            </a:r>
            <a:r>
              <a:rPr lang="uk-UA" sz="1800" dirty="0" smtClean="0"/>
              <a:t> представляє частку точок даних, які належать до класу c, до загальної кількості точок даних у наборі, S</a:t>
            </a:r>
            <a:endParaRPr lang="uk-UA" sz="1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64224" y="1522755"/>
            <a:ext cx="4754880" cy="4649445"/>
          </a:xfrm>
        </p:spPr>
        <p:txBody>
          <a:bodyPr>
            <a:normAutofit/>
          </a:bodyPr>
          <a:lstStyle/>
          <a:p>
            <a:pPr marL="0" indent="457200">
              <a:lnSpc>
                <a:spcPct val="100000"/>
              </a:lnSpc>
              <a:buNone/>
            </a:pPr>
            <a:r>
              <a:rPr lang="uk-UA" dirty="0"/>
              <a:t>Домішка </a:t>
            </a:r>
            <a:r>
              <a:rPr lang="uk-UA" dirty="0" err="1"/>
              <a:t>Джіні</a:t>
            </a:r>
            <a:r>
              <a:rPr lang="uk-UA" dirty="0"/>
              <a:t> </a:t>
            </a:r>
            <a:r>
              <a:rPr lang="uk-UA" dirty="0" smtClean="0"/>
              <a:t>(</a:t>
            </a:r>
            <a:r>
              <a:rPr lang="en-CA" dirty="0"/>
              <a:t>Gini </a:t>
            </a:r>
            <a:r>
              <a:rPr lang="en-CA" dirty="0" smtClean="0"/>
              <a:t>Index</a:t>
            </a:r>
            <a:r>
              <a:rPr lang="uk-UA" dirty="0" smtClean="0"/>
              <a:t>).</a:t>
            </a:r>
          </a:p>
          <a:p>
            <a:pPr marL="0" indent="457200">
              <a:lnSpc>
                <a:spcPct val="100000"/>
              </a:lnSpc>
              <a:buNone/>
            </a:pPr>
            <a:r>
              <a:rPr lang="uk-UA" dirty="0"/>
              <a:t>Домішка </a:t>
            </a:r>
            <a:r>
              <a:rPr lang="uk-UA" dirty="0" err="1"/>
              <a:t>Джіні</a:t>
            </a:r>
            <a:r>
              <a:rPr lang="uk-UA" dirty="0"/>
              <a:t> — це ймовірність неправильної класифікації випадкових точок даних у наборі даних, якщо їх було позначено на основі розподілу класів у наборі даних. Подібно до ентропії, якщо встановлено, </a:t>
            </a:r>
            <a:r>
              <a:rPr lang="uk-UA" dirty="0" smtClean="0"/>
              <a:t>що С</a:t>
            </a:r>
            <a:r>
              <a:rPr lang="en-CA" dirty="0" smtClean="0"/>
              <a:t> </a:t>
            </a:r>
            <a:r>
              <a:rPr lang="uk-UA" dirty="0"/>
              <a:t>є чистим, тобто </a:t>
            </a:r>
            <a:r>
              <a:rPr lang="uk-UA" dirty="0" smtClean="0"/>
              <a:t>належить </a:t>
            </a:r>
            <a:r>
              <a:rPr lang="uk-UA" dirty="0"/>
              <a:t>до одного класу, то його домішка дорівнює нулю. Це </a:t>
            </a:r>
            <a:r>
              <a:rPr lang="uk-UA" dirty="0" smtClean="0"/>
              <a:t>позначається </a:t>
            </a:r>
            <a:r>
              <a:rPr lang="uk-UA" dirty="0"/>
              <a:t>такою формулою: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93259" y="4851918"/>
                <a:ext cx="1657120" cy="75616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259" y="4851918"/>
                <a:ext cx="1657120" cy="756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5949821" y="5746371"/>
            <a:ext cx="6096000" cy="70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457200" defTabSz="914400"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</a:pPr>
            <a:r>
              <a:rPr lang="uk-UA" sz="2000" dirty="0"/>
              <a:t>частка вибірок класу </a:t>
            </a:r>
            <a:r>
              <a:rPr lang="uk-UA" sz="2000" b="1" i="1" dirty="0" smtClean="0"/>
              <a:t>с </a:t>
            </a:r>
            <a:r>
              <a:rPr lang="uk-UA" sz="2000" dirty="0" smtClean="0"/>
              <a:t>серед </a:t>
            </a:r>
            <a:r>
              <a:rPr lang="uk-UA" sz="2000" dirty="0"/>
              <a:t>навчальних вибірок в i-му </a:t>
            </a:r>
            <a:r>
              <a:rPr lang="uk-UA" sz="2000" dirty="0" err="1"/>
              <a:t>вузлі</a:t>
            </a:r>
            <a:r>
              <a:rPr lang="uk-UA" sz="20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5846565" y="5718799"/>
                <a:ext cx="540533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,с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565" y="5718799"/>
                <a:ext cx="540533" cy="381515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84214" y="3669313"/>
                <a:ext cx="3454344" cy="67249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14" y="3669313"/>
                <a:ext cx="3454344" cy="6724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6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1856" y="186053"/>
            <a:ext cx="100584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 smtClean="0"/>
              <a:t>Просте пояснення приросту інформації та ентропії</a:t>
            </a:r>
            <a:endParaRPr lang="uk-UA" sz="4400" b="1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01687" y="2359025"/>
            <a:ext cx="2962275" cy="3419475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14713" y="2339975"/>
            <a:ext cx="2876550" cy="34385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219" y="2966753"/>
            <a:ext cx="5111048" cy="1727577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55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421122"/>
            <a:ext cx="10058400" cy="85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uk-UA" sz="4400" b="1" dirty="0"/>
              <a:t>Інформаційна ентропія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1847461"/>
            <a:ext cx="10058400" cy="432473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uk-UA" sz="2400" dirty="0" smtClean="0">
                <a:latin typeface="+mj-lt"/>
              </a:rPr>
              <a:t>В  наборі даних лише із синіми крапками</a:t>
            </a:r>
            <a:r>
              <a:rPr lang="en-US" sz="2400" dirty="0" smtClean="0">
                <a:latin typeface="+mj-lt"/>
              </a:rPr>
              <a:t>        </a:t>
            </a:r>
            <a:r>
              <a:rPr lang="uk-UA" sz="2400" dirty="0" smtClean="0">
                <a:latin typeface="+mj-lt"/>
              </a:rPr>
              <a:t> будемо мати дуже малу </a:t>
            </a:r>
            <a:r>
              <a:rPr lang="en-US" sz="2400" dirty="0" smtClean="0">
                <a:latin typeface="+mj-lt"/>
              </a:rPr>
              <a:t>(</a:t>
            </a:r>
            <a:r>
              <a:rPr lang="uk-UA" sz="2400" dirty="0" smtClean="0">
                <a:latin typeface="+mj-lt"/>
              </a:rPr>
              <a:t>по факту нульову</a:t>
            </a:r>
            <a:r>
              <a:rPr lang="en-US" sz="2400" dirty="0" smtClean="0">
                <a:latin typeface="+mj-lt"/>
              </a:rPr>
              <a:t>) </a:t>
            </a:r>
            <a:r>
              <a:rPr lang="uk-UA" sz="2400" dirty="0" smtClean="0">
                <a:latin typeface="+mj-lt"/>
              </a:rPr>
              <a:t>ентропію</a:t>
            </a:r>
            <a:r>
              <a:rPr lang="en-US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marL="45720" indent="0">
              <a:buNone/>
            </a:pPr>
            <a:endParaRPr lang="uk-UA" sz="2400" dirty="0" smtClean="0">
              <a:latin typeface="+mj-lt"/>
            </a:endParaRPr>
          </a:p>
          <a:p>
            <a:pPr marL="45720" indent="0">
              <a:buNone/>
            </a:pPr>
            <a:r>
              <a:rPr lang="uk-UA" sz="2400" dirty="0" smtClean="0">
                <a:latin typeface="+mj-lt"/>
              </a:rPr>
              <a:t>Набір змішаних даних сині, зелені та червоні</a:t>
            </a:r>
            <a:r>
              <a:rPr lang="en-US" sz="2400" dirty="0">
                <a:latin typeface="+mj-lt"/>
              </a:rPr>
              <a:t> </a:t>
            </a:r>
            <a:r>
              <a:rPr lang="en-US" sz="2400" dirty="0" smtClean="0">
                <a:latin typeface="+mj-lt"/>
              </a:rPr>
              <a:t>           </a:t>
            </a:r>
            <a:r>
              <a:rPr lang="en-US" sz="2400" dirty="0">
                <a:latin typeface="+mj-lt"/>
              </a:rPr>
              <a:t> </a:t>
            </a:r>
            <a:r>
              <a:rPr lang="uk-UA" sz="2400" dirty="0" smtClean="0">
                <a:latin typeface="+mj-lt"/>
              </a:rPr>
              <a:t>буде мати відносно високу ентропію</a:t>
            </a:r>
            <a:r>
              <a:rPr lang="en-US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marL="45720" indent="0">
              <a:buNone/>
            </a:pPr>
            <a:endParaRPr lang="en-US" sz="2400" dirty="0" smtClean="0">
              <a:latin typeface="+mj-lt"/>
            </a:endParaRPr>
          </a:p>
          <a:p>
            <a:pPr marL="45720" indent="0">
              <a:buNone/>
            </a:pPr>
            <a:endParaRPr lang="en-US" sz="2400" dirty="0" smtClean="0">
              <a:latin typeface="+mj-lt"/>
            </a:endParaRPr>
          </a:p>
          <a:p>
            <a:pPr marL="45720" indent="0">
              <a:buNone/>
            </a:pPr>
            <a:r>
              <a:rPr lang="uk-UA" sz="2400" dirty="0" smtClean="0">
                <a:latin typeface="+mj-lt"/>
              </a:rPr>
              <a:t>Уявимо набір з </a:t>
            </a:r>
            <a:r>
              <a:rPr lang="en-US" sz="2400" dirty="0" smtClean="0">
                <a:latin typeface="+mj-lt"/>
              </a:rPr>
              <a:t>1 </a:t>
            </a:r>
            <a:r>
              <a:rPr lang="uk-UA" sz="2400" dirty="0" smtClean="0">
                <a:latin typeface="+mj-lt"/>
              </a:rPr>
              <a:t>синім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>
                <a:latin typeface="+mj-lt"/>
              </a:rPr>
              <a:t>2 </a:t>
            </a:r>
            <a:r>
              <a:rPr lang="uk-UA" sz="2400" dirty="0" smtClean="0">
                <a:latin typeface="+mj-lt"/>
              </a:rPr>
              <a:t>зеленими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>
                <a:latin typeface="+mj-lt"/>
              </a:rPr>
              <a:t>and 3 </a:t>
            </a:r>
            <a:r>
              <a:rPr lang="uk-UA" sz="2400" dirty="0" smtClean="0">
                <a:latin typeface="+mj-lt"/>
              </a:rPr>
              <a:t>червоними</a:t>
            </a:r>
            <a:r>
              <a:rPr lang="en-US" sz="2400" dirty="0" smtClean="0">
                <a:latin typeface="+mj-lt"/>
              </a:rPr>
              <a:t>:</a:t>
            </a:r>
            <a:r>
              <a:rPr lang="en-US" sz="2400" dirty="0">
                <a:latin typeface="+mj-lt"/>
              </a:rPr>
              <a:t> </a:t>
            </a:r>
            <a:r>
              <a:rPr lang="en-US" sz="2400" dirty="0" smtClean="0">
                <a:latin typeface="+mj-lt"/>
              </a:rPr>
              <a:t>         </a:t>
            </a:r>
            <a:r>
              <a:rPr lang="uk-UA" sz="2400" dirty="0" smtClean="0">
                <a:latin typeface="+mj-lt"/>
              </a:rPr>
              <a:t>Тоді маємо</a:t>
            </a:r>
            <a:endParaRPr lang="uk-UA" sz="2400" dirty="0"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800" y="1943213"/>
            <a:ext cx="504825" cy="200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668" y="3263919"/>
            <a:ext cx="638175" cy="1905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203" y="3963713"/>
            <a:ext cx="1819275" cy="7810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4402" y="4988998"/>
            <a:ext cx="723900" cy="2190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3052" y="4070359"/>
            <a:ext cx="3543300" cy="4953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7577" y="5319230"/>
            <a:ext cx="3790950" cy="10287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1063" y="2335713"/>
            <a:ext cx="2019300" cy="466725"/>
          </a:xfrm>
          <a:prstGeom prst="rect">
            <a:avLst/>
          </a:prstGeom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51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1274</TotalTime>
  <Words>3467</Words>
  <Application>Microsoft Office PowerPoint</Application>
  <PresentationFormat>Широкоэкранный</PresentationFormat>
  <Paragraphs>227</Paragraphs>
  <Slides>24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5" baseType="lpstr">
      <vt:lpstr>Arial</vt:lpstr>
      <vt:lpstr>Bad Script</vt:lpstr>
      <vt:lpstr>Bahnschrift Condensed</vt:lpstr>
      <vt:lpstr>Bahnschrift Light SemiCondensed</vt:lpstr>
      <vt:lpstr>Calibri</vt:lpstr>
      <vt:lpstr>Cambria</vt:lpstr>
      <vt:lpstr>Cambria Math</vt:lpstr>
      <vt:lpstr>Rockwell</vt:lpstr>
      <vt:lpstr>Rockwell Condensed</vt:lpstr>
      <vt:lpstr>Wingdings</vt:lpstr>
      <vt:lpstr>Дерево</vt:lpstr>
      <vt:lpstr>Методи класифікації</vt:lpstr>
      <vt:lpstr>Машинне навчання</vt:lpstr>
      <vt:lpstr>Decision Tree</vt:lpstr>
      <vt:lpstr>Decision Tree</vt:lpstr>
      <vt:lpstr>Термінології дерева рішень</vt:lpstr>
      <vt:lpstr>Ідея методу дерев рішень</vt:lpstr>
      <vt:lpstr>Методи вибору атрибутів</vt:lpstr>
      <vt:lpstr>Просте пояснення приросту інформації та ентропії</vt:lpstr>
      <vt:lpstr>Інформаційна ентропія</vt:lpstr>
      <vt:lpstr>Приріст інформації</vt:lpstr>
      <vt:lpstr>Приклад розрахунку</vt:lpstr>
      <vt:lpstr>Деякі додаткові функції та характеристики індексу Джіні</vt:lpstr>
      <vt:lpstr>Метод класифікації, «наївний» класифікатор Байєса  </vt:lpstr>
      <vt:lpstr>Умовна ймовірність </vt:lpstr>
      <vt:lpstr>Приклад 1</vt:lpstr>
      <vt:lpstr>Приклад 2</vt:lpstr>
      <vt:lpstr>Види підходів Bayes Classifiers?</vt:lpstr>
      <vt:lpstr>Мережа Байєса</vt:lpstr>
      <vt:lpstr>K-Nearest Neighbor(KNN) Algorithm</vt:lpstr>
      <vt:lpstr>Алгоритм K-Nearest Neighbors </vt:lpstr>
      <vt:lpstr>Показники відстані, що використовуються в алгоритмі KNN</vt:lpstr>
      <vt:lpstr>Робота алгоритму KNN</vt:lpstr>
      <vt:lpstr>Переваги алгоритму KNN</vt:lpstr>
      <vt:lpstr>Недоліки алгоритму KNN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рішень</dc:title>
  <dc:creator>it_admin</dc:creator>
  <cp:lastModifiedBy>it_admin</cp:lastModifiedBy>
  <cp:revision>129</cp:revision>
  <dcterms:created xsi:type="dcterms:W3CDTF">2024-07-08T06:07:31Z</dcterms:created>
  <dcterms:modified xsi:type="dcterms:W3CDTF">2024-11-21T20:16:20Z</dcterms:modified>
</cp:coreProperties>
</file>