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5"/>
  </p:notesMasterIdLst>
  <p:sldIdLst>
    <p:sldId id="256" r:id="rId2"/>
    <p:sldId id="305" r:id="rId3"/>
    <p:sldId id="310" r:id="rId4"/>
    <p:sldId id="299" r:id="rId5"/>
    <p:sldId id="304" r:id="rId6"/>
    <p:sldId id="312" r:id="rId7"/>
    <p:sldId id="311" r:id="rId8"/>
    <p:sldId id="302" r:id="rId9"/>
    <p:sldId id="313" r:id="rId10"/>
    <p:sldId id="314" r:id="rId11"/>
    <p:sldId id="301" r:id="rId12"/>
    <p:sldId id="303" r:id="rId13"/>
    <p:sldId id="307" r:id="rId14"/>
    <p:sldId id="315" r:id="rId15"/>
    <p:sldId id="317" r:id="rId16"/>
    <p:sldId id="318" r:id="rId17"/>
    <p:sldId id="306" r:id="rId18"/>
    <p:sldId id="300" r:id="rId19"/>
    <p:sldId id="308" r:id="rId20"/>
    <p:sldId id="309" r:id="rId21"/>
    <p:sldId id="319" r:id="rId22"/>
    <p:sldId id="320" r:id="rId23"/>
    <p:sldId id="32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535" autoAdjust="0"/>
  </p:normalViewPr>
  <p:slideViewPr>
    <p:cSldViewPr snapToGrid="0">
      <p:cViewPr varScale="1">
        <p:scale>
          <a:sx n="103" d="100"/>
          <a:sy n="103" d="100"/>
        </p:scale>
        <p:origin x="8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BBF81-6C87-4E27-8C13-41378E093853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BEF58-BC6E-41A8-A723-B0598B5AAE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667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Просторова</a:t>
            </a:r>
            <a:r>
              <a:rPr lang="ru-RU" dirty="0" smtClean="0"/>
              <a:t> кластеризація </a:t>
            </a:r>
            <a:r>
              <a:rPr lang="ru-RU" dirty="0" err="1" smtClean="0"/>
              <a:t>додатків</a:t>
            </a:r>
            <a:r>
              <a:rPr lang="ru-RU" dirty="0" smtClean="0"/>
              <a:t> </a:t>
            </a:r>
            <a:r>
              <a:rPr lang="ru-RU" dirty="0" err="1" smtClean="0"/>
              <a:t>із</a:t>
            </a:r>
            <a:r>
              <a:rPr lang="ru-RU" dirty="0" smtClean="0"/>
              <a:t> шумом на </a:t>
            </a:r>
            <a:r>
              <a:rPr lang="ru-RU" dirty="0" err="1" smtClean="0"/>
              <a:t>основі</a:t>
            </a:r>
            <a:r>
              <a:rPr lang="ru-RU" dirty="0" smtClean="0"/>
              <a:t> </a:t>
            </a:r>
            <a:r>
              <a:rPr lang="ru-RU" dirty="0" err="1" smtClean="0"/>
              <a:t>щільності</a:t>
            </a:r>
            <a:r>
              <a:rPr lang="ru-RU" dirty="0" smtClean="0"/>
              <a:t> (DBSCAN)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BEF58-BC6E-41A8-A723-B0598B5AAE0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27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11/22/2024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uk-UA" sz="8000" b="1" dirty="0"/>
              <a:t>Кластерний аналіз</a:t>
            </a:r>
            <a:endParaRPr lang="ru-RU" sz="8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dirty="0" smtClean="0">
                <a:latin typeface="Bahnschrift Light SemiCondensed" panose="020B0502040204020203" pitchFamily="34" charset="0"/>
              </a:rPr>
              <a:t>Тема </a:t>
            </a:r>
            <a:r>
              <a:rPr lang="en-US" smtClean="0">
                <a:latin typeface="Bahnschrift Light SemiCondensed" panose="020B0502040204020203" pitchFamily="34" charset="0"/>
              </a:rPr>
              <a:t>4</a:t>
            </a:r>
            <a:r>
              <a:rPr lang="ru-RU" smtClean="0">
                <a:latin typeface="Bahnschrift Light SemiCondensed" panose="020B0502040204020203" pitchFamily="34" charset="0"/>
              </a:rPr>
              <a:t>.</a:t>
            </a:r>
            <a:endParaRPr lang="ru-RU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63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400" b="1" dirty="0" smtClean="0"/>
              <a:t>Pseudocode</a:t>
            </a:r>
            <a:r>
              <a:rPr lang="uk-UA" sz="4400" b="1" dirty="0" smtClean="0"/>
              <a:t> </a:t>
            </a:r>
            <a:r>
              <a:rPr lang="en-CA" sz="4400" b="1" dirty="0"/>
              <a:t>K-</a:t>
            </a:r>
            <a:r>
              <a:rPr lang="uk-UA" sz="4400" b="1" dirty="0"/>
              <a:t>середніх </a:t>
            </a:r>
            <a:r>
              <a:rPr lang="en-CA" sz="4400" b="1" dirty="0"/>
              <a:t> </a:t>
            </a:r>
            <a:endParaRPr lang="uk-UA" sz="4400" b="1" dirty="0"/>
          </a:p>
        </p:txBody>
      </p:sp>
      <p:pic>
        <p:nvPicPr>
          <p:cNvPr id="7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691" y="2331454"/>
            <a:ext cx="8306554" cy="320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7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6600" dirty="0"/>
              <a:t>Hierarchical </a:t>
            </a:r>
            <a:r>
              <a:rPr lang="en-CA" sz="6600" dirty="0" smtClean="0"/>
              <a:t>clustering</a:t>
            </a:r>
            <a:endParaRPr lang="uk-UA" sz="6600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3257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936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uk-UA" sz="4400" b="1" dirty="0"/>
              <a:t>Ієрархічна кластеризація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99260" y="1476103"/>
            <a:ext cx="4754880" cy="487804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7200">
              <a:lnSpc>
                <a:spcPct val="100000"/>
              </a:lnSpc>
              <a:spcBef>
                <a:spcPts val="600"/>
              </a:spcBef>
              <a:buNone/>
            </a:pPr>
            <a:r>
              <a:rPr lang="uk-UA" sz="1700" u="sng" dirty="0"/>
              <a:t>Ієрархічна кластеризація </a:t>
            </a:r>
            <a:r>
              <a:rPr lang="uk-UA" sz="1700" dirty="0"/>
              <a:t>— це метод кластерного аналізу в інтелектуальному аналізі даних, який створює ієрархічне представлення кластерів у наборі даних. </a:t>
            </a:r>
            <a:endParaRPr lang="uk-UA" sz="1700" dirty="0" smtClean="0"/>
          </a:p>
          <a:p>
            <a:pPr marL="0" indent="457200">
              <a:lnSpc>
                <a:spcPct val="100000"/>
              </a:lnSpc>
              <a:spcBef>
                <a:spcPts val="600"/>
              </a:spcBef>
              <a:buNone/>
            </a:pPr>
            <a:r>
              <a:rPr lang="uk-UA" sz="1700" dirty="0" smtClean="0"/>
              <a:t>Метод </a:t>
            </a:r>
            <a:r>
              <a:rPr lang="uk-UA" sz="1700" dirty="0"/>
              <a:t>починається з обробки кожної точки даних як окремого кластера, а потім </a:t>
            </a:r>
            <a:r>
              <a:rPr lang="uk-UA" sz="1700" dirty="0" err="1"/>
              <a:t>ітеративно</a:t>
            </a:r>
            <a:r>
              <a:rPr lang="uk-UA" sz="1700" dirty="0"/>
              <a:t> об’єднує найближчі кластери, доки не буде досягнуто критерій зупинки. </a:t>
            </a:r>
            <a:endParaRPr lang="uk-UA" sz="1700" dirty="0" smtClean="0"/>
          </a:p>
          <a:p>
            <a:pPr marL="0" indent="457200">
              <a:lnSpc>
                <a:spcPct val="100000"/>
              </a:lnSpc>
              <a:spcBef>
                <a:spcPts val="600"/>
              </a:spcBef>
              <a:buNone/>
            </a:pPr>
            <a:r>
              <a:rPr lang="uk-UA" sz="1700" dirty="0" smtClean="0"/>
              <a:t>Результатом </a:t>
            </a:r>
            <a:r>
              <a:rPr lang="uk-UA" sz="1700" dirty="0"/>
              <a:t>ієрархічної кластеризації є деревоподібна структура, яка називається </a:t>
            </a:r>
            <a:r>
              <a:rPr lang="uk-UA" sz="1700" dirty="0" err="1"/>
              <a:t>дендрограмою</a:t>
            </a:r>
            <a:r>
              <a:rPr lang="uk-UA" sz="1700" dirty="0"/>
              <a:t>, яка ілюструє ієрархічні зв’язки між </a:t>
            </a:r>
            <a:r>
              <a:rPr lang="uk-UA" sz="1700" dirty="0" smtClean="0"/>
              <a:t>кластерами. </a:t>
            </a:r>
          </a:p>
          <a:p>
            <a:pPr marL="0" indent="457200">
              <a:lnSpc>
                <a:spcPct val="100000"/>
              </a:lnSpc>
              <a:spcBef>
                <a:spcPts val="600"/>
              </a:spcBef>
              <a:buNone/>
            </a:pPr>
            <a:r>
              <a:rPr lang="uk-UA" sz="1700" u="sng" dirty="0" smtClean="0"/>
              <a:t>В основному існує два типи ієрархічної кластеризації: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uk-UA" sz="1700" dirty="0" err="1" smtClean="0"/>
              <a:t>Агломеративна</a:t>
            </a:r>
            <a:r>
              <a:rPr lang="uk-UA" sz="1700" dirty="0" smtClean="0"/>
              <a:t> кластеризація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uk-UA" sz="1700" dirty="0" smtClean="0"/>
              <a:t>Роздільна кластеризація</a:t>
            </a:r>
            <a:endParaRPr lang="uk-UA" sz="17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81669" y="1278293"/>
            <a:ext cx="5401678" cy="4991877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457200">
              <a:lnSpc>
                <a:spcPct val="100000"/>
              </a:lnSpc>
              <a:spcBef>
                <a:spcPts val="600"/>
              </a:spcBef>
              <a:buNone/>
            </a:pPr>
            <a:r>
              <a:rPr lang="uk-UA" u="sng" dirty="0"/>
              <a:t>Ієрархічна кластеризація має кілька переваг </a:t>
            </a:r>
            <a:r>
              <a:rPr lang="uk-UA" dirty="0"/>
              <a:t>перед іншими методами </a:t>
            </a:r>
            <a:r>
              <a:rPr lang="uk-UA" dirty="0" smtClean="0"/>
              <a:t>кластеризації: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uk-UA" dirty="0" smtClean="0"/>
              <a:t>Здатність </a:t>
            </a:r>
            <a:r>
              <a:rPr lang="uk-UA" dirty="0"/>
              <a:t>працювати з неопуклими кластерами та кластерами різного розміру та щільності</a:t>
            </a:r>
            <a:r>
              <a:rPr lang="uk-UA" dirty="0" smtClean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uk-UA" dirty="0" smtClean="0"/>
              <a:t>Можливість </a:t>
            </a:r>
            <a:r>
              <a:rPr lang="uk-UA" dirty="0"/>
              <a:t>обробки відсутніх даних і даних із шумом</a:t>
            </a:r>
            <a:r>
              <a:rPr lang="uk-UA" dirty="0" smtClean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uk-UA" dirty="0" smtClean="0"/>
              <a:t>Здатність </a:t>
            </a:r>
            <a:r>
              <a:rPr lang="uk-UA" dirty="0"/>
              <a:t>розкривати ієрархічну структуру даних, що може бути корисним для розуміння </a:t>
            </a:r>
            <a:r>
              <a:rPr lang="uk-UA" dirty="0" err="1"/>
              <a:t>зв’язків</a:t>
            </a:r>
            <a:r>
              <a:rPr lang="uk-UA" dirty="0"/>
              <a:t> між кластерами</a:t>
            </a:r>
            <a:r>
              <a:rPr lang="uk-UA" dirty="0" smtClean="0"/>
              <a:t>.</a:t>
            </a:r>
          </a:p>
          <a:p>
            <a:pPr marL="0" indent="457200">
              <a:lnSpc>
                <a:spcPct val="120000"/>
              </a:lnSpc>
              <a:spcBef>
                <a:spcPts val="600"/>
              </a:spcBef>
              <a:buNone/>
            </a:pPr>
            <a:r>
              <a:rPr lang="uk-UA" u="sng" dirty="0"/>
              <a:t>Недоліки ієрархічної </a:t>
            </a:r>
            <a:r>
              <a:rPr lang="uk-UA" u="sng" dirty="0" smtClean="0"/>
              <a:t>кластеризації</a:t>
            </a:r>
            <a:r>
              <a:rPr lang="uk-UA" dirty="0" smtClean="0"/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uk-UA" dirty="0" smtClean="0"/>
              <a:t>Необхідність </a:t>
            </a:r>
            <a:r>
              <a:rPr lang="uk-UA" dirty="0"/>
              <a:t>критерію зупинки процесу кластеризації та визначення остаточної кількості кластерів</a:t>
            </a:r>
            <a:r>
              <a:rPr lang="uk-UA" dirty="0" smtClean="0"/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uk-UA" dirty="0" smtClean="0"/>
              <a:t>Обчислювальна </a:t>
            </a:r>
            <a:r>
              <a:rPr lang="uk-UA" dirty="0"/>
              <a:t>вартість і вимоги до пам’яті методу можуть бути високими, особливо для великих наборів даних</a:t>
            </a:r>
            <a:r>
              <a:rPr lang="uk-UA" dirty="0" smtClean="0"/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uk-UA" dirty="0" smtClean="0"/>
              <a:t>Результати </a:t>
            </a:r>
            <a:r>
              <a:rPr lang="uk-UA" dirty="0"/>
              <a:t>можуть бути чутливими до початкових умов, критерію зв’язку та використовуваної метрики відстані.</a:t>
            </a:r>
          </a:p>
        </p:txBody>
      </p:sp>
    </p:spTree>
    <p:extLst>
      <p:ext uri="{BB962C8B-B14F-4D97-AF65-F5344CB8AC3E}">
        <p14:creationId xmlns:p14="http://schemas.microsoft.com/office/powerpoint/2010/main" val="235801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668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uk-UA" sz="4400" b="1" dirty="0" err="1"/>
              <a:t>Агломеративна</a:t>
            </a:r>
            <a:r>
              <a:rPr lang="uk-UA" sz="4400" b="1" dirty="0"/>
              <a:t> кластеризація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9848" y="1800808"/>
            <a:ext cx="4754880" cy="437139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7200">
              <a:lnSpc>
                <a:spcPct val="100000"/>
              </a:lnSpc>
              <a:spcBef>
                <a:spcPts val="600"/>
              </a:spcBef>
              <a:buNone/>
            </a:pPr>
            <a:r>
              <a:rPr lang="uk-UA" sz="1700" dirty="0" smtClean="0"/>
              <a:t>Спочатку кожну точку даних розглядається як окремий кластер і на кожному кроці об’єднують найближчі пари кластерів. (Це метод «знизу вгору»). 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uk-UA" sz="1700" dirty="0" smtClean="0"/>
              <a:t>Обчислити подібність одного кластера з усіма іншими кластерами (обчислити матрицю близькості)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uk-UA" sz="1700" dirty="0" smtClean="0"/>
              <a:t>Розглядайте кожну точку даних як окремий кластер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uk-UA" sz="1700" dirty="0" smtClean="0"/>
              <a:t>Об’єднайте кластери, які дуже схожі або близькі один до одного.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uk-UA" sz="1700" dirty="0" smtClean="0"/>
              <a:t>Перерахуйте матрицю близькості для кожного кластера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uk-UA" sz="1700" dirty="0" smtClean="0"/>
              <a:t>Повторюйте кроки 3 і 4, доки не залишиться один кластер.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4897" y="1905130"/>
            <a:ext cx="4850889" cy="37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2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45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uk-UA" sz="4400" b="1" dirty="0"/>
              <a:t>Роздільна кластеризація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 marL="0" indent="457200">
              <a:lnSpc>
                <a:spcPct val="100000"/>
              </a:lnSpc>
              <a:spcBef>
                <a:spcPts val="600"/>
              </a:spcBef>
              <a:buNone/>
            </a:pPr>
            <a:r>
              <a:rPr lang="uk-UA" sz="1800" dirty="0" smtClean="0"/>
              <a:t>Можемо </a:t>
            </a:r>
            <a:r>
              <a:rPr lang="uk-UA" sz="1800" dirty="0"/>
              <a:t>сказати, що </a:t>
            </a:r>
            <a:r>
              <a:rPr lang="uk-UA" sz="1800" dirty="0" err="1"/>
              <a:t>розділяюча</a:t>
            </a:r>
            <a:r>
              <a:rPr lang="uk-UA" sz="1800" dirty="0"/>
              <a:t> ієрархічна кластеризація є прямою протилежністю </a:t>
            </a:r>
            <a:r>
              <a:rPr lang="uk-UA" sz="1800" dirty="0" err="1"/>
              <a:t>агломеративної</a:t>
            </a:r>
            <a:r>
              <a:rPr lang="uk-UA" sz="1800" dirty="0"/>
              <a:t> ієрархічної кластеризації. </a:t>
            </a:r>
            <a:endParaRPr lang="uk-UA" sz="1800" dirty="0" smtClean="0"/>
          </a:p>
          <a:p>
            <a:pPr marL="0" indent="457200">
              <a:lnSpc>
                <a:spcPct val="100000"/>
              </a:lnSpc>
              <a:spcBef>
                <a:spcPts val="600"/>
              </a:spcBef>
              <a:buNone/>
            </a:pPr>
            <a:r>
              <a:rPr lang="uk-UA" sz="1800" dirty="0" smtClean="0"/>
              <a:t>У </a:t>
            </a:r>
            <a:r>
              <a:rPr lang="uk-UA" sz="1800" dirty="0"/>
              <a:t>роздільній ієрархічній кластеризації ми беремо до уваги всі точки даних як один кластер і на кожній ітерації ми відокремлюємо точки даних від кластерів, які не можна порівняти. </a:t>
            </a:r>
            <a:endParaRPr lang="uk-UA" sz="1800" dirty="0" smtClean="0"/>
          </a:p>
          <a:p>
            <a:pPr marL="0" indent="457200">
              <a:lnSpc>
                <a:spcPct val="100000"/>
              </a:lnSpc>
              <a:spcBef>
                <a:spcPts val="600"/>
              </a:spcBef>
              <a:buNone/>
            </a:pPr>
            <a:r>
              <a:rPr lang="uk-UA" sz="1800" dirty="0" smtClean="0"/>
              <a:t>Зрештою</a:t>
            </a:r>
            <a:r>
              <a:rPr lang="uk-UA" sz="1800" dirty="0"/>
              <a:t>, у нас залишилося </a:t>
            </a:r>
            <a:r>
              <a:rPr lang="en-CA" sz="1800" dirty="0"/>
              <a:t>N </a:t>
            </a:r>
            <a:r>
              <a:rPr lang="uk-UA" sz="1800" dirty="0"/>
              <a:t>кластерів.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48375" y="1895981"/>
            <a:ext cx="5205559" cy="389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3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4148" y="113157"/>
            <a:ext cx="10058400" cy="886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uk-UA" sz="4000" dirty="0"/>
              <a:t>Ієрархічна </a:t>
            </a:r>
            <a:r>
              <a:rPr lang="uk-UA" sz="4000" dirty="0" err="1"/>
              <a:t>кластеризація</a:t>
            </a:r>
            <a:endParaRPr lang="uk-UA" sz="40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08" y="2789845"/>
            <a:ext cx="5330804" cy="3848063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21468" y="1000125"/>
            <a:ext cx="5412126" cy="563778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7200">
              <a:spcBef>
                <a:spcPts val="600"/>
              </a:spcBef>
              <a:buNone/>
            </a:pPr>
            <a:r>
              <a:rPr lang="uk-UA" sz="1900" dirty="0"/>
              <a:t>Алгоритм ієрархічної кластеризації повторює два кроки, доки не досягне визначених критеріїв </a:t>
            </a:r>
            <a:r>
              <a:rPr lang="uk-UA" sz="1900" dirty="0" smtClean="0"/>
              <a:t>зупинки:</a:t>
            </a:r>
            <a:endParaRPr lang="uk-UA" sz="19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uk-UA" sz="1900" dirty="0"/>
              <a:t>Першим кроком є ​​вибір двох найкращих кластерів для об’єднання.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uk-UA" sz="1900" dirty="0"/>
              <a:t>Другим кроком є ​​об'єднання вибраних кластерів в один кластер.</a:t>
            </a:r>
          </a:p>
          <a:p>
            <a:pPr marL="0" indent="457200">
              <a:spcBef>
                <a:spcPts val="600"/>
              </a:spcBef>
              <a:buNone/>
            </a:pPr>
            <a:r>
              <a:rPr lang="uk-UA" sz="1900" dirty="0"/>
              <a:t>Потім ми перевіряємо, чи виконано критерії зупинки. Якщо ні, повторюємо процес.</a:t>
            </a:r>
          </a:p>
          <a:p>
            <a:pPr marL="0" indent="457200">
              <a:spcBef>
                <a:spcPts val="600"/>
              </a:spcBef>
              <a:buNone/>
            </a:pPr>
            <a:r>
              <a:rPr lang="uk-UA" sz="1900" u="sng" dirty="0"/>
              <a:t>Радіус кластера </a:t>
            </a:r>
            <a:r>
              <a:rPr lang="uk-UA" sz="1900" dirty="0"/>
              <a:t>— це максимальна відстань між </a:t>
            </a:r>
            <a:r>
              <a:rPr lang="uk-UA" sz="1900" dirty="0" err="1"/>
              <a:t>центроїдом</a:t>
            </a:r>
            <a:r>
              <a:rPr lang="uk-UA" sz="1900" dirty="0"/>
              <a:t> і точками цього кластера.</a:t>
            </a:r>
          </a:p>
          <a:p>
            <a:pPr marL="0" indent="457200">
              <a:spcBef>
                <a:spcPts val="600"/>
              </a:spcBef>
              <a:buNone/>
            </a:pPr>
            <a:r>
              <a:rPr lang="uk-UA" sz="1900" dirty="0"/>
              <a:t>Використання діаметра кластера як </a:t>
            </a:r>
            <a:r>
              <a:rPr lang="uk-UA" sz="1900" dirty="0" err="1"/>
              <a:t>фактора</a:t>
            </a:r>
            <a:r>
              <a:rPr lang="uk-UA" sz="1900" dirty="0"/>
              <a:t> та об’єднання кластерів, що призводить до створення кластеру найменшого діаметру. </a:t>
            </a:r>
            <a:endParaRPr lang="uk-UA" sz="1900" dirty="0" smtClean="0"/>
          </a:p>
          <a:p>
            <a:pPr marL="0" indent="457200">
              <a:spcBef>
                <a:spcPts val="600"/>
              </a:spcBef>
              <a:buNone/>
            </a:pPr>
            <a:r>
              <a:rPr lang="uk-UA" sz="1900" u="sng" dirty="0" smtClean="0"/>
              <a:t>Діаметр </a:t>
            </a:r>
            <a:r>
              <a:rPr lang="uk-UA" sz="1900" u="sng" dirty="0"/>
              <a:t>кластера </a:t>
            </a:r>
            <a:r>
              <a:rPr lang="uk-UA" sz="1900" dirty="0"/>
              <a:t>- це максимальна відстань між усіма парами точок у цьому кластері.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4559" y="1040905"/>
            <a:ext cx="5297196" cy="1708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457200" defTabSz="914400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</a:pPr>
            <a:r>
              <a:rPr lang="uk-UA" dirty="0"/>
              <a:t>Щоб почати ієрархічну кластеризацію, ми повинні спочатку вирішити три питання.</a:t>
            </a:r>
            <a:endParaRPr lang="en-US" dirty="0"/>
          </a:p>
          <a:p>
            <a:pPr indent="457200" defTabSz="914400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</a:pPr>
            <a:r>
              <a:rPr lang="uk-UA" dirty="0"/>
              <a:t>Як представити кластер?</a:t>
            </a:r>
            <a:endParaRPr lang="en-US" dirty="0"/>
          </a:p>
          <a:p>
            <a:pPr indent="457200" defTabSz="914400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</a:pPr>
            <a:r>
              <a:rPr lang="uk-UA" dirty="0"/>
              <a:t>Як вибрати два кластери для злиття?</a:t>
            </a:r>
            <a:endParaRPr lang="en-US" dirty="0"/>
          </a:p>
          <a:p>
            <a:pPr indent="457200" defTabSz="914400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</a:pPr>
            <a:r>
              <a:rPr lang="uk-UA" dirty="0"/>
              <a:t>Коли ми припинимо об'єднувати кластери?</a:t>
            </a:r>
          </a:p>
        </p:txBody>
      </p:sp>
    </p:spTree>
    <p:extLst>
      <p:ext uri="{BB962C8B-B14F-4D97-AF65-F5344CB8AC3E}">
        <p14:creationId xmlns:p14="http://schemas.microsoft.com/office/powerpoint/2010/main" val="197616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265557"/>
            <a:ext cx="10058400" cy="1067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uk-UA" sz="4000" dirty="0" smtClean="0"/>
              <a:t>Коли треба зупинити алгоритм</a:t>
            </a:r>
            <a:r>
              <a:rPr lang="en-US" sz="4000" dirty="0" smtClean="0"/>
              <a:t>?</a:t>
            </a:r>
            <a:endParaRPr lang="uk-UA" sz="40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069848" y="1333500"/>
            <a:ext cx="10058400" cy="5210175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uk-UA" sz="1900" dirty="0"/>
              <a:t>Алгоритм зупиняється, коли щільність найкращих об’єднаних кластерів стає меншою за деяке порогове значення. Щільність можна визначити відповідно до різних факторів, таких як діаметр або радіус. Наприклад, у двовимірному просторі ви можете обчислити щільність кластера, поділивши кількість його вузлів на квадрат його радіуса, щоб продемонструвати кількість точок кластера в його одиничному об’ємі. Одиницю також можна визначити як радіус у степені розміру. Отже, якщо найкраще злиття викликає новий кластер з невеликою щільністю, об’єднані кластери були досить далеко один від одного.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uk-UA" sz="1900" dirty="0"/>
              <a:t>Алгоритм зупиняється, якщо діаметр наступного найкращого об’єднаного кластера перевищує певну межу. Фактором може бути радіус або будь-який пов’язаний з ним варіант.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uk-UA" sz="1900" dirty="0"/>
              <a:t>Алгоритм зупиняється, якщо комбінація кластерів створює поганий кластер. Наприклад, він може відстежувати середній діаметр кластерів. Цей коефіцієнт буде </a:t>
            </a:r>
            <a:r>
              <a:rPr lang="uk-UA" sz="1900" dirty="0" err="1"/>
              <a:t>помірно</a:t>
            </a:r>
            <a:r>
              <a:rPr lang="uk-UA" sz="1900" dirty="0"/>
              <a:t> зростати під час кластеризації. Але якщо спостерігається великий стрибок, це означає, що це точка для зупинки алгоритму. Зауважте, що в цьому правилі ви не можете фіксувати порогове значення, ви враховуєте тенденцію та зупиняєтесь, коли трапляється щось незвичайне.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2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uk-UA" sz="6600" dirty="0"/>
              <a:t>кластеризація на основі щільності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9920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342799"/>
            <a:ext cx="10058400" cy="16093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400" b="1" dirty="0"/>
              <a:t>Density-Based Spatial Clustering Of Applications With Noise (DBSCAN</a:t>
            </a:r>
            <a:r>
              <a:rPr lang="en-US" sz="4400" b="1" dirty="0" smtClean="0"/>
              <a:t>)</a:t>
            </a:r>
            <a:endParaRPr lang="uk-UA" sz="4400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457200">
              <a:lnSpc>
                <a:spcPct val="120000"/>
              </a:lnSpc>
              <a:spcBef>
                <a:spcPts val="600"/>
              </a:spcBef>
              <a:buNone/>
            </a:pPr>
            <a:r>
              <a:rPr lang="uk-UA" dirty="0"/>
              <a:t>Кластери — це щільні області в просторі даних, розділені областями меншої щільності точок. Алгоритм </a:t>
            </a:r>
            <a:r>
              <a:rPr lang="en-CA" dirty="0"/>
              <a:t>DBSCAN </a:t>
            </a:r>
            <a:r>
              <a:rPr lang="uk-UA" dirty="0"/>
              <a:t>базується на цьому інтуїтивно зрозумілому понятті «кластерів» і «шуму». Ключова ідея полягає в тому, що для кожної точки кластера околиці даного радіуса повинні містити принаймні мінімальну кількість точок.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 fontScale="85000" lnSpcReduction="20000"/>
          </a:bodyPr>
          <a:lstStyle/>
          <a:p>
            <a:pPr marL="0" indent="457200">
              <a:lnSpc>
                <a:spcPct val="120000"/>
              </a:lnSpc>
              <a:spcBef>
                <a:spcPts val="600"/>
              </a:spcBef>
              <a:buNone/>
            </a:pPr>
            <a:r>
              <a:rPr lang="uk-UA" dirty="0"/>
              <a:t>Методи поділу (</a:t>
            </a:r>
            <a:r>
              <a:rPr lang="en-CA" dirty="0"/>
              <a:t>K-</a:t>
            </a:r>
            <a:r>
              <a:rPr lang="uk-UA" dirty="0"/>
              <a:t>середні, кластеризація </a:t>
            </a:r>
            <a:r>
              <a:rPr lang="en-CA" dirty="0"/>
              <a:t>PAM) </a:t>
            </a:r>
            <a:r>
              <a:rPr lang="uk-UA" dirty="0"/>
              <a:t>та ієрархічна кластеризація працюють для пошуку кластерів сферичної форми або опуклих кластерів. Іншими словами, вони підходять тільки для компактних і добре розділених скупчень. Крім того, на них також сильно впливає наявність шуму та викидів у даних</a:t>
            </a:r>
            <a:r>
              <a:rPr lang="uk-UA" dirty="0" smtClean="0"/>
              <a:t>. </a:t>
            </a:r>
          </a:p>
          <a:p>
            <a:pPr marL="0" indent="457200">
              <a:lnSpc>
                <a:spcPct val="100000"/>
              </a:lnSpc>
              <a:buNone/>
            </a:pPr>
            <a:r>
              <a:rPr lang="uk-UA" dirty="0" smtClean="0"/>
              <a:t>Реальні </a:t>
            </a:r>
            <a:r>
              <a:rPr lang="uk-UA" dirty="0"/>
              <a:t>дані можуть містити відхилення, наприклад</a:t>
            </a:r>
            <a:r>
              <a:rPr lang="uk-UA" dirty="0" smtClean="0"/>
              <a:t>:</a:t>
            </a:r>
          </a:p>
          <a:p>
            <a:pPr>
              <a:lnSpc>
                <a:spcPct val="100000"/>
              </a:lnSpc>
            </a:pPr>
            <a:r>
              <a:rPr lang="uk-UA" dirty="0" smtClean="0"/>
              <a:t>Кластери можуть бути довільної форми, як показано на малюнку нижче.</a:t>
            </a:r>
          </a:p>
          <a:p>
            <a:pPr>
              <a:lnSpc>
                <a:spcPct val="100000"/>
              </a:lnSpc>
            </a:pPr>
            <a:r>
              <a:rPr lang="uk-UA" dirty="0" smtClean="0"/>
              <a:t>Дані можуть містити шум.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81" y="4263701"/>
            <a:ext cx="30099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4493" y="139400"/>
            <a:ext cx="10058400" cy="11015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4400" b="1" dirty="0" err="1"/>
              <a:t>Параметри</a:t>
            </a:r>
            <a:r>
              <a:rPr lang="ru-RU" sz="4400" b="1" dirty="0"/>
              <a:t> алгоритму DBSCAN</a:t>
            </a:r>
            <a:endParaRPr lang="uk-UA" sz="4400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01216" y="1240972"/>
            <a:ext cx="5320875" cy="5230173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7200">
              <a:lnSpc>
                <a:spcPct val="120000"/>
              </a:lnSpc>
              <a:spcBef>
                <a:spcPts val="600"/>
              </a:spcBef>
              <a:buNone/>
            </a:pPr>
            <a:r>
              <a:rPr lang="en-CA" sz="1700" b="1" u="sng" dirty="0"/>
              <a:t>eps</a:t>
            </a:r>
            <a:r>
              <a:rPr lang="en-CA" sz="1700" dirty="0"/>
              <a:t>: </a:t>
            </a:r>
            <a:r>
              <a:rPr lang="uk-UA" sz="1700" dirty="0"/>
              <a:t>визначає околиці навколо точки даних, тобто якщо відстань між двома точками менша або дорівнює «</a:t>
            </a:r>
            <a:r>
              <a:rPr lang="en-CA" sz="1700" dirty="0"/>
              <a:t>eps», </a:t>
            </a:r>
            <a:r>
              <a:rPr lang="uk-UA" sz="1700" dirty="0"/>
              <a:t>то вони вважаються сусідами. Якщо значення </a:t>
            </a:r>
            <a:r>
              <a:rPr lang="en-CA" sz="1700" dirty="0"/>
              <a:t>eps </a:t>
            </a:r>
            <a:r>
              <a:rPr lang="uk-UA" sz="1700" dirty="0"/>
              <a:t>вибрано замале, велика частина даних буде вважатися викидом. Якщо він вибраний дуже великим, кластери об’єднаються, і більшість точок даних буде в тих самих кластерах. Один із способів знайти значення </a:t>
            </a:r>
            <a:r>
              <a:rPr lang="en-CA" sz="1700" dirty="0"/>
              <a:t>eps – </a:t>
            </a:r>
            <a:r>
              <a:rPr lang="uk-UA" sz="1700" dirty="0"/>
              <a:t>це графік </a:t>
            </a:r>
            <a:r>
              <a:rPr lang="en-CA" sz="1700" dirty="0"/>
              <a:t>k-</a:t>
            </a:r>
            <a:r>
              <a:rPr lang="uk-UA" sz="1700" dirty="0"/>
              <a:t>відстаней</a:t>
            </a:r>
            <a:r>
              <a:rPr lang="uk-UA" sz="1700" dirty="0" smtClean="0"/>
              <a:t>.</a:t>
            </a:r>
          </a:p>
          <a:p>
            <a:pPr marL="0" indent="457200">
              <a:lnSpc>
                <a:spcPct val="120000"/>
              </a:lnSpc>
              <a:spcBef>
                <a:spcPts val="600"/>
              </a:spcBef>
              <a:buNone/>
            </a:pPr>
            <a:r>
              <a:rPr lang="en-CA" sz="1700" b="1" u="sng" dirty="0" err="1" smtClean="0"/>
              <a:t>MinPts</a:t>
            </a:r>
            <a:r>
              <a:rPr lang="en-CA" sz="1700" dirty="0"/>
              <a:t>: </a:t>
            </a:r>
            <a:r>
              <a:rPr lang="uk-UA" sz="1700" dirty="0"/>
              <a:t>мінімальна кількість сусідів (точок даних) у радіусі </a:t>
            </a:r>
            <a:r>
              <a:rPr lang="en-CA" sz="1700" dirty="0"/>
              <a:t>eps. </a:t>
            </a:r>
            <a:r>
              <a:rPr lang="uk-UA" sz="1700" dirty="0"/>
              <a:t>Чим більший набір даних, тим більше значення </a:t>
            </a:r>
            <a:r>
              <a:rPr lang="en-CA" sz="1700" dirty="0" err="1"/>
              <a:t>MinPts</a:t>
            </a:r>
            <a:r>
              <a:rPr lang="en-CA" sz="1700" dirty="0"/>
              <a:t> </a:t>
            </a:r>
            <a:r>
              <a:rPr lang="uk-UA" sz="1700" dirty="0"/>
              <a:t>потрібно вибрати. Як правило, мінімальний </a:t>
            </a:r>
            <a:r>
              <a:rPr lang="en-CA" sz="1700" dirty="0" err="1"/>
              <a:t>MinPts</a:t>
            </a:r>
            <a:r>
              <a:rPr lang="en-CA" sz="1700" dirty="0"/>
              <a:t> </a:t>
            </a:r>
            <a:r>
              <a:rPr lang="uk-UA" sz="1700" dirty="0"/>
              <a:t>можна отримати з кількості вимірів </a:t>
            </a:r>
            <a:r>
              <a:rPr lang="en-CA" sz="1700" dirty="0"/>
              <a:t>D </a:t>
            </a:r>
            <a:r>
              <a:rPr lang="uk-UA" sz="1700" dirty="0"/>
              <a:t>у наборі даних як </a:t>
            </a:r>
            <a:r>
              <a:rPr lang="en-CA" sz="1700" dirty="0" err="1"/>
              <a:t>MinPts</a:t>
            </a:r>
            <a:r>
              <a:rPr lang="en-CA" sz="1700" dirty="0"/>
              <a:t> &gt;= D+1. </a:t>
            </a:r>
            <a:r>
              <a:rPr lang="uk-UA" sz="1700" dirty="0"/>
              <a:t>Мінімальне значення </a:t>
            </a:r>
            <a:r>
              <a:rPr lang="en-CA" sz="1700" dirty="0" err="1"/>
              <a:t>MinPts</a:t>
            </a:r>
            <a:r>
              <a:rPr lang="en-CA" sz="1700" dirty="0"/>
              <a:t> </a:t>
            </a:r>
            <a:r>
              <a:rPr lang="uk-UA" sz="1700" dirty="0"/>
              <a:t>має бути не менше 3.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45424" y="1240972"/>
            <a:ext cx="3607497" cy="336055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903167" y="471681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u="sng" dirty="0"/>
              <a:t>Core Point</a:t>
            </a:r>
            <a:r>
              <a:rPr lang="en-CA" dirty="0" smtClean="0"/>
              <a:t>:</a:t>
            </a:r>
            <a:r>
              <a:rPr lang="uk-UA" dirty="0" smtClean="0"/>
              <a:t> точка </a:t>
            </a:r>
            <a:r>
              <a:rPr lang="uk-UA" dirty="0"/>
              <a:t>вважається основною, якщо вона має більше ніж </a:t>
            </a:r>
            <a:r>
              <a:rPr lang="uk-UA" dirty="0" err="1"/>
              <a:t>MinPts</a:t>
            </a:r>
            <a:r>
              <a:rPr lang="uk-UA" dirty="0"/>
              <a:t> </a:t>
            </a:r>
            <a:r>
              <a:rPr lang="uk-UA" dirty="0" smtClean="0"/>
              <a:t>точок </a:t>
            </a:r>
            <a:r>
              <a:rPr lang="uk-UA" dirty="0"/>
              <a:t>у межах </a:t>
            </a:r>
            <a:r>
              <a:rPr lang="uk-UA" dirty="0" err="1"/>
              <a:t>eps</a:t>
            </a:r>
            <a:r>
              <a:rPr lang="uk-UA" dirty="0" smtClean="0"/>
              <a:t>.</a:t>
            </a:r>
          </a:p>
          <a:p>
            <a:r>
              <a:rPr lang="en-CA" u="sng" dirty="0"/>
              <a:t>Border Point</a:t>
            </a:r>
            <a:r>
              <a:rPr lang="en-CA" dirty="0"/>
              <a:t>:</a:t>
            </a:r>
            <a:r>
              <a:rPr lang="uk-UA" dirty="0" smtClean="0"/>
              <a:t> </a:t>
            </a:r>
            <a:r>
              <a:rPr lang="uk-UA" dirty="0"/>
              <a:t>точка, яка має менше ніж </a:t>
            </a:r>
            <a:r>
              <a:rPr lang="uk-UA" dirty="0" err="1"/>
              <a:t>MinPts</a:t>
            </a:r>
            <a:r>
              <a:rPr lang="uk-UA" dirty="0"/>
              <a:t> в межах </a:t>
            </a:r>
            <a:r>
              <a:rPr lang="uk-UA" dirty="0" err="1"/>
              <a:t>eps</a:t>
            </a:r>
            <a:r>
              <a:rPr lang="uk-UA" dirty="0"/>
              <a:t>, але вона знаходиться поблизу основної точки</a:t>
            </a:r>
            <a:r>
              <a:rPr lang="uk-UA" dirty="0" smtClean="0"/>
              <a:t>.</a:t>
            </a:r>
          </a:p>
          <a:p>
            <a:r>
              <a:rPr lang="en-CA" u="sng" dirty="0"/>
              <a:t>Noise or outlier</a:t>
            </a:r>
            <a:r>
              <a:rPr lang="en-CA" dirty="0"/>
              <a:t>:</a:t>
            </a:r>
            <a:r>
              <a:rPr lang="uk-UA" dirty="0" smtClean="0"/>
              <a:t> </a:t>
            </a:r>
            <a:r>
              <a:rPr lang="uk-UA" dirty="0"/>
              <a:t>точка, яка не є основною або межовою точкою.</a:t>
            </a:r>
          </a:p>
        </p:txBody>
      </p:sp>
    </p:spTree>
    <p:extLst>
      <p:ext uri="{BB962C8B-B14F-4D97-AF65-F5344CB8AC3E}">
        <p14:creationId xmlns:p14="http://schemas.microsoft.com/office/powerpoint/2010/main" val="15524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6542" y="279359"/>
            <a:ext cx="10058400" cy="114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uk-UA" sz="4400" b="1" dirty="0"/>
              <a:t>Кластерний аналіз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22514" y="1427583"/>
            <a:ext cx="5607698" cy="5023605"/>
          </a:xfrm>
        </p:spPr>
        <p:txBody>
          <a:bodyPr>
            <a:noAutofit/>
          </a:bodyPr>
          <a:lstStyle/>
          <a:p>
            <a:pPr marL="0" indent="457200">
              <a:lnSpc>
                <a:spcPct val="110000"/>
              </a:lnSpc>
              <a:spcBef>
                <a:spcPts val="300"/>
              </a:spcBef>
              <a:buNone/>
            </a:pPr>
            <a:r>
              <a:rPr lang="uk-UA" sz="1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Кластерний аналіз, також відомий як кластеризація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— це метод інтелектуального аналізу даних, який групує разом подібні точки даних. Мета кластерного аналізу полягає в тому, щоб розділити набір даних на групи (або кластери), щоб точки даних у кожній групі були більш схожі одна на одну, ніж точки даних в інших групах.</a:t>
            </a:r>
          </a:p>
          <a:p>
            <a:pPr marL="0" indent="457200">
              <a:lnSpc>
                <a:spcPct val="110000"/>
              </a:lnSpc>
              <a:spcBef>
                <a:spcPts val="300"/>
              </a:spcBef>
              <a:buNone/>
            </a:pP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Цей процес часто використовується для дослідницького аналізу даних і може допомогти виявити шаблони або зв’язки в даних, які можуть бути неочевидними. </a:t>
            </a:r>
          </a:p>
          <a:p>
            <a:pPr marL="0" indent="457200">
              <a:lnSpc>
                <a:spcPct val="110000"/>
              </a:lnSpc>
              <a:spcBef>
                <a:spcPts val="300"/>
              </a:spcBef>
              <a:buNone/>
            </a:pP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кластерного аналізу використовується багато різних алгоритмів, наприклад </a:t>
            </a:r>
            <a:r>
              <a:rPr lang="uk-UA" sz="18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k-середні, ієрархічна кластеризація та кластеризація на основі щільності.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Вибір алгоритму залежить від конкретних вимог до аналізу та характеру даних, що аналізуються.</a:t>
            </a:r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938" y="1335508"/>
            <a:ext cx="4078234" cy="5115681"/>
          </a:xfrm>
        </p:spPr>
      </p:pic>
      <p:sp>
        <p:nvSpPr>
          <p:cNvPr id="6" name="Полилиния 5"/>
          <p:cNvSpPr/>
          <p:nvPr/>
        </p:nvSpPr>
        <p:spPr>
          <a:xfrm>
            <a:off x="6969967" y="3918857"/>
            <a:ext cx="1800809" cy="1936786"/>
          </a:xfrm>
          <a:custGeom>
            <a:avLst/>
            <a:gdLst>
              <a:gd name="connsiteX0" fmla="*/ 93306 w 1800809"/>
              <a:gd name="connsiteY0" fmla="*/ 121298 h 1936786"/>
              <a:gd name="connsiteX1" fmla="*/ 93306 w 1800809"/>
              <a:gd name="connsiteY1" fmla="*/ 121298 h 1936786"/>
              <a:gd name="connsiteX2" fmla="*/ 223935 w 1800809"/>
              <a:gd name="connsiteY2" fmla="*/ 111967 h 1936786"/>
              <a:gd name="connsiteX3" fmla="*/ 681135 w 1800809"/>
              <a:gd name="connsiteY3" fmla="*/ 93306 h 1936786"/>
              <a:gd name="connsiteX4" fmla="*/ 727788 w 1800809"/>
              <a:gd name="connsiteY4" fmla="*/ 83976 h 1936786"/>
              <a:gd name="connsiteX5" fmla="*/ 793102 w 1800809"/>
              <a:gd name="connsiteY5" fmla="*/ 74645 h 1936786"/>
              <a:gd name="connsiteX6" fmla="*/ 923731 w 1800809"/>
              <a:gd name="connsiteY6" fmla="*/ 46653 h 1936786"/>
              <a:gd name="connsiteX7" fmla="*/ 979715 w 1800809"/>
              <a:gd name="connsiteY7" fmla="*/ 37323 h 1936786"/>
              <a:gd name="connsiteX8" fmla="*/ 1026368 w 1800809"/>
              <a:gd name="connsiteY8" fmla="*/ 27992 h 1936786"/>
              <a:gd name="connsiteX9" fmla="*/ 1101013 w 1800809"/>
              <a:gd name="connsiteY9" fmla="*/ 18661 h 1936786"/>
              <a:gd name="connsiteX10" fmla="*/ 1175657 w 1800809"/>
              <a:gd name="connsiteY10" fmla="*/ 0 h 1936786"/>
              <a:gd name="connsiteX11" fmla="*/ 1184988 w 1800809"/>
              <a:gd name="connsiteY11" fmla="*/ 121298 h 1936786"/>
              <a:gd name="connsiteX12" fmla="*/ 1240972 w 1800809"/>
              <a:gd name="connsiteY12" fmla="*/ 233265 h 1936786"/>
              <a:gd name="connsiteX13" fmla="*/ 1259633 w 1800809"/>
              <a:gd name="connsiteY13" fmla="*/ 251927 h 1936786"/>
              <a:gd name="connsiteX14" fmla="*/ 1306286 w 1800809"/>
              <a:gd name="connsiteY14" fmla="*/ 317241 h 1936786"/>
              <a:gd name="connsiteX15" fmla="*/ 1324947 w 1800809"/>
              <a:gd name="connsiteY15" fmla="*/ 363894 h 1936786"/>
              <a:gd name="connsiteX16" fmla="*/ 1362270 w 1800809"/>
              <a:gd name="connsiteY16" fmla="*/ 419878 h 1936786"/>
              <a:gd name="connsiteX17" fmla="*/ 1399592 w 1800809"/>
              <a:gd name="connsiteY17" fmla="*/ 485192 h 1936786"/>
              <a:gd name="connsiteX18" fmla="*/ 1418253 w 1800809"/>
              <a:gd name="connsiteY18" fmla="*/ 541176 h 1936786"/>
              <a:gd name="connsiteX19" fmla="*/ 1464906 w 1800809"/>
              <a:gd name="connsiteY19" fmla="*/ 625151 h 1936786"/>
              <a:gd name="connsiteX20" fmla="*/ 1511560 w 1800809"/>
              <a:gd name="connsiteY20" fmla="*/ 709127 h 1936786"/>
              <a:gd name="connsiteX21" fmla="*/ 1530221 w 1800809"/>
              <a:gd name="connsiteY21" fmla="*/ 746449 h 1936786"/>
              <a:gd name="connsiteX22" fmla="*/ 1558213 w 1800809"/>
              <a:gd name="connsiteY22" fmla="*/ 783772 h 1936786"/>
              <a:gd name="connsiteX23" fmla="*/ 1595535 w 1800809"/>
              <a:gd name="connsiteY23" fmla="*/ 839755 h 1936786"/>
              <a:gd name="connsiteX24" fmla="*/ 1679511 w 1800809"/>
              <a:gd name="connsiteY24" fmla="*/ 942392 h 1936786"/>
              <a:gd name="connsiteX25" fmla="*/ 1716833 w 1800809"/>
              <a:gd name="connsiteY25" fmla="*/ 1026367 h 1936786"/>
              <a:gd name="connsiteX26" fmla="*/ 1763486 w 1800809"/>
              <a:gd name="connsiteY26" fmla="*/ 1129004 h 1936786"/>
              <a:gd name="connsiteX27" fmla="*/ 1782147 w 1800809"/>
              <a:gd name="connsiteY27" fmla="*/ 1240972 h 1936786"/>
              <a:gd name="connsiteX28" fmla="*/ 1800809 w 1800809"/>
              <a:gd name="connsiteY28" fmla="*/ 1371600 h 1936786"/>
              <a:gd name="connsiteX29" fmla="*/ 1791478 w 1800809"/>
              <a:gd name="connsiteY29" fmla="*/ 1548882 h 1936786"/>
              <a:gd name="connsiteX30" fmla="*/ 1772817 w 1800809"/>
              <a:gd name="connsiteY30" fmla="*/ 1623527 h 1936786"/>
              <a:gd name="connsiteX31" fmla="*/ 1754155 w 1800809"/>
              <a:gd name="connsiteY31" fmla="*/ 1670180 h 1936786"/>
              <a:gd name="connsiteX32" fmla="*/ 1716833 w 1800809"/>
              <a:gd name="connsiteY32" fmla="*/ 1735494 h 1936786"/>
              <a:gd name="connsiteX33" fmla="*/ 1586204 w 1800809"/>
              <a:gd name="connsiteY33" fmla="*/ 1828800 h 1936786"/>
              <a:gd name="connsiteX34" fmla="*/ 1558213 w 1800809"/>
              <a:gd name="connsiteY34" fmla="*/ 1838131 h 1936786"/>
              <a:gd name="connsiteX35" fmla="*/ 1483568 w 1800809"/>
              <a:gd name="connsiteY35" fmla="*/ 1866123 h 1936786"/>
              <a:gd name="connsiteX36" fmla="*/ 1408923 w 1800809"/>
              <a:gd name="connsiteY36" fmla="*/ 1884784 h 1936786"/>
              <a:gd name="connsiteX37" fmla="*/ 1306286 w 1800809"/>
              <a:gd name="connsiteY37" fmla="*/ 1912776 h 1936786"/>
              <a:gd name="connsiteX38" fmla="*/ 1156996 w 1800809"/>
              <a:gd name="connsiteY38" fmla="*/ 1922106 h 1936786"/>
              <a:gd name="connsiteX39" fmla="*/ 895739 w 1800809"/>
              <a:gd name="connsiteY39" fmla="*/ 1912776 h 1936786"/>
              <a:gd name="connsiteX40" fmla="*/ 821094 w 1800809"/>
              <a:gd name="connsiteY40" fmla="*/ 1903445 h 1936786"/>
              <a:gd name="connsiteX41" fmla="*/ 643813 w 1800809"/>
              <a:gd name="connsiteY41" fmla="*/ 1866123 h 1936786"/>
              <a:gd name="connsiteX42" fmla="*/ 606490 w 1800809"/>
              <a:gd name="connsiteY42" fmla="*/ 1847461 h 1936786"/>
              <a:gd name="connsiteX43" fmla="*/ 578498 w 1800809"/>
              <a:gd name="connsiteY43" fmla="*/ 1838131 h 1936786"/>
              <a:gd name="connsiteX44" fmla="*/ 391886 w 1800809"/>
              <a:gd name="connsiteY44" fmla="*/ 1726163 h 1936786"/>
              <a:gd name="connsiteX45" fmla="*/ 363894 w 1800809"/>
              <a:gd name="connsiteY45" fmla="*/ 1707502 h 1936786"/>
              <a:gd name="connsiteX46" fmla="*/ 335902 w 1800809"/>
              <a:gd name="connsiteY46" fmla="*/ 1698172 h 1936786"/>
              <a:gd name="connsiteX47" fmla="*/ 205274 w 1800809"/>
              <a:gd name="connsiteY47" fmla="*/ 1642188 h 1936786"/>
              <a:gd name="connsiteX48" fmla="*/ 139960 w 1800809"/>
              <a:gd name="connsiteY48" fmla="*/ 1558212 h 1936786"/>
              <a:gd name="connsiteX49" fmla="*/ 121298 w 1800809"/>
              <a:gd name="connsiteY49" fmla="*/ 1530221 h 1936786"/>
              <a:gd name="connsiteX50" fmla="*/ 93306 w 1800809"/>
              <a:gd name="connsiteY50" fmla="*/ 1418253 h 1936786"/>
              <a:gd name="connsiteX51" fmla="*/ 83976 w 1800809"/>
              <a:gd name="connsiteY51" fmla="*/ 1334278 h 1936786"/>
              <a:gd name="connsiteX52" fmla="*/ 74645 w 1800809"/>
              <a:gd name="connsiteY52" fmla="*/ 1306286 h 1936786"/>
              <a:gd name="connsiteX53" fmla="*/ 65315 w 1800809"/>
              <a:gd name="connsiteY53" fmla="*/ 1268963 h 1936786"/>
              <a:gd name="connsiteX54" fmla="*/ 55984 w 1800809"/>
              <a:gd name="connsiteY54" fmla="*/ 1240972 h 1936786"/>
              <a:gd name="connsiteX55" fmla="*/ 27992 w 1800809"/>
              <a:gd name="connsiteY55" fmla="*/ 1082351 h 1936786"/>
              <a:gd name="connsiteX56" fmla="*/ 9331 w 1800809"/>
              <a:gd name="connsiteY56" fmla="*/ 979714 h 1936786"/>
              <a:gd name="connsiteX57" fmla="*/ 0 w 1800809"/>
              <a:gd name="connsiteY57" fmla="*/ 895739 h 1936786"/>
              <a:gd name="connsiteX58" fmla="*/ 9331 w 1800809"/>
              <a:gd name="connsiteY58" fmla="*/ 606490 h 1936786"/>
              <a:gd name="connsiteX59" fmla="*/ 27992 w 1800809"/>
              <a:gd name="connsiteY59" fmla="*/ 550506 h 1936786"/>
              <a:gd name="connsiteX60" fmla="*/ 55984 w 1800809"/>
              <a:gd name="connsiteY60" fmla="*/ 457200 h 1936786"/>
              <a:gd name="connsiteX61" fmla="*/ 93306 w 1800809"/>
              <a:gd name="connsiteY61" fmla="*/ 354563 h 1936786"/>
              <a:gd name="connsiteX62" fmla="*/ 83976 w 1800809"/>
              <a:gd name="connsiteY62" fmla="*/ 195943 h 1936786"/>
              <a:gd name="connsiteX63" fmla="*/ 111968 w 1800809"/>
              <a:gd name="connsiteY63" fmla="*/ 130629 h 1936786"/>
              <a:gd name="connsiteX64" fmla="*/ 93306 w 1800809"/>
              <a:gd name="connsiteY64" fmla="*/ 121298 h 1936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800809" h="1936786">
                <a:moveTo>
                  <a:pt x="93306" y="121298"/>
                </a:moveTo>
                <a:lnTo>
                  <a:pt x="93306" y="121298"/>
                </a:lnTo>
                <a:cubicBezTo>
                  <a:pt x="136849" y="118188"/>
                  <a:pt x="180330" y="114043"/>
                  <a:pt x="223935" y="111967"/>
                </a:cubicBezTo>
                <a:lnTo>
                  <a:pt x="681135" y="93306"/>
                </a:lnTo>
                <a:cubicBezTo>
                  <a:pt x="696970" y="92426"/>
                  <a:pt x="712145" y="86583"/>
                  <a:pt x="727788" y="83976"/>
                </a:cubicBezTo>
                <a:cubicBezTo>
                  <a:pt x="749481" y="80361"/>
                  <a:pt x="771409" y="78261"/>
                  <a:pt x="793102" y="74645"/>
                </a:cubicBezTo>
                <a:cubicBezTo>
                  <a:pt x="829759" y="68535"/>
                  <a:pt x="893188" y="52761"/>
                  <a:pt x="923731" y="46653"/>
                </a:cubicBezTo>
                <a:cubicBezTo>
                  <a:pt x="942282" y="42943"/>
                  <a:pt x="961101" y="40707"/>
                  <a:pt x="979715" y="37323"/>
                </a:cubicBezTo>
                <a:cubicBezTo>
                  <a:pt x="995318" y="34486"/>
                  <a:pt x="1010693" y="30404"/>
                  <a:pt x="1026368" y="27992"/>
                </a:cubicBezTo>
                <a:cubicBezTo>
                  <a:pt x="1051152" y="24179"/>
                  <a:pt x="1076229" y="22474"/>
                  <a:pt x="1101013" y="18661"/>
                </a:cubicBezTo>
                <a:cubicBezTo>
                  <a:pt x="1142839" y="12226"/>
                  <a:pt x="1141595" y="11355"/>
                  <a:pt x="1175657" y="0"/>
                </a:cubicBezTo>
                <a:cubicBezTo>
                  <a:pt x="1178767" y="40433"/>
                  <a:pt x="1176001" y="81754"/>
                  <a:pt x="1184988" y="121298"/>
                </a:cubicBezTo>
                <a:cubicBezTo>
                  <a:pt x="1190554" y="145787"/>
                  <a:pt x="1218612" y="205315"/>
                  <a:pt x="1240972" y="233265"/>
                </a:cubicBezTo>
                <a:cubicBezTo>
                  <a:pt x="1246467" y="240134"/>
                  <a:pt x="1254753" y="244607"/>
                  <a:pt x="1259633" y="251927"/>
                </a:cubicBezTo>
                <a:cubicBezTo>
                  <a:pt x="1308755" y="325611"/>
                  <a:pt x="1245159" y="256114"/>
                  <a:pt x="1306286" y="317241"/>
                </a:cubicBezTo>
                <a:cubicBezTo>
                  <a:pt x="1312506" y="332792"/>
                  <a:pt x="1316927" y="349190"/>
                  <a:pt x="1324947" y="363894"/>
                </a:cubicBezTo>
                <a:cubicBezTo>
                  <a:pt x="1335687" y="383584"/>
                  <a:pt x="1362270" y="419878"/>
                  <a:pt x="1362270" y="419878"/>
                </a:cubicBezTo>
                <a:cubicBezTo>
                  <a:pt x="1390805" y="505491"/>
                  <a:pt x="1343107" y="372223"/>
                  <a:pt x="1399592" y="485192"/>
                </a:cubicBezTo>
                <a:cubicBezTo>
                  <a:pt x="1408389" y="502786"/>
                  <a:pt x="1409456" y="523582"/>
                  <a:pt x="1418253" y="541176"/>
                </a:cubicBezTo>
                <a:cubicBezTo>
                  <a:pt x="1493445" y="691557"/>
                  <a:pt x="1411998" y="534452"/>
                  <a:pt x="1464906" y="625151"/>
                </a:cubicBezTo>
                <a:cubicBezTo>
                  <a:pt x="1481041" y="652811"/>
                  <a:pt x="1496378" y="680933"/>
                  <a:pt x="1511560" y="709127"/>
                </a:cubicBezTo>
                <a:cubicBezTo>
                  <a:pt x="1518154" y="721374"/>
                  <a:pt x="1522849" y="734654"/>
                  <a:pt x="1530221" y="746449"/>
                </a:cubicBezTo>
                <a:cubicBezTo>
                  <a:pt x="1538463" y="759636"/>
                  <a:pt x="1549295" y="771032"/>
                  <a:pt x="1558213" y="783772"/>
                </a:cubicBezTo>
                <a:cubicBezTo>
                  <a:pt x="1571074" y="802146"/>
                  <a:pt x="1581766" y="822052"/>
                  <a:pt x="1595535" y="839755"/>
                </a:cubicBezTo>
                <a:cubicBezTo>
                  <a:pt x="1666250" y="930675"/>
                  <a:pt x="1635773" y="898656"/>
                  <a:pt x="1679511" y="942392"/>
                </a:cubicBezTo>
                <a:cubicBezTo>
                  <a:pt x="1691952" y="970384"/>
                  <a:pt x="1703134" y="998969"/>
                  <a:pt x="1716833" y="1026367"/>
                </a:cubicBezTo>
                <a:cubicBezTo>
                  <a:pt x="1757307" y="1107316"/>
                  <a:pt x="1714796" y="970762"/>
                  <a:pt x="1763486" y="1129004"/>
                </a:cubicBezTo>
                <a:cubicBezTo>
                  <a:pt x="1771485" y="1154999"/>
                  <a:pt x="1778404" y="1218511"/>
                  <a:pt x="1782147" y="1240972"/>
                </a:cubicBezTo>
                <a:cubicBezTo>
                  <a:pt x="1801956" y="1359826"/>
                  <a:pt x="1780929" y="1192686"/>
                  <a:pt x="1800809" y="1371600"/>
                </a:cubicBezTo>
                <a:cubicBezTo>
                  <a:pt x="1797699" y="1430694"/>
                  <a:pt x="1796392" y="1489911"/>
                  <a:pt x="1791478" y="1548882"/>
                </a:cubicBezTo>
                <a:cubicBezTo>
                  <a:pt x="1789490" y="1572739"/>
                  <a:pt x="1781412" y="1600608"/>
                  <a:pt x="1772817" y="1623527"/>
                </a:cubicBezTo>
                <a:cubicBezTo>
                  <a:pt x="1766936" y="1639210"/>
                  <a:pt x="1761645" y="1655199"/>
                  <a:pt x="1754155" y="1670180"/>
                </a:cubicBezTo>
                <a:cubicBezTo>
                  <a:pt x="1742941" y="1692608"/>
                  <a:pt x="1733942" y="1717163"/>
                  <a:pt x="1716833" y="1735494"/>
                </a:cubicBezTo>
                <a:cubicBezTo>
                  <a:pt x="1679852" y="1775117"/>
                  <a:pt x="1635690" y="1807592"/>
                  <a:pt x="1586204" y="1828800"/>
                </a:cubicBezTo>
                <a:cubicBezTo>
                  <a:pt x="1577164" y="1832674"/>
                  <a:pt x="1567456" y="1834770"/>
                  <a:pt x="1558213" y="1838131"/>
                </a:cubicBezTo>
                <a:cubicBezTo>
                  <a:pt x="1533239" y="1847213"/>
                  <a:pt x="1508932" y="1858197"/>
                  <a:pt x="1483568" y="1866123"/>
                </a:cubicBezTo>
                <a:cubicBezTo>
                  <a:pt x="1459088" y="1873773"/>
                  <a:pt x="1433254" y="1876674"/>
                  <a:pt x="1408923" y="1884784"/>
                </a:cubicBezTo>
                <a:cubicBezTo>
                  <a:pt x="1375974" y="1895766"/>
                  <a:pt x="1339951" y="1908568"/>
                  <a:pt x="1306286" y="1912776"/>
                </a:cubicBezTo>
                <a:cubicBezTo>
                  <a:pt x="1256811" y="1918960"/>
                  <a:pt x="1206759" y="1918996"/>
                  <a:pt x="1156996" y="1922106"/>
                </a:cubicBezTo>
                <a:cubicBezTo>
                  <a:pt x="1048235" y="1949298"/>
                  <a:pt x="1125279" y="1934296"/>
                  <a:pt x="895739" y="1912776"/>
                </a:cubicBezTo>
                <a:cubicBezTo>
                  <a:pt x="870773" y="1910435"/>
                  <a:pt x="845828" y="1907567"/>
                  <a:pt x="821094" y="1903445"/>
                </a:cubicBezTo>
                <a:cubicBezTo>
                  <a:pt x="817120" y="1902783"/>
                  <a:pt x="689731" y="1885802"/>
                  <a:pt x="643813" y="1866123"/>
                </a:cubicBezTo>
                <a:cubicBezTo>
                  <a:pt x="631028" y="1860644"/>
                  <a:pt x="619275" y="1852940"/>
                  <a:pt x="606490" y="1847461"/>
                </a:cubicBezTo>
                <a:cubicBezTo>
                  <a:pt x="597450" y="1843587"/>
                  <a:pt x="587060" y="1842971"/>
                  <a:pt x="578498" y="1838131"/>
                </a:cubicBezTo>
                <a:cubicBezTo>
                  <a:pt x="515346" y="1802436"/>
                  <a:pt x="452245" y="1766401"/>
                  <a:pt x="391886" y="1726163"/>
                </a:cubicBezTo>
                <a:cubicBezTo>
                  <a:pt x="382555" y="1719943"/>
                  <a:pt x="373924" y="1712517"/>
                  <a:pt x="363894" y="1707502"/>
                </a:cubicBezTo>
                <a:cubicBezTo>
                  <a:pt x="355097" y="1703104"/>
                  <a:pt x="345082" y="1701703"/>
                  <a:pt x="335902" y="1698172"/>
                </a:cubicBezTo>
                <a:cubicBezTo>
                  <a:pt x="243851" y="1662768"/>
                  <a:pt x="266674" y="1672888"/>
                  <a:pt x="205274" y="1642188"/>
                </a:cubicBezTo>
                <a:cubicBezTo>
                  <a:pt x="183503" y="1614196"/>
                  <a:pt x="161237" y="1586581"/>
                  <a:pt x="139960" y="1558212"/>
                </a:cubicBezTo>
                <a:cubicBezTo>
                  <a:pt x="133232" y="1549241"/>
                  <a:pt x="124844" y="1540859"/>
                  <a:pt x="121298" y="1530221"/>
                </a:cubicBezTo>
                <a:cubicBezTo>
                  <a:pt x="109132" y="1493724"/>
                  <a:pt x="93306" y="1418253"/>
                  <a:pt x="93306" y="1418253"/>
                </a:cubicBezTo>
                <a:cubicBezTo>
                  <a:pt x="90196" y="1390261"/>
                  <a:pt x="88606" y="1362059"/>
                  <a:pt x="83976" y="1334278"/>
                </a:cubicBezTo>
                <a:cubicBezTo>
                  <a:pt x="82359" y="1324576"/>
                  <a:pt x="77347" y="1315743"/>
                  <a:pt x="74645" y="1306286"/>
                </a:cubicBezTo>
                <a:cubicBezTo>
                  <a:pt x="71122" y="1293956"/>
                  <a:pt x="68838" y="1281293"/>
                  <a:pt x="65315" y="1268963"/>
                </a:cubicBezTo>
                <a:cubicBezTo>
                  <a:pt x="62613" y="1259506"/>
                  <a:pt x="57913" y="1250616"/>
                  <a:pt x="55984" y="1240972"/>
                </a:cubicBezTo>
                <a:cubicBezTo>
                  <a:pt x="45454" y="1188324"/>
                  <a:pt x="37596" y="1135176"/>
                  <a:pt x="27992" y="1082351"/>
                </a:cubicBezTo>
                <a:cubicBezTo>
                  <a:pt x="19199" y="1033991"/>
                  <a:pt x="16202" y="1031247"/>
                  <a:pt x="9331" y="979714"/>
                </a:cubicBezTo>
                <a:cubicBezTo>
                  <a:pt x="5609" y="951797"/>
                  <a:pt x="3110" y="923731"/>
                  <a:pt x="0" y="895739"/>
                </a:cubicBezTo>
                <a:cubicBezTo>
                  <a:pt x="3110" y="799323"/>
                  <a:pt x="1535" y="702641"/>
                  <a:pt x="9331" y="606490"/>
                </a:cubicBezTo>
                <a:cubicBezTo>
                  <a:pt x="10921" y="586884"/>
                  <a:pt x="22588" y="569420"/>
                  <a:pt x="27992" y="550506"/>
                </a:cubicBezTo>
                <a:cubicBezTo>
                  <a:pt x="36705" y="520012"/>
                  <a:pt x="44988" y="487440"/>
                  <a:pt x="55984" y="457200"/>
                </a:cubicBezTo>
                <a:cubicBezTo>
                  <a:pt x="97898" y="341938"/>
                  <a:pt x="71699" y="419390"/>
                  <a:pt x="93306" y="354563"/>
                </a:cubicBezTo>
                <a:cubicBezTo>
                  <a:pt x="90196" y="301690"/>
                  <a:pt x="83976" y="248908"/>
                  <a:pt x="83976" y="195943"/>
                </a:cubicBezTo>
                <a:cubicBezTo>
                  <a:pt x="83976" y="66112"/>
                  <a:pt x="88224" y="201858"/>
                  <a:pt x="111968" y="130629"/>
                </a:cubicBezTo>
                <a:cubicBezTo>
                  <a:pt x="113359" y="126456"/>
                  <a:pt x="96416" y="122853"/>
                  <a:pt x="93306" y="12129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Полилиния 6"/>
          <p:cNvSpPr/>
          <p:nvPr/>
        </p:nvSpPr>
        <p:spPr>
          <a:xfrm>
            <a:off x="6956209" y="3060441"/>
            <a:ext cx="2561015" cy="1380930"/>
          </a:xfrm>
          <a:custGeom>
            <a:avLst/>
            <a:gdLst>
              <a:gd name="connsiteX0" fmla="*/ 88403 w 2561015"/>
              <a:gd name="connsiteY0" fmla="*/ 9330 h 1380930"/>
              <a:gd name="connsiteX1" fmla="*/ 88403 w 2561015"/>
              <a:gd name="connsiteY1" fmla="*/ 9330 h 1380930"/>
              <a:gd name="connsiteX2" fmla="*/ 181709 w 2561015"/>
              <a:gd name="connsiteY2" fmla="*/ 0 h 1380930"/>
              <a:gd name="connsiteX3" fmla="*/ 293677 w 2561015"/>
              <a:gd name="connsiteY3" fmla="*/ 18661 h 1380930"/>
              <a:gd name="connsiteX4" fmla="*/ 368322 w 2561015"/>
              <a:gd name="connsiteY4" fmla="*/ 27992 h 1380930"/>
              <a:gd name="connsiteX5" fmla="*/ 405644 w 2561015"/>
              <a:gd name="connsiteY5" fmla="*/ 46653 h 1380930"/>
              <a:gd name="connsiteX6" fmla="*/ 442967 w 2561015"/>
              <a:gd name="connsiteY6" fmla="*/ 55983 h 1380930"/>
              <a:gd name="connsiteX7" fmla="*/ 498950 w 2561015"/>
              <a:gd name="connsiteY7" fmla="*/ 74645 h 1380930"/>
              <a:gd name="connsiteX8" fmla="*/ 526942 w 2561015"/>
              <a:gd name="connsiteY8" fmla="*/ 83975 h 1380930"/>
              <a:gd name="connsiteX9" fmla="*/ 573595 w 2561015"/>
              <a:gd name="connsiteY9" fmla="*/ 102637 h 1380930"/>
              <a:gd name="connsiteX10" fmla="*/ 601587 w 2561015"/>
              <a:gd name="connsiteY10" fmla="*/ 121298 h 1380930"/>
              <a:gd name="connsiteX11" fmla="*/ 657571 w 2561015"/>
              <a:gd name="connsiteY11" fmla="*/ 130628 h 1380930"/>
              <a:gd name="connsiteX12" fmla="*/ 685562 w 2561015"/>
              <a:gd name="connsiteY12" fmla="*/ 149290 h 1380930"/>
              <a:gd name="connsiteX13" fmla="*/ 750877 w 2561015"/>
              <a:gd name="connsiteY13" fmla="*/ 167951 h 1380930"/>
              <a:gd name="connsiteX14" fmla="*/ 778869 w 2561015"/>
              <a:gd name="connsiteY14" fmla="*/ 177281 h 1380930"/>
              <a:gd name="connsiteX15" fmla="*/ 825522 w 2561015"/>
              <a:gd name="connsiteY15" fmla="*/ 186612 h 1380930"/>
              <a:gd name="connsiteX16" fmla="*/ 928158 w 2561015"/>
              <a:gd name="connsiteY16" fmla="*/ 223935 h 1380930"/>
              <a:gd name="connsiteX17" fmla="*/ 1030795 w 2561015"/>
              <a:gd name="connsiteY17" fmla="*/ 251926 h 1380930"/>
              <a:gd name="connsiteX18" fmla="*/ 1096109 w 2561015"/>
              <a:gd name="connsiteY18" fmla="*/ 279918 h 1380930"/>
              <a:gd name="connsiteX19" fmla="*/ 1133432 w 2561015"/>
              <a:gd name="connsiteY19" fmla="*/ 289249 h 1380930"/>
              <a:gd name="connsiteX20" fmla="*/ 1198746 w 2561015"/>
              <a:gd name="connsiteY20" fmla="*/ 307910 h 1380930"/>
              <a:gd name="connsiteX21" fmla="*/ 1348036 w 2561015"/>
              <a:gd name="connsiteY21" fmla="*/ 335902 h 1380930"/>
              <a:gd name="connsiteX22" fmla="*/ 1861220 w 2561015"/>
              <a:gd name="connsiteY22" fmla="*/ 335902 h 1380930"/>
              <a:gd name="connsiteX23" fmla="*/ 1889211 w 2561015"/>
              <a:gd name="connsiteY23" fmla="*/ 345232 h 1380930"/>
              <a:gd name="connsiteX24" fmla="*/ 2001179 w 2561015"/>
              <a:gd name="connsiteY24" fmla="*/ 363894 h 1380930"/>
              <a:gd name="connsiteX25" fmla="*/ 2047832 w 2561015"/>
              <a:gd name="connsiteY25" fmla="*/ 382555 h 1380930"/>
              <a:gd name="connsiteX26" fmla="*/ 2159799 w 2561015"/>
              <a:gd name="connsiteY26" fmla="*/ 419877 h 1380930"/>
              <a:gd name="connsiteX27" fmla="*/ 2187791 w 2561015"/>
              <a:gd name="connsiteY27" fmla="*/ 438539 h 1380930"/>
              <a:gd name="connsiteX28" fmla="*/ 2215783 w 2561015"/>
              <a:gd name="connsiteY28" fmla="*/ 447869 h 1380930"/>
              <a:gd name="connsiteX29" fmla="*/ 2299758 w 2561015"/>
              <a:gd name="connsiteY29" fmla="*/ 485192 h 1380930"/>
              <a:gd name="connsiteX30" fmla="*/ 2318420 w 2561015"/>
              <a:gd name="connsiteY30" fmla="*/ 503853 h 1380930"/>
              <a:gd name="connsiteX31" fmla="*/ 2393064 w 2561015"/>
              <a:gd name="connsiteY31" fmla="*/ 559837 h 1380930"/>
              <a:gd name="connsiteX32" fmla="*/ 2411726 w 2561015"/>
              <a:gd name="connsiteY32" fmla="*/ 578498 h 1380930"/>
              <a:gd name="connsiteX33" fmla="*/ 2458379 w 2561015"/>
              <a:gd name="connsiteY33" fmla="*/ 615820 h 1380930"/>
              <a:gd name="connsiteX34" fmla="*/ 2495701 w 2561015"/>
              <a:gd name="connsiteY34" fmla="*/ 671804 h 1380930"/>
              <a:gd name="connsiteX35" fmla="*/ 2514362 w 2561015"/>
              <a:gd name="connsiteY35" fmla="*/ 765110 h 1380930"/>
              <a:gd name="connsiteX36" fmla="*/ 2523693 w 2561015"/>
              <a:gd name="connsiteY36" fmla="*/ 849086 h 1380930"/>
              <a:gd name="connsiteX37" fmla="*/ 2542354 w 2561015"/>
              <a:gd name="connsiteY37" fmla="*/ 914400 h 1380930"/>
              <a:gd name="connsiteX38" fmla="*/ 2561015 w 2561015"/>
              <a:gd name="connsiteY38" fmla="*/ 989045 h 1380930"/>
              <a:gd name="connsiteX39" fmla="*/ 2523693 w 2561015"/>
              <a:gd name="connsiteY39" fmla="*/ 1129004 h 1380930"/>
              <a:gd name="connsiteX40" fmla="*/ 2514362 w 2561015"/>
              <a:gd name="connsiteY40" fmla="*/ 1166326 h 1380930"/>
              <a:gd name="connsiteX41" fmla="*/ 2402395 w 2561015"/>
              <a:gd name="connsiteY41" fmla="*/ 1268963 h 1380930"/>
              <a:gd name="connsiteX42" fmla="*/ 2365073 w 2561015"/>
              <a:gd name="connsiteY42" fmla="*/ 1278294 h 1380930"/>
              <a:gd name="connsiteX43" fmla="*/ 2346411 w 2561015"/>
              <a:gd name="connsiteY43" fmla="*/ 1306286 h 1380930"/>
              <a:gd name="connsiteX44" fmla="*/ 2318420 w 2561015"/>
              <a:gd name="connsiteY44" fmla="*/ 1315616 h 1380930"/>
              <a:gd name="connsiteX45" fmla="*/ 2290428 w 2561015"/>
              <a:gd name="connsiteY45" fmla="*/ 1334277 h 1380930"/>
              <a:gd name="connsiteX46" fmla="*/ 2262436 w 2561015"/>
              <a:gd name="connsiteY46" fmla="*/ 1343608 h 1380930"/>
              <a:gd name="connsiteX47" fmla="*/ 2169130 w 2561015"/>
              <a:gd name="connsiteY47" fmla="*/ 1380930 h 1380930"/>
              <a:gd name="connsiteX48" fmla="*/ 1889211 w 2561015"/>
              <a:gd name="connsiteY48" fmla="*/ 1371600 h 1380930"/>
              <a:gd name="connsiteX49" fmla="*/ 1823897 w 2561015"/>
              <a:gd name="connsiteY49" fmla="*/ 1324947 h 1380930"/>
              <a:gd name="connsiteX50" fmla="*/ 1758583 w 2561015"/>
              <a:gd name="connsiteY50" fmla="*/ 1287624 h 1380930"/>
              <a:gd name="connsiteX51" fmla="*/ 1721260 w 2561015"/>
              <a:gd name="connsiteY51" fmla="*/ 1259632 h 1380930"/>
              <a:gd name="connsiteX52" fmla="*/ 1609293 w 2561015"/>
              <a:gd name="connsiteY52" fmla="*/ 1184988 h 1380930"/>
              <a:gd name="connsiteX53" fmla="*/ 1571971 w 2561015"/>
              <a:gd name="connsiteY53" fmla="*/ 1156996 h 1380930"/>
              <a:gd name="connsiteX54" fmla="*/ 1543979 w 2561015"/>
              <a:gd name="connsiteY54" fmla="*/ 1138335 h 1380930"/>
              <a:gd name="connsiteX55" fmla="*/ 1525318 w 2561015"/>
              <a:gd name="connsiteY55" fmla="*/ 1119673 h 1380930"/>
              <a:gd name="connsiteX56" fmla="*/ 1422681 w 2561015"/>
              <a:gd name="connsiteY56" fmla="*/ 1054359 h 1380930"/>
              <a:gd name="connsiteX57" fmla="*/ 1394689 w 2561015"/>
              <a:gd name="connsiteY57" fmla="*/ 1035698 h 1380930"/>
              <a:gd name="connsiteX58" fmla="*/ 1348036 w 2561015"/>
              <a:gd name="connsiteY58" fmla="*/ 989045 h 1380930"/>
              <a:gd name="connsiteX59" fmla="*/ 1329375 w 2561015"/>
              <a:gd name="connsiteY59" fmla="*/ 951722 h 1380930"/>
              <a:gd name="connsiteX60" fmla="*/ 1310713 w 2561015"/>
              <a:gd name="connsiteY60" fmla="*/ 923730 h 1380930"/>
              <a:gd name="connsiteX61" fmla="*/ 1264060 w 2561015"/>
              <a:gd name="connsiteY61" fmla="*/ 830424 h 1380930"/>
              <a:gd name="connsiteX62" fmla="*/ 1254730 w 2561015"/>
              <a:gd name="connsiteY62" fmla="*/ 765110 h 1380930"/>
              <a:gd name="connsiteX63" fmla="*/ 1226738 w 2561015"/>
              <a:gd name="connsiteY63" fmla="*/ 681135 h 1380930"/>
              <a:gd name="connsiteX64" fmla="*/ 1208077 w 2561015"/>
              <a:gd name="connsiteY64" fmla="*/ 662473 h 1380930"/>
              <a:gd name="connsiteX65" fmla="*/ 1142762 w 2561015"/>
              <a:gd name="connsiteY65" fmla="*/ 643812 h 1380930"/>
              <a:gd name="connsiteX66" fmla="*/ 1077448 w 2561015"/>
              <a:gd name="connsiteY66" fmla="*/ 653143 h 1380930"/>
              <a:gd name="connsiteX67" fmla="*/ 1040126 w 2561015"/>
              <a:gd name="connsiteY67" fmla="*/ 681135 h 1380930"/>
              <a:gd name="connsiteX68" fmla="*/ 993473 w 2561015"/>
              <a:gd name="connsiteY68" fmla="*/ 709126 h 1380930"/>
              <a:gd name="connsiteX69" fmla="*/ 872175 w 2561015"/>
              <a:gd name="connsiteY69" fmla="*/ 821094 h 1380930"/>
              <a:gd name="connsiteX70" fmla="*/ 844183 w 2561015"/>
              <a:gd name="connsiteY70" fmla="*/ 839755 h 1380930"/>
              <a:gd name="connsiteX71" fmla="*/ 704224 w 2561015"/>
              <a:gd name="connsiteY71" fmla="*/ 858416 h 1380930"/>
              <a:gd name="connsiteX72" fmla="*/ 564264 w 2561015"/>
              <a:gd name="connsiteY72" fmla="*/ 849086 h 1380930"/>
              <a:gd name="connsiteX73" fmla="*/ 526942 w 2561015"/>
              <a:gd name="connsiteY73" fmla="*/ 830424 h 1380930"/>
              <a:gd name="connsiteX74" fmla="*/ 442967 w 2561015"/>
              <a:gd name="connsiteY74" fmla="*/ 774441 h 1380930"/>
              <a:gd name="connsiteX75" fmla="*/ 396313 w 2561015"/>
              <a:gd name="connsiteY75" fmla="*/ 727788 h 1380930"/>
              <a:gd name="connsiteX76" fmla="*/ 377652 w 2561015"/>
              <a:gd name="connsiteY76" fmla="*/ 709126 h 1380930"/>
              <a:gd name="connsiteX77" fmla="*/ 321669 w 2561015"/>
              <a:gd name="connsiteY77" fmla="*/ 681135 h 1380930"/>
              <a:gd name="connsiteX78" fmla="*/ 135056 w 2561015"/>
              <a:gd name="connsiteY78" fmla="*/ 662473 h 1380930"/>
              <a:gd name="connsiteX79" fmla="*/ 107064 w 2561015"/>
              <a:gd name="connsiteY79" fmla="*/ 653143 h 1380930"/>
              <a:gd name="connsiteX80" fmla="*/ 69742 w 2561015"/>
              <a:gd name="connsiteY80" fmla="*/ 606490 h 1380930"/>
              <a:gd name="connsiteX81" fmla="*/ 51081 w 2561015"/>
              <a:gd name="connsiteY81" fmla="*/ 587828 h 1380930"/>
              <a:gd name="connsiteX82" fmla="*/ 13758 w 2561015"/>
              <a:gd name="connsiteY82" fmla="*/ 503853 h 1380930"/>
              <a:gd name="connsiteX83" fmla="*/ 41750 w 2561015"/>
              <a:gd name="connsiteY83" fmla="*/ 195943 h 1380930"/>
              <a:gd name="connsiteX84" fmla="*/ 60411 w 2561015"/>
              <a:gd name="connsiteY84" fmla="*/ 111967 h 1380930"/>
              <a:gd name="connsiteX85" fmla="*/ 88403 w 2561015"/>
              <a:gd name="connsiteY85" fmla="*/ 9330 h 1380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561015" h="1380930">
                <a:moveTo>
                  <a:pt x="88403" y="9330"/>
                </a:moveTo>
                <a:lnTo>
                  <a:pt x="88403" y="9330"/>
                </a:lnTo>
                <a:cubicBezTo>
                  <a:pt x="119505" y="6220"/>
                  <a:pt x="150452" y="0"/>
                  <a:pt x="181709" y="0"/>
                </a:cubicBezTo>
                <a:cubicBezTo>
                  <a:pt x="263830" y="0"/>
                  <a:pt x="234712" y="8833"/>
                  <a:pt x="293677" y="18661"/>
                </a:cubicBezTo>
                <a:cubicBezTo>
                  <a:pt x="318411" y="22783"/>
                  <a:pt x="343440" y="24882"/>
                  <a:pt x="368322" y="27992"/>
                </a:cubicBezTo>
                <a:cubicBezTo>
                  <a:pt x="380763" y="34212"/>
                  <a:pt x="392620" y="41769"/>
                  <a:pt x="405644" y="46653"/>
                </a:cubicBezTo>
                <a:cubicBezTo>
                  <a:pt x="417651" y="51156"/>
                  <a:pt x="430684" y="52298"/>
                  <a:pt x="442967" y="55983"/>
                </a:cubicBezTo>
                <a:cubicBezTo>
                  <a:pt x="461808" y="61635"/>
                  <a:pt x="480289" y="68425"/>
                  <a:pt x="498950" y="74645"/>
                </a:cubicBezTo>
                <a:cubicBezTo>
                  <a:pt x="508281" y="77755"/>
                  <a:pt x="517810" y="80322"/>
                  <a:pt x="526942" y="83975"/>
                </a:cubicBezTo>
                <a:cubicBezTo>
                  <a:pt x="542493" y="90196"/>
                  <a:pt x="558614" y="95147"/>
                  <a:pt x="573595" y="102637"/>
                </a:cubicBezTo>
                <a:cubicBezTo>
                  <a:pt x="583625" y="107652"/>
                  <a:pt x="590948" y="117752"/>
                  <a:pt x="601587" y="121298"/>
                </a:cubicBezTo>
                <a:cubicBezTo>
                  <a:pt x="619535" y="127280"/>
                  <a:pt x="638910" y="127518"/>
                  <a:pt x="657571" y="130628"/>
                </a:cubicBezTo>
                <a:cubicBezTo>
                  <a:pt x="666901" y="136849"/>
                  <a:pt x="675150" y="145125"/>
                  <a:pt x="685562" y="149290"/>
                </a:cubicBezTo>
                <a:cubicBezTo>
                  <a:pt x="706585" y="157699"/>
                  <a:pt x="729189" y="161445"/>
                  <a:pt x="750877" y="167951"/>
                </a:cubicBezTo>
                <a:cubicBezTo>
                  <a:pt x="760298" y="170777"/>
                  <a:pt x="769327" y="174896"/>
                  <a:pt x="778869" y="177281"/>
                </a:cubicBezTo>
                <a:cubicBezTo>
                  <a:pt x="794254" y="181127"/>
                  <a:pt x="810332" y="182055"/>
                  <a:pt x="825522" y="186612"/>
                </a:cubicBezTo>
                <a:cubicBezTo>
                  <a:pt x="918239" y="214427"/>
                  <a:pt x="823636" y="197805"/>
                  <a:pt x="928158" y="223935"/>
                </a:cubicBezTo>
                <a:cubicBezTo>
                  <a:pt x="939559" y="226785"/>
                  <a:pt x="1006384" y="241464"/>
                  <a:pt x="1030795" y="251926"/>
                </a:cubicBezTo>
                <a:cubicBezTo>
                  <a:pt x="1080567" y="273257"/>
                  <a:pt x="1052340" y="267413"/>
                  <a:pt x="1096109" y="279918"/>
                </a:cubicBezTo>
                <a:cubicBezTo>
                  <a:pt x="1108440" y="283441"/>
                  <a:pt x="1121101" y="285726"/>
                  <a:pt x="1133432" y="289249"/>
                </a:cubicBezTo>
                <a:cubicBezTo>
                  <a:pt x="1182376" y="303233"/>
                  <a:pt x="1140427" y="295413"/>
                  <a:pt x="1198746" y="307910"/>
                </a:cubicBezTo>
                <a:cubicBezTo>
                  <a:pt x="1277033" y="324686"/>
                  <a:pt x="1280789" y="324694"/>
                  <a:pt x="1348036" y="335902"/>
                </a:cubicBezTo>
                <a:cubicBezTo>
                  <a:pt x="1593366" y="326466"/>
                  <a:pt x="1607280" y="320031"/>
                  <a:pt x="1861220" y="335902"/>
                </a:cubicBezTo>
                <a:cubicBezTo>
                  <a:pt x="1871036" y="336515"/>
                  <a:pt x="1879567" y="343303"/>
                  <a:pt x="1889211" y="345232"/>
                </a:cubicBezTo>
                <a:cubicBezTo>
                  <a:pt x="1926314" y="352653"/>
                  <a:pt x="1963856" y="357673"/>
                  <a:pt x="2001179" y="363894"/>
                </a:cubicBezTo>
                <a:cubicBezTo>
                  <a:pt x="2016730" y="370114"/>
                  <a:pt x="2031943" y="377258"/>
                  <a:pt x="2047832" y="382555"/>
                </a:cubicBezTo>
                <a:cubicBezTo>
                  <a:pt x="2126868" y="408900"/>
                  <a:pt x="2040129" y="365482"/>
                  <a:pt x="2159799" y="419877"/>
                </a:cubicBezTo>
                <a:cubicBezTo>
                  <a:pt x="2170008" y="424517"/>
                  <a:pt x="2177761" y="433524"/>
                  <a:pt x="2187791" y="438539"/>
                </a:cubicBezTo>
                <a:cubicBezTo>
                  <a:pt x="2196588" y="442937"/>
                  <a:pt x="2206795" y="443875"/>
                  <a:pt x="2215783" y="447869"/>
                </a:cubicBezTo>
                <a:cubicBezTo>
                  <a:pt x="2312968" y="491062"/>
                  <a:pt x="2236699" y="464171"/>
                  <a:pt x="2299758" y="485192"/>
                </a:cubicBezTo>
                <a:cubicBezTo>
                  <a:pt x="2305979" y="491412"/>
                  <a:pt x="2311551" y="498357"/>
                  <a:pt x="2318420" y="503853"/>
                </a:cubicBezTo>
                <a:cubicBezTo>
                  <a:pt x="2342706" y="523282"/>
                  <a:pt x="2371071" y="537845"/>
                  <a:pt x="2393064" y="559837"/>
                </a:cubicBezTo>
                <a:cubicBezTo>
                  <a:pt x="2399285" y="566057"/>
                  <a:pt x="2405047" y="572773"/>
                  <a:pt x="2411726" y="578498"/>
                </a:cubicBezTo>
                <a:cubicBezTo>
                  <a:pt x="2426847" y="591458"/>
                  <a:pt x="2445057" y="601017"/>
                  <a:pt x="2458379" y="615820"/>
                </a:cubicBezTo>
                <a:cubicBezTo>
                  <a:pt x="2473383" y="632491"/>
                  <a:pt x="2495701" y="671804"/>
                  <a:pt x="2495701" y="671804"/>
                </a:cubicBezTo>
                <a:cubicBezTo>
                  <a:pt x="2506299" y="714194"/>
                  <a:pt x="2507825" y="716078"/>
                  <a:pt x="2514362" y="765110"/>
                </a:cubicBezTo>
                <a:cubicBezTo>
                  <a:pt x="2518084" y="793027"/>
                  <a:pt x="2518503" y="821404"/>
                  <a:pt x="2523693" y="849086"/>
                </a:cubicBezTo>
                <a:cubicBezTo>
                  <a:pt x="2527866" y="871341"/>
                  <a:pt x="2536862" y="892434"/>
                  <a:pt x="2542354" y="914400"/>
                </a:cubicBezTo>
                <a:lnTo>
                  <a:pt x="2561015" y="989045"/>
                </a:lnTo>
                <a:cubicBezTo>
                  <a:pt x="2544855" y="1086011"/>
                  <a:pt x="2560755" y="1008554"/>
                  <a:pt x="2523693" y="1129004"/>
                </a:cubicBezTo>
                <a:cubicBezTo>
                  <a:pt x="2519922" y="1141260"/>
                  <a:pt x="2522056" y="1156067"/>
                  <a:pt x="2514362" y="1166326"/>
                </a:cubicBezTo>
                <a:cubicBezTo>
                  <a:pt x="2507419" y="1175584"/>
                  <a:pt x="2433088" y="1253616"/>
                  <a:pt x="2402395" y="1268963"/>
                </a:cubicBezTo>
                <a:cubicBezTo>
                  <a:pt x="2390925" y="1274698"/>
                  <a:pt x="2377514" y="1275184"/>
                  <a:pt x="2365073" y="1278294"/>
                </a:cubicBezTo>
                <a:cubicBezTo>
                  <a:pt x="2358852" y="1287625"/>
                  <a:pt x="2355168" y="1299281"/>
                  <a:pt x="2346411" y="1306286"/>
                </a:cubicBezTo>
                <a:cubicBezTo>
                  <a:pt x="2338731" y="1312430"/>
                  <a:pt x="2327217" y="1311218"/>
                  <a:pt x="2318420" y="1315616"/>
                </a:cubicBezTo>
                <a:cubicBezTo>
                  <a:pt x="2308390" y="1320631"/>
                  <a:pt x="2300458" y="1329262"/>
                  <a:pt x="2290428" y="1334277"/>
                </a:cubicBezTo>
                <a:cubicBezTo>
                  <a:pt x="2281631" y="1338676"/>
                  <a:pt x="2271424" y="1339613"/>
                  <a:pt x="2262436" y="1343608"/>
                </a:cubicBezTo>
                <a:cubicBezTo>
                  <a:pt x="2175713" y="1382152"/>
                  <a:pt x="2238537" y="1363579"/>
                  <a:pt x="2169130" y="1380930"/>
                </a:cubicBezTo>
                <a:cubicBezTo>
                  <a:pt x="2075824" y="1377820"/>
                  <a:pt x="1982398" y="1377248"/>
                  <a:pt x="1889211" y="1371600"/>
                </a:cubicBezTo>
                <a:cubicBezTo>
                  <a:pt x="1855390" y="1369550"/>
                  <a:pt x="1848744" y="1346244"/>
                  <a:pt x="1823897" y="1324947"/>
                </a:cubicBezTo>
                <a:cubicBezTo>
                  <a:pt x="1796242" y="1301243"/>
                  <a:pt x="1791162" y="1307987"/>
                  <a:pt x="1758583" y="1287624"/>
                </a:cubicBezTo>
                <a:cubicBezTo>
                  <a:pt x="1745396" y="1279382"/>
                  <a:pt x="1734075" y="1268442"/>
                  <a:pt x="1721260" y="1259632"/>
                </a:cubicBezTo>
                <a:cubicBezTo>
                  <a:pt x="1684297" y="1234220"/>
                  <a:pt x="1645177" y="1211902"/>
                  <a:pt x="1609293" y="1184988"/>
                </a:cubicBezTo>
                <a:cubicBezTo>
                  <a:pt x="1596852" y="1175657"/>
                  <a:pt x="1584625" y="1166035"/>
                  <a:pt x="1571971" y="1156996"/>
                </a:cubicBezTo>
                <a:cubicBezTo>
                  <a:pt x="1562846" y="1150478"/>
                  <a:pt x="1552736" y="1145340"/>
                  <a:pt x="1543979" y="1138335"/>
                </a:cubicBezTo>
                <a:cubicBezTo>
                  <a:pt x="1537110" y="1132839"/>
                  <a:pt x="1532551" y="1124680"/>
                  <a:pt x="1525318" y="1119673"/>
                </a:cubicBezTo>
                <a:cubicBezTo>
                  <a:pt x="1491976" y="1096590"/>
                  <a:pt x="1456793" y="1076288"/>
                  <a:pt x="1422681" y="1054359"/>
                </a:cubicBezTo>
                <a:cubicBezTo>
                  <a:pt x="1413248" y="1048295"/>
                  <a:pt x="1402618" y="1043627"/>
                  <a:pt x="1394689" y="1035698"/>
                </a:cubicBezTo>
                <a:lnTo>
                  <a:pt x="1348036" y="989045"/>
                </a:lnTo>
                <a:cubicBezTo>
                  <a:pt x="1341816" y="976604"/>
                  <a:pt x="1336276" y="963799"/>
                  <a:pt x="1329375" y="951722"/>
                </a:cubicBezTo>
                <a:cubicBezTo>
                  <a:pt x="1323811" y="941985"/>
                  <a:pt x="1316030" y="933604"/>
                  <a:pt x="1310713" y="923730"/>
                </a:cubicBezTo>
                <a:cubicBezTo>
                  <a:pt x="1294227" y="893113"/>
                  <a:pt x="1279611" y="861526"/>
                  <a:pt x="1264060" y="830424"/>
                </a:cubicBezTo>
                <a:cubicBezTo>
                  <a:pt x="1260950" y="808653"/>
                  <a:pt x="1258345" y="786803"/>
                  <a:pt x="1254730" y="765110"/>
                </a:cubicBezTo>
                <a:cubicBezTo>
                  <a:pt x="1248614" y="728414"/>
                  <a:pt x="1247279" y="711947"/>
                  <a:pt x="1226738" y="681135"/>
                </a:cubicBezTo>
                <a:cubicBezTo>
                  <a:pt x="1221858" y="673815"/>
                  <a:pt x="1216116" y="666046"/>
                  <a:pt x="1208077" y="662473"/>
                </a:cubicBezTo>
                <a:cubicBezTo>
                  <a:pt x="1187386" y="653277"/>
                  <a:pt x="1164534" y="650032"/>
                  <a:pt x="1142762" y="643812"/>
                </a:cubicBezTo>
                <a:cubicBezTo>
                  <a:pt x="1120991" y="646922"/>
                  <a:pt x="1098116" y="645627"/>
                  <a:pt x="1077448" y="653143"/>
                </a:cubicBezTo>
                <a:cubicBezTo>
                  <a:pt x="1062833" y="658458"/>
                  <a:pt x="1053065" y="672509"/>
                  <a:pt x="1040126" y="681135"/>
                </a:cubicBezTo>
                <a:cubicBezTo>
                  <a:pt x="1025036" y="691195"/>
                  <a:pt x="1009024" y="699796"/>
                  <a:pt x="993473" y="709126"/>
                </a:cubicBezTo>
                <a:cubicBezTo>
                  <a:pt x="955426" y="766195"/>
                  <a:pt x="963247" y="760380"/>
                  <a:pt x="872175" y="821094"/>
                </a:cubicBezTo>
                <a:cubicBezTo>
                  <a:pt x="862844" y="827314"/>
                  <a:pt x="854683" y="835817"/>
                  <a:pt x="844183" y="839755"/>
                </a:cubicBezTo>
                <a:cubicBezTo>
                  <a:pt x="816069" y="850298"/>
                  <a:pt x="716361" y="857202"/>
                  <a:pt x="704224" y="858416"/>
                </a:cubicBezTo>
                <a:cubicBezTo>
                  <a:pt x="657571" y="855306"/>
                  <a:pt x="610449" y="856378"/>
                  <a:pt x="564264" y="849086"/>
                </a:cubicBezTo>
                <a:cubicBezTo>
                  <a:pt x="550525" y="846917"/>
                  <a:pt x="538788" y="837714"/>
                  <a:pt x="526942" y="830424"/>
                </a:cubicBezTo>
                <a:cubicBezTo>
                  <a:pt x="498291" y="812792"/>
                  <a:pt x="469420" y="795225"/>
                  <a:pt x="442967" y="774441"/>
                </a:cubicBezTo>
                <a:cubicBezTo>
                  <a:pt x="425674" y="760854"/>
                  <a:pt x="411864" y="743339"/>
                  <a:pt x="396313" y="727788"/>
                </a:cubicBezTo>
                <a:cubicBezTo>
                  <a:pt x="390092" y="721567"/>
                  <a:pt x="385520" y="713060"/>
                  <a:pt x="377652" y="709126"/>
                </a:cubicBezTo>
                <a:cubicBezTo>
                  <a:pt x="358991" y="699796"/>
                  <a:pt x="340734" y="689608"/>
                  <a:pt x="321669" y="681135"/>
                </a:cubicBezTo>
                <a:cubicBezTo>
                  <a:pt x="265971" y="656380"/>
                  <a:pt x="182111" y="665241"/>
                  <a:pt x="135056" y="662473"/>
                </a:cubicBezTo>
                <a:cubicBezTo>
                  <a:pt x="125725" y="659363"/>
                  <a:pt x="115498" y="658203"/>
                  <a:pt x="107064" y="653143"/>
                </a:cubicBezTo>
                <a:cubicBezTo>
                  <a:pt x="89737" y="642747"/>
                  <a:pt x="81475" y="621156"/>
                  <a:pt x="69742" y="606490"/>
                </a:cubicBezTo>
                <a:cubicBezTo>
                  <a:pt x="64247" y="599621"/>
                  <a:pt x="57301" y="594049"/>
                  <a:pt x="51081" y="587828"/>
                </a:cubicBezTo>
                <a:cubicBezTo>
                  <a:pt x="38640" y="559836"/>
                  <a:pt x="16234" y="534385"/>
                  <a:pt x="13758" y="503853"/>
                </a:cubicBezTo>
                <a:cubicBezTo>
                  <a:pt x="-11086" y="197449"/>
                  <a:pt x="-2591" y="328965"/>
                  <a:pt x="41750" y="195943"/>
                </a:cubicBezTo>
                <a:cubicBezTo>
                  <a:pt x="46679" y="181156"/>
                  <a:pt x="58767" y="124299"/>
                  <a:pt x="60411" y="111967"/>
                </a:cubicBezTo>
                <a:cubicBezTo>
                  <a:pt x="64542" y="80984"/>
                  <a:pt x="83738" y="26436"/>
                  <a:pt x="88403" y="9330"/>
                </a:cubicBezTo>
                <a:close/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Полилиния 7"/>
          <p:cNvSpPr/>
          <p:nvPr/>
        </p:nvSpPr>
        <p:spPr>
          <a:xfrm>
            <a:off x="7797112" y="2435290"/>
            <a:ext cx="2625182" cy="3125755"/>
          </a:xfrm>
          <a:custGeom>
            <a:avLst/>
            <a:gdLst>
              <a:gd name="connsiteX0" fmla="*/ 21941 w 2625182"/>
              <a:gd name="connsiteY0" fmla="*/ 130628 h 3125755"/>
              <a:gd name="connsiteX1" fmla="*/ 21941 w 2625182"/>
              <a:gd name="connsiteY1" fmla="*/ 130628 h 3125755"/>
              <a:gd name="connsiteX2" fmla="*/ 12610 w 2625182"/>
              <a:gd name="connsiteY2" fmla="*/ 662473 h 3125755"/>
              <a:gd name="connsiteX3" fmla="*/ 31272 w 2625182"/>
              <a:gd name="connsiteY3" fmla="*/ 718457 h 3125755"/>
              <a:gd name="connsiteX4" fmla="*/ 49933 w 2625182"/>
              <a:gd name="connsiteY4" fmla="*/ 783771 h 3125755"/>
              <a:gd name="connsiteX5" fmla="*/ 68594 w 2625182"/>
              <a:gd name="connsiteY5" fmla="*/ 811763 h 3125755"/>
              <a:gd name="connsiteX6" fmla="*/ 152570 w 2625182"/>
              <a:gd name="connsiteY6" fmla="*/ 858416 h 3125755"/>
              <a:gd name="connsiteX7" fmla="*/ 264537 w 2625182"/>
              <a:gd name="connsiteY7" fmla="*/ 867747 h 3125755"/>
              <a:gd name="connsiteX8" fmla="*/ 544455 w 2625182"/>
              <a:gd name="connsiteY8" fmla="*/ 877077 h 3125755"/>
              <a:gd name="connsiteX9" fmla="*/ 591108 w 2625182"/>
              <a:gd name="connsiteY9" fmla="*/ 867747 h 3125755"/>
              <a:gd name="connsiteX10" fmla="*/ 619100 w 2625182"/>
              <a:gd name="connsiteY10" fmla="*/ 858416 h 3125755"/>
              <a:gd name="connsiteX11" fmla="*/ 1057639 w 2625182"/>
              <a:gd name="connsiteY11" fmla="*/ 867747 h 3125755"/>
              <a:gd name="connsiteX12" fmla="*/ 1197598 w 2625182"/>
              <a:gd name="connsiteY12" fmla="*/ 895739 h 3125755"/>
              <a:gd name="connsiteX13" fmla="*/ 1225590 w 2625182"/>
              <a:gd name="connsiteY13" fmla="*/ 905069 h 3125755"/>
              <a:gd name="connsiteX14" fmla="*/ 1290904 w 2625182"/>
              <a:gd name="connsiteY14" fmla="*/ 914400 h 3125755"/>
              <a:gd name="connsiteX15" fmla="*/ 1318896 w 2625182"/>
              <a:gd name="connsiteY15" fmla="*/ 923730 h 3125755"/>
              <a:gd name="connsiteX16" fmla="*/ 1365549 w 2625182"/>
              <a:gd name="connsiteY16" fmla="*/ 933061 h 3125755"/>
              <a:gd name="connsiteX17" fmla="*/ 1393541 w 2625182"/>
              <a:gd name="connsiteY17" fmla="*/ 961053 h 3125755"/>
              <a:gd name="connsiteX18" fmla="*/ 1421533 w 2625182"/>
              <a:gd name="connsiteY18" fmla="*/ 970383 h 3125755"/>
              <a:gd name="connsiteX19" fmla="*/ 1505508 w 2625182"/>
              <a:gd name="connsiteY19" fmla="*/ 1007706 h 3125755"/>
              <a:gd name="connsiteX20" fmla="*/ 1514839 w 2625182"/>
              <a:gd name="connsiteY20" fmla="*/ 1035698 h 3125755"/>
              <a:gd name="connsiteX21" fmla="*/ 1542831 w 2625182"/>
              <a:gd name="connsiteY21" fmla="*/ 1063690 h 3125755"/>
              <a:gd name="connsiteX22" fmla="*/ 1617476 w 2625182"/>
              <a:gd name="connsiteY22" fmla="*/ 1119673 h 3125755"/>
              <a:gd name="connsiteX23" fmla="*/ 1645468 w 2625182"/>
              <a:gd name="connsiteY23" fmla="*/ 1156996 h 3125755"/>
              <a:gd name="connsiteX24" fmla="*/ 1682790 w 2625182"/>
              <a:gd name="connsiteY24" fmla="*/ 1184988 h 3125755"/>
              <a:gd name="connsiteX25" fmla="*/ 1720112 w 2625182"/>
              <a:gd name="connsiteY25" fmla="*/ 1222310 h 3125755"/>
              <a:gd name="connsiteX26" fmla="*/ 1729443 w 2625182"/>
              <a:gd name="connsiteY26" fmla="*/ 1250302 h 3125755"/>
              <a:gd name="connsiteX27" fmla="*/ 1757435 w 2625182"/>
              <a:gd name="connsiteY27" fmla="*/ 1259632 h 3125755"/>
              <a:gd name="connsiteX28" fmla="*/ 1776096 w 2625182"/>
              <a:gd name="connsiteY28" fmla="*/ 1278294 h 3125755"/>
              <a:gd name="connsiteX29" fmla="*/ 1794757 w 2625182"/>
              <a:gd name="connsiteY29" fmla="*/ 1306286 h 3125755"/>
              <a:gd name="connsiteX30" fmla="*/ 1841410 w 2625182"/>
              <a:gd name="connsiteY30" fmla="*/ 1362269 h 3125755"/>
              <a:gd name="connsiteX31" fmla="*/ 1888064 w 2625182"/>
              <a:gd name="connsiteY31" fmla="*/ 1446245 h 3125755"/>
              <a:gd name="connsiteX32" fmla="*/ 1906725 w 2625182"/>
              <a:gd name="connsiteY32" fmla="*/ 1502228 h 3125755"/>
              <a:gd name="connsiteX33" fmla="*/ 1888064 w 2625182"/>
              <a:gd name="connsiteY33" fmla="*/ 1698171 h 3125755"/>
              <a:gd name="connsiteX34" fmla="*/ 1869402 w 2625182"/>
              <a:gd name="connsiteY34" fmla="*/ 1763486 h 3125755"/>
              <a:gd name="connsiteX35" fmla="*/ 1832080 w 2625182"/>
              <a:gd name="connsiteY35" fmla="*/ 1810139 h 3125755"/>
              <a:gd name="connsiteX36" fmla="*/ 1794757 w 2625182"/>
              <a:gd name="connsiteY36" fmla="*/ 1856792 h 3125755"/>
              <a:gd name="connsiteX37" fmla="*/ 1757435 w 2625182"/>
              <a:gd name="connsiteY37" fmla="*/ 1866122 h 3125755"/>
              <a:gd name="connsiteX38" fmla="*/ 1692121 w 2625182"/>
              <a:gd name="connsiteY38" fmla="*/ 1912775 h 3125755"/>
              <a:gd name="connsiteX39" fmla="*/ 1645468 w 2625182"/>
              <a:gd name="connsiteY39" fmla="*/ 1959428 h 3125755"/>
              <a:gd name="connsiteX40" fmla="*/ 1626806 w 2625182"/>
              <a:gd name="connsiteY40" fmla="*/ 1978090 h 3125755"/>
              <a:gd name="connsiteX41" fmla="*/ 1617476 w 2625182"/>
              <a:gd name="connsiteY41" fmla="*/ 2006081 h 3125755"/>
              <a:gd name="connsiteX42" fmla="*/ 1580153 w 2625182"/>
              <a:gd name="connsiteY42" fmla="*/ 2052734 h 3125755"/>
              <a:gd name="connsiteX43" fmla="*/ 1561492 w 2625182"/>
              <a:gd name="connsiteY43" fmla="*/ 2080726 h 3125755"/>
              <a:gd name="connsiteX44" fmla="*/ 1505508 w 2625182"/>
              <a:gd name="connsiteY44" fmla="*/ 2146041 h 3125755"/>
              <a:gd name="connsiteX45" fmla="*/ 1496178 w 2625182"/>
              <a:gd name="connsiteY45" fmla="*/ 2174032 h 3125755"/>
              <a:gd name="connsiteX46" fmla="*/ 1477517 w 2625182"/>
              <a:gd name="connsiteY46" fmla="*/ 2220686 h 3125755"/>
              <a:gd name="connsiteX47" fmla="*/ 1468186 w 2625182"/>
              <a:gd name="connsiteY47" fmla="*/ 2276669 h 3125755"/>
              <a:gd name="connsiteX48" fmla="*/ 1477517 w 2625182"/>
              <a:gd name="connsiteY48" fmla="*/ 2556588 h 3125755"/>
              <a:gd name="connsiteX49" fmla="*/ 1496178 w 2625182"/>
              <a:gd name="connsiteY49" fmla="*/ 2752530 h 3125755"/>
              <a:gd name="connsiteX50" fmla="*/ 1505508 w 2625182"/>
              <a:gd name="connsiteY50" fmla="*/ 2789853 h 3125755"/>
              <a:gd name="connsiteX51" fmla="*/ 1524170 w 2625182"/>
              <a:gd name="connsiteY51" fmla="*/ 2855167 h 3125755"/>
              <a:gd name="connsiteX52" fmla="*/ 1570823 w 2625182"/>
              <a:gd name="connsiteY52" fmla="*/ 2967134 h 3125755"/>
              <a:gd name="connsiteX53" fmla="*/ 1692121 w 2625182"/>
              <a:gd name="connsiteY53" fmla="*/ 3079102 h 3125755"/>
              <a:gd name="connsiteX54" fmla="*/ 1720112 w 2625182"/>
              <a:gd name="connsiteY54" fmla="*/ 3088432 h 3125755"/>
              <a:gd name="connsiteX55" fmla="*/ 1738774 w 2625182"/>
              <a:gd name="connsiteY55" fmla="*/ 3107094 h 3125755"/>
              <a:gd name="connsiteX56" fmla="*/ 1813419 w 2625182"/>
              <a:gd name="connsiteY56" fmla="*/ 3125755 h 3125755"/>
              <a:gd name="connsiteX57" fmla="*/ 2056015 w 2625182"/>
              <a:gd name="connsiteY57" fmla="*/ 3116424 h 3125755"/>
              <a:gd name="connsiteX58" fmla="*/ 2130659 w 2625182"/>
              <a:gd name="connsiteY58" fmla="*/ 3069771 h 3125755"/>
              <a:gd name="connsiteX59" fmla="*/ 2177312 w 2625182"/>
              <a:gd name="connsiteY59" fmla="*/ 3051110 h 3125755"/>
              <a:gd name="connsiteX60" fmla="*/ 2242627 w 2625182"/>
              <a:gd name="connsiteY60" fmla="*/ 3013788 h 3125755"/>
              <a:gd name="connsiteX61" fmla="*/ 2261288 w 2625182"/>
              <a:gd name="connsiteY61" fmla="*/ 2976465 h 3125755"/>
              <a:gd name="connsiteX62" fmla="*/ 2298610 w 2625182"/>
              <a:gd name="connsiteY62" fmla="*/ 2929812 h 3125755"/>
              <a:gd name="connsiteX63" fmla="*/ 2307941 w 2625182"/>
              <a:gd name="connsiteY63" fmla="*/ 2883159 h 3125755"/>
              <a:gd name="connsiteX64" fmla="*/ 2354594 w 2625182"/>
              <a:gd name="connsiteY64" fmla="*/ 2817845 h 3125755"/>
              <a:gd name="connsiteX65" fmla="*/ 2541206 w 2625182"/>
              <a:gd name="connsiteY65" fmla="*/ 2724539 h 3125755"/>
              <a:gd name="connsiteX66" fmla="*/ 2606521 w 2625182"/>
              <a:gd name="connsiteY66" fmla="*/ 2631232 h 3125755"/>
              <a:gd name="connsiteX67" fmla="*/ 2615851 w 2625182"/>
              <a:gd name="connsiteY67" fmla="*/ 2603241 h 3125755"/>
              <a:gd name="connsiteX68" fmla="*/ 2625182 w 2625182"/>
              <a:gd name="connsiteY68" fmla="*/ 2379306 h 3125755"/>
              <a:gd name="connsiteX69" fmla="*/ 2597190 w 2625182"/>
              <a:gd name="connsiteY69" fmla="*/ 1987420 h 3125755"/>
              <a:gd name="connsiteX70" fmla="*/ 2550537 w 2625182"/>
              <a:gd name="connsiteY70" fmla="*/ 1763486 h 3125755"/>
              <a:gd name="connsiteX71" fmla="*/ 2559868 w 2625182"/>
              <a:gd name="connsiteY71" fmla="*/ 1334277 h 3125755"/>
              <a:gd name="connsiteX72" fmla="*/ 2597190 w 2625182"/>
              <a:gd name="connsiteY72" fmla="*/ 1194318 h 3125755"/>
              <a:gd name="connsiteX73" fmla="*/ 2578529 w 2625182"/>
              <a:gd name="connsiteY73" fmla="*/ 541175 h 3125755"/>
              <a:gd name="connsiteX74" fmla="*/ 2382586 w 2625182"/>
              <a:gd name="connsiteY74" fmla="*/ 289249 h 3125755"/>
              <a:gd name="connsiteX75" fmla="*/ 2177312 w 2625182"/>
              <a:gd name="connsiteY75" fmla="*/ 121298 h 3125755"/>
              <a:gd name="connsiteX76" fmla="*/ 2037353 w 2625182"/>
              <a:gd name="connsiteY76" fmla="*/ 65314 h 3125755"/>
              <a:gd name="connsiteX77" fmla="*/ 1682790 w 2625182"/>
              <a:gd name="connsiteY77" fmla="*/ 0 h 3125755"/>
              <a:gd name="connsiteX78" fmla="*/ 1290904 w 2625182"/>
              <a:gd name="connsiteY78" fmla="*/ 27992 h 3125755"/>
              <a:gd name="connsiteX79" fmla="*/ 1122953 w 2625182"/>
              <a:gd name="connsiteY79" fmla="*/ 55983 h 3125755"/>
              <a:gd name="connsiteX80" fmla="*/ 759059 w 2625182"/>
              <a:gd name="connsiteY80" fmla="*/ 177281 h 3125755"/>
              <a:gd name="connsiteX81" fmla="*/ 525794 w 2625182"/>
              <a:gd name="connsiteY81" fmla="*/ 195943 h 3125755"/>
              <a:gd name="connsiteX82" fmla="*/ 143239 w 2625182"/>
              <a:gd name="connsiteY82" fmla="*/ 195943 h 3125755"/>
              <a:gd name="connsiteX83" fmla="*/ 31272 w 2625182"/>
              <a:gd name="connsiteY83" fmla="*/ 186612 h 3125755"/>
              <a:gd name="connsiteX84" fmla="*/ 21941 w 2625182"/>
              <a:gd name="connsiteY84" fmla="*/ 130628 h 3125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625182" h="3125755">
                <a:moveTo>
                  <a:pt x="21941" y="130628"/>
                </a:moveTo>
                <a:lnTo>
                  <a:pt x="21941" y="130628"/>
                </a:lnTo>
                <a:cubicBezTo>
                  <a:pt x="-1473" y="376482"/>
                  <a:pt x="-8557" y="366143"/>
                  <a:pt x="12610" y="662473"/>
                </a:cubicBezTo>
                <a:cubicBezTo>
                  <a:pt x="14011" y="682094"/>
                  <a:pt x="26501" y="699373"/>
                  <a:pt x="31272" y="718457"/>
                </a:cubicBezTo>
                <a:cubicBezTo>
                  <a:pt x="34263" y="730420"/>
                  <a:pt x="43238" y="770382"/>
                  <a:pt x="49933" y="783771"/>
                </a:cubicBezTo>
                <a:cubicBezTo>
                  <a:pt x="54948" y="793801"/>
                  <a:pt x="60155" y="804378"/>
                  <a:pt x="68594" y="811763"/>
                </a:cubicBezTo>
                <a:cubicBezTo>
                  <a:pt x="84443" y="825631"/>
                  <a:pt x="124489" y="854672"/>
                  <a:pt x="152570" y="858416"/>
                </a:cubicBezTo>
                <a:cubicBezTo>
                  <a:pt x="189693" y="863366"/>
                  <a:pt x="227215" y="864637"/>
                  <a:pt x="264537" y="867747"/>
                </a:cubicBezTo>
                <a:cubicBezTo>
                  <a:pt x="391397" y="910033"/>
                  <a:pt x="300867" y="887227"/>
                  <a:pt x="544455" y="877077"/>
                </a:cubicBezTo>
                <a:cubicBezTo>
                  <a:pt x="560006" y="873967"/>
                  <a:pt x="575723" y="871593"/>
                  <a:pt x="591108" y="867747"/>
                </a:cubicBezTo>
                <a:cubicBezTo>
                  <a:pt x="600650" y="865362"/>
                  <a:pt x="609265" y="858416"/>
                  <a:pt x="619100" y="858416"/>
                </a:cubicBezTo>
                <a:cubicBezTo>
                  <a:pt x="765313" y="858416"/>
                  <a:pt x="911459" y="864637"/>
                  <a:pt x="1057639" y="867747"/>
                </a:cubicBezTo>
                <a:cubicBezTo>
                  <a:pt x="1104292" y="877078"/>
                  <a:pt x="1151154" y="885418"/>
                  <a:pt x="1197598" y="895739"/>
                </a:cubicBezTo>
                <a:cubicBezTo>
                  <a:pt x="1207199" y="897873"/>
                  <a:pt x="1215946" y="903140"/>
                  <a:pt x="1225590" y="905069"/>
                </a:cubicBezTo>
                <a:cubicBezTo>
                  <a:pt x="1247155" y="909382"/>
                  <a:pt x="1269133" y="911290"/>
                  <a:pt x="1290904" y="914400"/>
                </a:cubicBezTo>
                <a:cubicBezTo>
                  <a:pt x="1300235" y="917510"/>
                  <a:pt x="1309354" y="921345"/>
                  <a:pt x="1318896" y="923730"/>
                </a:cubicBezTo>
                <a:cubicBezTo>
                  <a:pt x="1334281" y="927576"/>
                  <a:pt x="1351364" y="925969"/>
                  <a:pt x="1365549" y="933061"/>
                </a:cubicBezTo>
                <a:cubicBezTo>
                  <a:pt x="1377351" y="938962"/>
                  <a:pt x="1382562" y="953734"/>
                  <a:pt x="1393541" y="961053"/>
                </a:cubicBezTo>
                <a:cubicBezTo>
                  <a:pt x="1401725" y="966509"/>
                  <a:pt x="1412324" y="966930"/>
                  <a:pt x="1421533" y="970383"/>
                </a:cubicBezTo>
                <a:cubicBezTo>
                  <a:pt x="1469179" y="988250"/>
                  <a:pt x="1463105" y="986504"/>
                  <a:pt x="1505508" y="1007706"/>
                </a:cubicBezTo>
                <a:cubicBezTo>
                  <a:pt x="1508618" y="1017037"/>
                  <a:pt x="1509383" y="1027514"/>
                  <a:pt x="1514839" y="1035698"/>
                </a:cubicBezTo>
                <a:cubicBezTo>
                  <a:pt x="1522159" y="1046677"/>
                  <a:pt x="1532900" y="1055001"/>
                  <a:pt x="1542831" y="1063690"/>
                </a:cubicBezTo>
                <a:cubicBezTo>
                  <a:pt x="1578293" y="1094719"/>
                  <a:pt x="1584146" y="1097454"/>
                  <a:pt x="1617476" y="1119673"/>
                </a:cubicBezTo>
                <a:cubicBezTo>
                  <a:pt x="1626807" y="1132114"/>
                  <a:pt x="1634472" y="1146000"/>
                  <a:pt x="1645468" y="1156996"/>
                </a:cubicBezTo>
                <a:cubicBezTo>
                  <a:pt x="1656464" y="1167992"/>
                  <a:pt x="1671087" y="1174748"/>
                  <a:pt x="1682790" y="1184988"/>
                </a:cubicBezTo>
                <a:cubicBezTo>
                  <a:pt x="1696031" y="1196574"/>
                  <a:pt x="1707671" y="1209869"/>
                  <a:pt x="1720112" y="1222310"/>
                </a:cubicBezTo>
                <a:cubicBezTo>
                  <a:pt x="1723222" y="1231641"/>
                  <a:pt x="1722488" y="1243347"/>
                  <a:pt x="1729443" y="1250302"/>
                </a:cubicBezTo>
                <a:cubicBezTo>
                  <a:pt x="1736398" y="1257257"/>
                  <a:pt x="1749001" y="1254572"/>
                  <a:pt x="1757435" y="1259632"/>
                </a:cubicBezTo>
                <a:cubicBezTo>
                  <a:pt x="1764978" y="1264158"/>
                  <a:pt x="1770601" y="1271425"/>
                  <a:pt x="1776096" y="1278294"/>
                </a:cubicBezTo>
                <a:cubicBezTo>
                  <a:pt x="1783101" y="1287051"/>
                  <a:pt x="1787578" y="1297671"/>
                  <a:pt x="1794757" y="1306286"/>
                </a:cubicBezTo>
                <a:cubicBezTo>
                  <a:pt x="1827369" y="1345420"/>
                  <a:pt x="1818242" y="1320566"/>
                  <a:pt x="1841410" y="1362269"/>
                </a:cubicBezTo>
                <a:cubicBezTo>
                  <a:pt x="1896416" y="1461280"/>
                  <a:pt x="1846004" y="1383158"/>
                  <a:pt x="1888064" y="1446245"/>
                </a:cubicBezTo>
                <a:cubicBezTo>
                  <a:pt x="1894284" y="1464906"/>
                  <a:pt x="1908234" y="1482616"/>
                  <a:pt x="1906725" y="1502228"/>
                </a:cubicBezTo>
                <a:cubicBezTo>
                  <a:pt x="1902108" y="1562250"/>
                  <a:pt x="1898320" y="1636637"/>
                  <a:pt x="1888064" y="1698171"/>
                </a:cubicBezTo>
                <a:cubicBezTo>
                  <a:pt x="1886569" y="1707140"/>
                  <a:pt x="1874949" y="1752393"/>
                  <a:pt x="1869402" y="1763486"/>
                </a:cubicBezTo>
                <a:cubicBezTo>
                  <a:pt x="1850259" y="1801772"/>
                  <a:pt x="1855220" y="1781213"/>
                  <a:pt x="1832080" y="1810139"/>
                </a:cubicBezTo>
                <a:cubicBezTo>
                  <a:pt x="1823290" y="1821127"/>
                  <a:pt x="1809776" y="1849282"/>
                  <a:pt x="1794757" y="1856792"/>
                </a:cubicBezTo>
                <a:cubicBezTo>
                  <a:pt x="1783287" y="1862527"/>
                  <a:pt x="1769876" y="1863012"/>
                  <a:pt x="1757435" y="1866122"/>
                </a:cubicBezTo>
                <a:cubicBezTo>
                  <a:pt x="1737365" y="1879502"/>
                  <a:pt x="1709485" y="1897340"/>
                  <a:pt x="1692121" y="1912775"/>
                </a:cubicBezTo>
                <a:cubicBezTo>
                  <a:pt x="1675684" y="1927386"/>
                  <a:pt x="1661019" y="1943877"/>
                  <a:pt x="1645468" y="1959428"/>
                </a:cubicBezTo>
                <a:lnTo>
                  <a:pt x="1626806" y="1978090"/>
                </a:lnTo>
                <a:cubicBezTo>
                  <a:pt x="1623696" y="1987420"/>
                  <a:pt x="1621874" y="1997284"/>
                  <a:pt x="1617476" y="2006081"/>
                </a:cubicBezTo>
                <a:cubicBezTo>
                  <a:pt x="1598328" y="2044377"/>
                  <a:pt x="1603298" y="2023803"/>
                  <a:pt x="1580153" y="2052734"/>
                </a:cubicBezTo>
                <a:cubicBezTo>
                  <a:pt x="1573148" y="2061491"/>
                  <a:pt x="1568790" y="2072212"/>
                  <a:pt x="1561492" y="2080726"/>
                </a:cubicBezTo>
                <a:cubicBezTo>
                  <a:pt x="1493609" y="2159924"/>
                  <a:pt x="1548354" y="2081774"/>
                  <a:pt x="1505508" y="2146041"/>
                </a:cubicBezTo>
                <a:cubicBezTo>
                  <a:pt x="1502398" y="2155371"/>
                  <a:pt x="1499631" y="2164823"/>
                  <a:pt x="1496178" y="2174032"/>
                </a:cubicBezTo>
                <a:cubicBezTo>
                  <a:pt x="1490297" y="2189715"/>
                  <a:pt x="1481924" y="2204527"/>
                  <a:pt x="1477517" y="2220686"/>
                </a:cubicBezTo>
                <a:cubicBezTo>
                  <a:pt x="1472539" y="2238938"/>
                  <a:pt x="1471296" y="2258008"/>
                  <a:pt x="1468186" y="2276669"/>
                </a:cubicBezTo>
                <a:cubicBezTo>
                  <a:pt x="1471296" y="2369975"/>
                  <a:pt x="1472035" y="2463391"/>
                  <a:pt x="1477517" y="2556588"/>
                </a:cubicBezTo>
                <a:cubicBezTo>
                  <a:pt x="1481370" y="2622084"/>
                  <a:pt x="1488361" y="2687388"/>
                  <a:pt x="1496178" y="2752530"/>
                </a:cubicBezTo>
                <a:cubicBezTo>
                  <a:pt x="1497706" y="2765262"/>
                  <a:pt x="1502134" y="2777481"/>
                  <a:pt x="1505508" y="2789853"/>
                </a:cubicBezTo>
                <a:cubicBezTo>
                  <a:pt x="1511466" y="2811698"/>
                  <a:pt x="1517511" y="2833526"/>
                  <a:pt x="1524170" y="2855167"/>
                </a:cubicBezTo>
                <a:cubicBezTo>
                  <a:pt x="1533089" y="2884154"/>
                  <a:pt x="1551364" y="2943185"/>
                  <a:pt x="1570823" y="2967134"/>
                </a:cubicBezTo>
                <a:cubicBezTo>
                  <a:pt x="1582313" y="2981275"/>
                  <a:pt x="1650412" y="3058248"/>
                  <a:pt x="1692121" y="3079102"/>
                </a:cubicBezTo>
                <a:cubicBezTo>
                  <a:pt x="1700918" y="3083500"/>
                  <a:pt x="1710782" y="3085322"/>
                  <a:pt x="1720112" y="3088432"/>
                </a:cubicBezTo>
                <a:cubicBezTo>
                  <a:pt x="1726333" y="3094653"/>
                  <a:pt x="1731230" y="3102568"/>
                  <a:pt x="1738774" y="3107094"/>
                </a:cubicBezTo>
                <a:cubicBezTo>
                  <a:pt x="1753117" y="3115700"/>
                  <a:pt x="1803390" y="3123749"/>
                  <a:pt x="1813419" y="3125755"/>
                </a:cubicBezTo>
                <a:cubicBezTo>
                  <a:pt x="1894284" y="3122645"/>
                  <a:pt x="1975491" y="3124476"/>
                  <a:pt x="2056015" y="3116424"/>
                </a:cubicBezTo>
                <a:cubicBezTo>
                  <a:pt x="2080760" y="3113949"/>
                  <a:pt x="2111822" y="3080236"/>
                  <a:pt x="2130659" y="3069771"/>
                </a:cubicBezTo>
                <a:cubicBezTo>
                  <a:pt x="2145300" y="3061637"/>
                  <a:pt x="2162331" y="3058600"/>
                  <a:pt x="2177312" y="3051110"/>
                </a:cubicBezTo>
                <a:cubicBezTo>
                  <a:pt x="2199740" y="3039896"/>
                  <a:pt x="2220855" y="3026229"/>
                  <a:pt x="2242627" y="3013788"/>
                </a:cubicBezTo>
                <a:cubicBezTo>
                  <a:pt x="2248847" y="3001347"/>
                  <a:pt x="2253573" y="2988038"/>
                  <a:pt x="2261288" y="2976465"/>
                </a:cubicBezTo>
                <a:cubicBezTo>
                  <a:pt x="2272335" y="2959895"/>
                  <a:pt x="2289704" y="2947624"/>
                  <a:pt x="2298610" y="2929812"/>
                </a:cubicBezTo>
                <a:cubicBezTo>
                  <a:pt x="2305702" y="2915627"/>
                  <a:pt x="2302926" y="2898204"/>
                  <a:pt x="2307941" y="2883159"/>
                </a:cubicBezTo>
                <a:cubicBezTo>
                  <a:pt x="2317157" y="2855513"/>
                  <a:pt x="2331326" y="2835296"/>
                  <a:pt x="2354594" y="2817845"/>
                </a:cubicBezTo>
                <a:cubicBezTo>
                  <a:pt x="2397324" y="2785797"/>
                  <a:pt x="2521271" y="2733842"/>
                  <a:pt x="2541206" y="2724539"/>
                </a:cubicBezTo>
                <a:cubicBezTo>
                  <a:pt x="2562978" y="2693437"/>
                  <a:pt x="2586623" y="2663565"/>
                  <a:pt x="2606521" y="2631232"/>
                </a:cubicBezTo>
                <a:cubicBezTo>
                  <a:pt x="2611676" y="2622856"/>
                  <a:pt x="2615124" y="2613049"/>
                  <a:pt x="2615851" y="2603241"/>
                </a:cubicBezTo>
                <a:cubicBezTo>
                  <a:pt x="2621370" y="2528735"/>
                  <a:pt x="2622072" y="2453951"/>
                  <a:pt x="2625182" y="2379306"/>
                </a:cubicBezTo>
                <a:cubicBezTo>
                  <a:pt x="2615851" y="2248677"/>
                  <a:pt x="2612949" y="2117430"/>
                  <a:pt x="2597190" y="1987420"/>
                </a:cubicBezTo>
                <a:cubicBezTo>
                  <a:pt x="2588015" y="1911727"/>
                  <a:pt x="2550537" y="1763486"/>
                  <a:pt x="2550537" y="1763486"/>
                </a:cubicBezTo>
                <a:cubicBezTo>
                  <a:pt x="2553647" y="1620416"/>
                  <a:pt x="2551930" y="1477160"/>
                  <a:pt x="2559868" y="1334277"/>
                </a:cubicBezTo>
                <a:cubicBezTo>
                  <a:pt x="2560701" y="1319285"/>
                  <a:pt x="2592071" y="1212236"/>
                  <a:pt x="2597190" y="1194318"/>
                </a:cubicBezTo>
                <a:cubicBezTo>
                  <a:pt x="2615448" y="975234"/>
                  <a:pt x="2634143" y="758998"/>
                  <a:pt x="2578529" y="541175"/>
                </a:cubicBezTo>
                <a:cubicBezTo>
                  <a:pt x="2565442" y="489916"/>
                  <a:pt x="2401407" y="308854"/>
                  <a:pt x="2382586" y="289249"/>
                </a:cubicBezTo>
                <a:cubicBezTo>
                  <a:pt x="2341362" y="246307"/>
                  <a:pt x="2232514" y="151022"/>
                  <a:pt x="2177312" y="121298"/>
                </a:cubicBezTo>
                <a:cubicBezTo>
                  <a:pt x="2133071" y="97476"/>
                  <a:pt x="2085313" y="80301"/>
                  <a:pt x="2037353" y="65314"/>
                </a:cubicBezTo>
                <a:cubicBezTo>
                  <a:pt x="1915931" y="27370"/>
                  <a:pt x="1809311" y="18074"/>
                  <a:pt x="1682790" y="0"/>
                </a:cubicBezTo>
                <a:cubicBezTo>
                  <a:pt x="1552161" y="9331"/>
                  <a:pt x="1421216" y="14961"/>
                  <a:pt x="1290904" y="27992"/>
                </a:cubicBezTo>
                <a:cubicBezTo>
                  <a:pt x="1234430" y="33639"/>
                  <a:pt x="1122953" y="55983"/>
                  <a:pt x="1122953" y="55983"/>
                </a:cubicBezTo>
                <a:cubicBezTo>
                  <a:pt x="951726" y="126489"/>
                  <a:pt x="953791" y="133309"/>
                  <a:pt x="759059" y="177281"/>
                </a:cubicBezTo>
                <a:cubicBezTo>
                  <a:pt x="719308" y="186257"/>
                  <a:pt x="537169" y="195232"/>
                  <a:pt x="525794" y="195943"/>
                </a:cubicBezTo>
                <a:cubicBezTo>
                  <a:pt x="341232" y="169576"/>
                  <a:pt x="552303" y="195943"/>
                  <a:pt x="143239" y="195943"/>
                </a:cubicBezTo>
                <a:cubicBezTo>
                  <a:pt x="105787" y="195943"/>
                  <a:pt x="68594" y="189722"/>
                  <a:pt x="31272" y="186612"/>
                </a:cubicBezTo>
                <a:cubicBezTo>
                  <a:pt x="-5065" y="174499"/>
                  <a:pt x="23496" y="139959"/>
                  <a:pt x="21941" y="130628"/>
                </a:cubicBezTo>
                <a:close/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956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2713" y="307350"/>
            <a:ext cx="10058400" cy="961613"/>
          </a:xfrm>
        </p:spPr>
        <p:txBody>
          <a:bodyPr/>
          <a:lstStyle/>
          <a:p>
            <a:pPr algn="ctr"/>
            <a:r>
              <a:rPr lang="ru-RU" b="1" dirty="0" smtClean="0"/>
              <a:t>алгоритм </a:t>
            </a:r>
            <a:r>
              <a:rPr lang="ru-RU" b="1" dirty="0"/>
              <a:t>DBSCAN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32728" y="1466772"/>
            <a:ext cx="5218985" cy="497135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dirty="0"/>
              <a:t>Знайдіть усі сусідні точки в межах </a:t>
            </a:r>
            <a:r>
              <a:rPr lang="en-CA" dirty="0"/>
              <a:t>eps </a:t>
            </a:r>
            <a:r>
              <a:rPr lang="uk-UA" dirty="0"/>
              <a:t>і визначте основні точки або відвідані </a:t>
            </a:r>
            <a:r>
              <a:rPr lang="uk-UA" dirty="0" smtClean="0"/>
              <a:t>точки з більш </a:t>
            </a:r>
            <a:r>
              <a:rPr lang="uk-UA" dirty="0"/>
              <a:t>ніж </a:t>
            </a:r>
            <a:r>
              <a:rPr lang="en-CA" dirty="0" err="1" smtClean="0"/>
              <a:t>MinPts</a:t>
            </a:r>
            <a:r>
              <a:rPr lang="uk-UA" dirty="0" smtClean="0"/>
              <a:t> сусідами</a:t>
            </a:r>
            <a:r>
              <a:rPr lang="en-CA" dirty="0" smtClean="0"/>
              <a:t>.</a:t>
            </a:r>
            <a:endParaRPr lang="uk-UA" dirty="0" smtClean="0"/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Для </a:t>
            </a:r>
            <a:r>
              <a:rPr lang="uk-UA" dirty="0"/>
              <a:t>кожної основної точки, якщо вона ще не призначена кластеру, створіть новий кластер</a:t>
            </a:r>
            <a:r>
              <a:rPr lang="uk-UA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Знайдіть </a:t>
            </a:r>
            <a:r>
              <a:rPr lang="uk-UA" dirty="0" err="1"/>
              <a:t>рекурсивно</a:t>
            </a:r>
            <a:r>
              <a:rPr lang="uk-UA" dirty="0"/>
              <a:t> всі його точки, пов’язані з щільністю, і призначте їх тому ж кластеру, що й основна точка</a:t>
            </a:r>
            <a:r>
              <a:rPr lang="uk-UA" dirty="0" smtClean="0"/>
              <a:t>. Точки </a:t>
            </a:r>
            <a:r>
              <a:rPr lang="en-CA" dirty="0"/>
              <a:t>a </a:t>
            </a:r>
            <a:r>
              <a:rPr lang="uk-UA" dirty="0"/>
              <a:t>і </a:t>
            </a:r>
            <a:r>
              <a:rPr lang="en-CA" dirty="0"/>
              <a:t>b </a:t>
            </a:r>
            <a:r>
              <a:rPr lang="uk-UA" dirty="0"/>
              <a:t>називаються </a:t>
            </a:r>
            <a:r>
              <a:rPr lang="uk-UA" dirty="0" err="1"/>
              <a:t>густинно</a:t>
            </a:r>
            <a:r>
              <a:rPr lang="uk-UA" dirty="0"/>
              <a:t> зв’язаними, якщо існує точка </a:t>
            </a:r>
            <a:r>
              <a:rPr lang="en-CA" dirty="0"/>
              <a:t>c, </a:t>
            </a:r>
            <a:r>
              <a:rPr lang="uk-UA" dirty="0"/>
              <a:t>яка має достатню кількість точок серед своїх сусідів, і обидві точки </a:t>
            </a:r>
            <a:r>
              <a:rPr lang="en-CA" dirty="0"/>
              <a:t>a </a:t>
            </a:r>
            <a:r>
              <a:rPr lang="uk-UA" dirty="0"/>
              <a:t>і </a:t>
            </a:r>
            <a:r>
              <a:rPr lang="en-CA" dirty="0"/>
              <a:t>b </a:t>
            </a:r>
            <a:r>
              <a:rPr lang="uk-UA" dirty="0"/>
              <a:t>знаходяться на відстані </a:t>
            </a:r>
            <a:r>
              <a:rPr lang="en-CA" dirty="0"/>
              <a:t>eps. </a:t>
            </a:r>
            <a:r>
              <a:rPr lang="uk-UA" dirty="0"/>
              <a:t>Це ланцюговий процес. Отже, якщо </a:t>
            </a:r>
            <a:r>
              <a:rPr lang="en-CA" dirty="0"/>
              <a:t>b </a:t>
            </a:r>
            <a:r>
              <a:rPr lang="uk-UA" dirty="0"/>
              <a:t>є сусідом </a:t>
            </a:r>
            <a:r>
              <a:rPr lang="en-CA" dirty="0"/>
              <a:t>c, c </a:t>
            </a:r>
            <a:r>
              <a:rPr lang="uk-UA" dirty="0"/>
              <a:t>є сусідом </a:t>
            </a:r>
            <a:r>
              <a:rPr lang="en-CA" dirty="0"/>
              <a:t>d, </a:t>
            </a:r>
            <a:r>
              <a:rPr lang="uk-UA" dirty="0"/>
              <a:t>а </a:t>
            </a:r>
            <a:r>
              <a:rPr lang="en-CA" dirty="0"/>
              <a:t>d </a:t>
            </a:r>
            <a:r>
              <a:rPr lang="uk-UA" dirty="0"/>
              <a:t>є сусідом </a:t>
            </a:r>
            <a:r>
              <a:rPr lang="en-CA" dirty="0"/>
              <a:t>e, </a:t>
            </a:r>
            <a:r>
              <a:rPr lang="uk-UA" dirty="0"/>
              <a:t>який, у свою чергу, є сусідом </a:t>
            </a:r>
            <a:r>
              <a:rPr lang="en-CA" dirty="0"/>
              <a:t>a, </a:t>
            </a:r>
            <a:r>
              <a:rPr lang="uk-UA" dirty="0"/>
              <a:t>тобто </a:t>
            </a:r>
            <a:r>
              <a:rPr lang="en-CA" dirty="0"/>
              <a:t>b </a:t>
            </a:r>
            <a:r>
              <a:rPr lang="uk-UA" dirty="0"/>
              <a:t>є сусідом </a:t>
            </a:r>
            <a:r>
              <a:rPr lang="en-CA" dirty="0"/>
              <a:t>a</a:t>
            </a:r>
            <a:r>
              <a:rPr lang="en-CA" dirty="0" smtClean="0"/>
              <a:t>.</a:t>
            </a:r>
            <a:endParaRPr lang="uk-UA" dirty="0" smtClean="0"/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Перейдіть </a:t>
            </a:r>
            <a:r>
              <a:rPr lang="uk-UA" dirty="0"/>
              <a:t>до решти невідвіданих точок у наборі даних. Ті точки, які не належать жодному кластеру, є шумом.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7006" y="2284203"/>
            <a:ext cx="4754562" cy="318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2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204713"/>
            <a:ext cx="10058400" cy="9709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uk-UA" b="1" dirty="0"/>
              <a:t>Реалізація в </a:t>
            </a:r>
            <a:r>
              <a:rPr lang="en-US" b="1" dirty="0"/>
              <a:t>Python</a:t>
            </a:r>
            <a:endParaRPr lang="uk-UA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59142" y="2004103"/>
            <a:ext cx="3629025" cy="191452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32256" y="4259339"/>
            <a:ext cx="5666792" cy="207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457200" defTabSz="914400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uk-UA" sz="2000" dirty="0"/>
              <a:t>Бібліотека </a:t>
            </a:r>
            <a:r>
              <a:rPr lang="uk-UA" sz="2000" dirty="0" err="1"/>
              <a:t>Sklearn</a:t>
            </a:r>
            <a:r>
              <a:rPr lang="uk-UA" sz="2000" dirty="0"/>
              <a:t> від </a:t>
            </a:r>
            <a:r>
              <a:rPr lang="uk-UA" sz="2000" dirty="0" err="1"/>
              <a:t>Python</a:t>
            </a:r>
            <a:r>
              <a:rPr lang="uk-UA" sz="2000" dirty="0"/>
              <a:t> надає чудовий генератор зразків набору даних, який допоможе вам створити власний набір даних. Він швидкий і дуже простий у використанні. </a:t>
            </a:r>
          </a:p>
          <a:p>
            <a:pPr indent="457200" defTabSz="914400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uk-UA" sz="2000" dirty="0"/>
              <a:t>Для всіх наведених вище методів потрібно імпортувати </a:t>
            </a:r>
            <a:r>
              <a:rPr lang="uk-UA" sz="2000" dirty="0" err="1"/>
              <a:t>sklearn.datasets.samples_generator</a:t>
            </a:r>
            <a:r>
              <a:rPr lang="uk-UA" sz="2000" dirty="0"/>
              <a:t>.</a:t>
            </a:r>
          </a:p>
        </p:txBody>
      </p:sp>
      <p:pic>
        <p:nvPicPr>
          <p:cNvPr id="13" name="Объект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0069" y="1744587"/>
            <a:ext cx="5623784" cy="428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9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9178" y="139399"/>
            <a:ext cx="10058400" cy="9802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uk-UA" b="1" dirty="0"/>
              <a:t>Результат кластеризації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73282" y="1244308"/>
            <a:ext cx="3790950" cy="8382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88896" y="2207143"/>
            <a:ext cx="546807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uk-UA" dirty="0"/>
              <a:t>Для оцінки алгоритмів кластеризації </a:t>
            </a:r>
            <a:r>
              <a:rPr lang="uk-UA" dirty="0" smtClean="0"/>
              <a:t>можна використовувати </a:t>
            </a:r>
            <a:r>
              <a:rPr lang="uk-UA" dirty="0"/>
              <a:t>оцінку </a:t>
            </a:r>
            <a:r>
              <a:rPr lang="uk-UA" dirty="0" err="1"/>
              <a:t>Silhouette</a:t>
            </a:r>
            <a:r>
              <a:rPr lang="uk-UA" dirty="0"/>
              <a:t> і оцінку </a:t>
            </a:r>
            <a:r>
              <a:rPr lang="uk-UA" dirty="0" err="1"/>
              <a:t>Adjusted</a:t>
            </a:r>
            <a:r>
              <a:rPr lang="uk-UA" dirty="0"/>
              <a:t> </a:t>
            </a:r>
            <a:r>
              <a:rPr lang="uk-UA" dirty="0" err="1"/>
              <a:t>rand</a:t>
            </a:r>
            <a:r>
              <a:rPr lang="uk-UA" dirty="0"/>
              <a:t>. </a:t>
            </a:r>
            <a:endParaRPr lang="uk-UA" dirty="0" smtClean="0"/>
          </a:p>
          <a:p>
            <a:pPr indent="457200"/>
            <a:r>
              <a:rPr lang="uk-UA" u="sng" dirty="0" smtClean="0"/>
              <a:t>Оцінка </a:t>
            </a:r>
            <a:r>
              <a:rPr lang="uk-UA" u="sng" dirty="0" err="1"/>
              <a:t>Silhouette</a:t>
            </a:r>
            <a:r>
              <a:rPr lang="uk-UA" u="sng" dirty="0"/>
              <a:t> </a:t>
            </a:r>
            <a:r>
              <a:rPr lang="uk-UA" dirty="0"/>
              <a:t>знаходиться в діапазоні від -1 до 1. Оцінка, близька до 1, </a:t>
            </a:r>
            <a:r>
              <a:rPr lang="uk-UA" dirty="0" smtClean="0"/>
              <a:t>означає</a:t>
            </a:r>
            <a:r>
              <a:rPr lang="uk-UA" dirty="0"/>
              <a:t>, що точка даних дуже компактна в межах кластера, до якого вона </a:t>
            </a:r>
            <a:r>
              <a:rPr lang="uk-UA" dirty="0" smtClean="0"/>
              <a:t>належить і знаходиться  </a:t>
            </a:r>
            <a:r>
              <a:rPr lang="uk-UA" dirty="0"/>
              <a:t>далеко від інших кластерів. Найгірше значення -1. Значення біля 0 позначають кластери, що перекриваються</a:t>
            </a:r>
            <a:r>
              <a:rPr lang="uk-UA" dirty="0" smtClean="0"/>
              <a:t>.</a:t>
            </a:r>
          </a:p>
          <a:p>
            <a:pPr indent="457200"/>
            <a:r>
              <a:rPr lang="uk-UA" u="sng" dirty="0" smtClean="0"/>
              <a:t>Абсолютна </a:t>
            </a:r>
            <a:r>
              <a:rPr lang="uk-UA" u="sng" dirty="0"/>
              <a:t>оцінка </a:t>
            </a:r>
            <a:r>
              <a:rPr lang="uk-UA" u="sng" dirty="0" err="1"/>
              <a:t>Rand</a:t>
            </a:r>
            <a:r>
              <a:rPr lang="uk-UA" u="sng" dirty="0"/>
              <a:t> </a:t>
            </a:r>
            <a:r>
              <a:rPr lang="uk-UA" dirty="0"/>
              <a:t>знаходиться в діапазоні від 0 до 1. Більше 0,9 означає відмінне відновлення кластера, а вище 0,8 означає добре відновлення. Менше 0,5 вважається поганим відновленням.</a:t>
            </a:r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08378" y="1537288"/>
            <a:ext cx="5618100" cy="437832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584" y="4551229"/>
            <a:ext cx="2815949" cy="5806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730" y="5854421"/>
            <a:ext cx="31527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1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4400" b="1" dirty="0" err="1" smtClean="0"/>
              <a:t>Використання</a:t>
            </a:r>
            <a:r>
              <a:rPr lang="ru-RU" sz="4400" b="1" dirty="0" smtClean="0"/>
              <a:t> DBSCAN </a:t>
            </a:r>
            <a:r>
              <a:rPr lang="ru-RU" sz="4400" b="1" dirty="0" err="1"/>
              <a:t>замість</a:t>
            </a:r>
            <a:r>
              <a:rPr lang="ru-RU" sz="4400" b="1" dirty="0"/>
              <a:t> K-</a:t>
            </a:r>
            <a:r>
              <a:rPr lang="ru-RU" sz="4400" b="1" dirty="0" err="1"/>
              <a:t>Means</a:t>
            </a:r>
            <a:r>
              <a:rPr lang="ru-RU" sz="4400" b="1" dirty="0"/>
              <a:t> у кластерному </a:t>
            </a:r>
            <a:r>
              <a:rPr lang="ru-RU" sz="4400" b="1" dirty="0" err="1" smtClean="0"/>
              <a:t>аналізі</a:t>
            </a:r>
            <a:endParaRPr lang="uk-UA" sz="4400" b="1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186" y="2093976"/>
            <a:ext cx="8352043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9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195383"/>
            <a:ext cx="10058400" cy="1073580"/>
          </a:xfrm>
        </p:spPr>
        <p:txBody>
          <a:bodyPr>
            <a:normAutofit/>
          </a:bodyPr>
          <a:lstStyle/>
          <a:p>
            <a:pPr algn="ctr"/>
            <a:r>
              <a:rPr lang="uk-UA" sz="4400" b="1" dirty="0"/>
              <a:t>Властивості кластеризації </a:t>
            </a:r>
            <a:endParaRPr lang="uk-UA" sz="44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069848" y="1390261"/>
            <a:ext cx="10058400" cy="4903237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uk-UA" b="1" dirty="0" smtClean="0"/>
              <a:t>Масштабованість кластеризації:</a:t>
            </a:r>
            <a:r>
              <a:rPr lang="uk-UA" dirty="0" smtClean="0"/>
              <a:t> В наш час існує величезна кількість даних, і ми маємо справу з величезними базами даних. Для того, щоб працювати з великими базами даних, алгоритм кластеризації повинен бути масштабованим.</a:t>
            </a:r>
            <a:endParaRPr lang="en-US" dirty="0" smtClean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uk-UA" b="1" dirty="0" smtClean="0"/>
              <a:t>Висока розмірність:</a:t>
            </a:r>
            <a:r>
              <a:rPr lang="uk-UA" dirty="0" smtClean="0"/>
              <a:t> Алгоритм повинен мати можливість обробляти простір високої розмірності так само ефективно, як і данні невеликого розміру.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uk-UA" b="1" dirty="0"/>
              <a:t>Зручність використання алгоритму з різними типами даних:</a:t>
            </a:r>
            <a:r>
              <a:rPr lang="uk-UA" dirty="0"/>
              <a:t> З алгоритмами кластеризації можна використовувати різні типи даних. Він повинен бути здатним працювати з різними типами даних, такими як дискретні, категоріальні та інтервальні дані, бінарні дані тощо.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uk-UA" b="1" dirty="0"/>
              <a:t>Робота з неструктурованими даними:</a:t>
            </a:r>
            <a:r>
              <a:rPr lang="uk-UA" dirty="0"/>
              <a:t> Існують бази даних, які містять пропущені значення, </a:t>
            </a:r>
            <a:r>
              <a:rPr lang="uk-UA" dirty="0" err="1"/>
              <a:t>зашумлені</a:t>
            </a:r>
            <a:r>
              <a:rPr lang="uk-UA" dirty="0"/>
              <a:t> або помилкові дані. Якщо алгоритми чутливі до таких даних, це може призвести до неякісних кластерів. Тому він повинен вміти працювати з неструктурованими даними і надавати їм певну структуру, організовуючи їх у групи схожих об'єктів даних. Це полегшує роботу експерта з даних, який обробляє дані та виявляє нові закономірності.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uk-UA" b="1" dirty="0"/>
              <a:t>Зрозумілість:</a:t>
            </a:r>
            <a:r>
              <a:rPr lang="uk-UA" dirty="0"/>
              <a:t> Результати кластеризації повинні бути інтерпретованими, зрозумілими та придатними для використання. Можливість інтерпретації відображає, наскільки легко можна зрозуміти дані</a:t>
            </a:r>
            <a:r>
              <a:rPr lang="uk-UA" dirty="0" smtClean="0"/>
              <a:t>.</a:t>
            </a:r>
          </a:p>
          <a:p>
            <a:pPr marL="457200" indent="-457200">
              <a:buFont typeface="Wingdings" pitchFamily="2" charset="2"/>
              <a:buAutoNum type="arabicPeriod"/>
            </a:pPr>
            <a:endParaRPr lang="uk-UA" dirty="0" smtClean="0"/>
          </a:p>
          <a:p>
            <a:pPr marL="457200" indent="-457200">
              <a:buAutoNum type="arabicPeriod"/>
            </a:pPr>
            <a:endParaRPr lang="uk-UA" dirty="0" smtClean="0"/>
          </a:p>
          <a:p>
            <a:pPr marL="457200" indent="-457200">
              <a:buAutoNum type="arabicPeriod"/>
            </a:pPr>
            <a:endParaRPr lang="uk-UA" dirty="0" smtClean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319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sz="6600" dirty="0"/>
              <a:t>k-means </a:t>
            </a:r>
            <a:r>
              <a:rPr lang="en-CA" sz="6600" dirty="0" smtClean="0"/>
              <a:t>clustering</a:t>
            </a:r>
            <a:endParaRPr lang="uk-UA" sz="6600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322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840" y="102077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uk-UA" sz="4400" b="1" dirty="0"/>
              <a:t>Що таке </a:t>
            </a:r>
            <a:r>
              <a:rPr lang="uk-UA" sz="4400" b="1" dirty="0" smtClean="0"/>
              <a:t>кластеризація</a:t>
            </a:r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uk-UA" sz="4400" b="1" dirty="0" smtClean="0"/>
              <a:t> </a:t>
            </a:r>
            <a:r>
              <a:rPr lang="en-CA" sz="4400" b="1" dirty="0"/>
              <a:t>K-</a:t>
            </a:r>
            <a:r>
              <a:rPr lang="uk-UA" sz="4400" b="1" dirty="0"/>
              <a:t>середніх</a:t>
            </a:r>
            <a:r>
              <a:rPr lang="uk-UA" sz="4400" b="1" dirty="0" smtClean="0"/>
              <a:t>?</a:t>
            </a:r>
            <a:endParaRPr lang="uk-UA" sz="4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73224" y="1408921"/>
            <a:ext cx="5451504" cy="5131837"/>
          </a:xfrm>
        </p:spPr>
        <p:txBody>
          <a:bodyPr>
            <a:noAutofit/>
          </a:bodyPr>
          <a:lstStyle/>
          <a:p>
            <a:pPr marL="0" indent="457200">
              <a:lnSpc>
                <a:spcPct val="120000"/>
              </a:lnSpc>
              <a:spcBef>
                <a:spcPts val="600"/>
              </a:spcBef>
              <a:buNone/>
            </a:pPr>
            <a:r>
              <a:rPr lang="uk-UA" sz="1600" u="sng" dirty="0" smtClean="0"/>
              <a:t>Машинне навчання </a:t>
            </a:r>
            <a:r>
              <a:rPr lang="uk-UA" sz="1600" dirty="0" smtClean="0"/>
              <a:t>без вчителя - це процес навчання комп'ютера використовувати немарковані, некласифіковані дані та надання можливості алгоритму працювати з цими даними без нагляду. Без попереднього навчання на даних, робота машини в цьому випадку полягає в тому, щоб організувати несортовані дані відповідно до паралелей, шаблонів і варіацій. </a:t>
            </a:r>
            <a:endParaRPr lang="uk-UA" sz="1600" dirty="0"/>
          </a:p>
          <a:p>
            <a:pPr marL="0" indent="457200">
              <a:lnSpc>
                <a:spcPct val="120000"/>
              </a:lnSpc>
              <a:spcBef>
                <a:spcPts val="600"/>
              </a:spcBef>
              <a:buNone/>
            </a:pPr>
            <a:r>
              <a:rPr lang="uk-UA" sz="1600" dirty="0" smtClean="0"/>
              <a:t>K-середніх кластеризація, призначає точки даних до одного з K кластерів залежно від їхньої відстані від центру кластерів. Починається з випадкового визначення центроїда кластерів у просторі. Потім кожна точка даних відноситься до одного з кластерів на основі її відстані від центроїда кластера. Після віднесення кожної точки до одного з кластерів, призначаються нові центроїди кластерів. Цей процес повторюється доти, доки не буде знайдено хороший кластер. </a:t>
            </a:r>
            <a:endParaRPr lang="uk-UA" sz="16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23332" y="1457535"/>
            <a:ext cx="5178676" cy="513183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7200">
              <a:lnSpc>
                <a:spcPct val="120000"/>
              </a:lnSpc>
              <a:spcBef>
                <a:spcPts val="600"/>
              </a:spcBef>
              <a:buNone/>
            </a:pPr>
            <a:r>
              <a:rPr lang="uk-UA" sz="1600" dirty="0"/>
              <a:t>В аналізі ми припускаємо, що кількість кластерів задана наперед і ми повинні віднести точки до одного з них.</a:t>
            </a:r>
          </a:p>
          <a:p>
            <a:pPr marL="0" indent="457200">
              <a:lnSpc>
                <a:spcPct val="120000"/>
              </a:lnSpc>
              <a:spcBef>
                <a:spcPts val="600"/>
              </a:spcBef>
              <a:buNone/>
            </a:pPr>
            <a:r>
              <a:rPr lang="uk-UA" sz="1600" dirty="0"/>
              <a:t>У деяких випадках </a:t>
            </a:r>
            <a:r>
              <a:rPr lang="en-CA" sz="1600" dirty="0"/>
              <a:t>K </a:t>
            </a:r>
            <a:r>
              <a:rPr lang="uk-UA" sz="1600" dirty="0"/>
              <a:t>не є чітко визначеним, і нам доводиться думати про оптимальну кількість </a:t>
            </a:r>
            <a:r>
              <a:rPr lang="en-CA" sz="1600" dirty="0"/>
              <a:t>K. </a:t>
            </a:r>
            <a:r>
              <a:rPr lang="uk-UA" sz="1600" dirty="0"/>
              <a:t>Кластеризація за допомогою </a:t>
            </a:r>
            <a:r>
              <a:rPr lang="en-CA" sz="1600" dirty="0"/>
              <a:t>K-</a:t>
            </a:r>
            <a:r>
              <a:rPr lang="uk-UA" sz="1600" dirty="0"/>
              <a:t>середніх найкраще працює, коли дані добре розділені. Коли точки даних перекриваються, ця кластеризація не підходить. </a:t>
            </a:r>
            <a:endParaRPr lang="uk-UA" sz="1600" dirty="0" smtClean="0"/>
          </a:p>
          <a:p>
            <a:pPr marL="0" indent="457200">
              <a:lnSpc>
                <a:spcPct val="120000"/>
              </a:lnSpc>
              <a:spcBef>
                <a:spcPts val="600"/>
              </a:spcBef>
              <a:buNone/>
            </a:pPr>
            <a:r>
              <a:rPr lang="en-CA" sz="1600" dirty="0" smtClean="0"/>
              <a:t>K </a:t>
            </a:r>
            <a:r>
              <a:rPr lang="en-CA" sz="1600" dirty="0"/>
              <a:t>Means </a:t>
            </a:r>
            <a:r>
              <a:rPr lang="uk-UA" sz="1600" dirty="0"/>
              <a:t>є швидшим порівняно з іншими методами кластеризації. Він забезпечує сильний зв'язок між точками даних. Кластери </a:t>
            </a:r>
            <a:r>
              <a:rPr lang="en-CA" sz="1600" dirty="0"/>
              <a:t>K Means </a:t>
            </a:r>
            <a:r>
              <a:rPr lang="uk-UA" sz="1600" dirty="0"/>
              <a:t>не надають чіткої інформації щодо якості кластерів. Різне початкове призначення центроїда кластера може призвести до різних кластерів. </a:t>
            </a:r>
            <a:endParaRPr lang="uk-UA" sz="1600" dirty="0" smtClean="0"/>
          </a:p>
          <a:p>
            <a:pPr marL="0" indent="457200">
              <a:lnSpc>
                <a:spcPct val="120000"/>
              </a:lnSpc>
              <a:spcBef>
                <a:spcPts val="600"/>
              </a:spcBef>
              <a:buNone/>
            </a:pPr>
            <a:r>
              <a:rPr lang="uk-UA" sz="1600" dirty="0" smtClean="0"/>
              <a:t>Крім </a:t>
            </a:r>
            <a:r>
              <a:rPr lang="uk-UA" sz="1600" dirty="0"/>
              <a:t>того, алгоритм </a:t>
            </a:r>
            <a:r>
              <a:rPr lang="en-CA" sz="1600" dirty="0"/>
              <a:t>K Means </a:t>
            </a:r>
            <a:r>
              <a:rPr lang="uk-UA" sz="1600" dirty="0"/>
              <a:t>чутливий до шуму. Він може застрягти в локальних мінімумах.</a:t>
            </a:r>
          </a:p>
        </p:txBody>
      </p:sp>
    </p:spTree>
    <p:extLst>
      <p:ext uri="{BB962C8B-B14F-4D97-AF65-F5344CB8AC3E}">
        <p14:creationId xmlns:p14="http://schemas.microsoft.com/office/powerpoint/2010/main" val="35939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0704" y="111407"/>
            <a:ext cx="10058400" cy="1036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uk-UA" sz="4400" b="1" dirty="0"/>
              <a:t>Алгоритм </a:t>
            </a:r>
            <a:r>
              <a:rPr lang="en-CA" sz="4400" b="1" dirty="0"/>
              <a:t>K-</a:t>
            </a:r>
            <a:r>
              <a:rPr lang="uk-UA" sz="4400" b="1" dirty="0"/>
              <a:t>середніх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7922" y="1662715"/>
            <a:ext cx="4754880" cy="3977640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7200">
              <a:lnSpc>
                <a:spcPct val="120000"/>
              </a:lnSpc>
              <a:spcBef>
                <a:spcPts val="600"/>
              </a:spcBef>
              <a:buNone/>
            </a:pPr>
            <a:r>
              <a:rPr lang="uk-UA" sz="1800" dirty="0"/>
              <a:t>У нас є набір даних, що складається з об'єктів з певними характеристиками та значеннями цих характеристик (як вектор). Завдання полягає в тому, щоб розбити ці елементи на групи.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4542" y="1870458"/>
            <a:ext cx="4754562" cy="348605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3651535"/>
            <a:ext cx="49244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6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6542" y="148730"/>
            <a:ext cx="10058400" cy="1232201"/>
          </a:xfrm>
        </p:spPr>
        <p:txBody>
          <a:bodyPr>
            <a:normAutofit/>
          </a:bodyPr>
          <a:lstStyle/>
          <a:p>
            <a:pPr algn="ctr"/>
            <a:r>
              <a:rPr lang="uk-UA" sz="4400" dirty="0" smtClean="0"/>
              <a:t>Крок 1. ініціалізація </a:t>
            </a:r>
            <a:r>
              <a:rPr lang="uk-UA" sz="4400" b="1" i="1" dirty="0" smtClean="0"/>
              <a:t>К</a:t>
            </a:r>
            <a:endParaRPr lang="uk-UA" sz="4400" b="1" i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76542" y="1625393"/>
            <a:ext cx="4754880" cy="3977640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7200">
              <a:lnSpc>
                <a:spcPct val="120000"/>
              </a:lnSpc>
              <a:spcBef>
                <a:spcPts val="600"/>
              </a:spcBef>
              <a:buNone/>
            </a:pPr>
            <a:r>
              <a:rPr lang="uk-UA" sz="1800" dirty="0"/>
              <a:t>Спочатку ми випадковим чином </a:t>
            </a:r>
            <a:r>
              <a:rPr lang="uk-UA" sz="1800" dirty="0" err="1"/>
              <a:t>ініціалізуємо</a:t>
            </a:r>
            <a:r>
              <a:rPr lang="uk-UA" sz="1800" dirty="0"/>
              <a:t> k точок, які називаємо середніми або центроїдами кластера.</a:t>
            </a:r>
          </a:p>
          <a:p>
            <a:pPr marL="0" indent="457200">
              <a:lnSpc>
                <a:spcPct val="120000"/>
              </a:lnSpc>
              <a:spcBef>
                <a:spcPts val="600"/>
              </a:spcBef>
              <a:buNone/>
            </a:pPr>
            <a:endParaRPr lang="uk-UA" sz="18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4288" y="2454131"/>
            <a:ext cx="4754562" cy="345786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049" y="2822219"/>
            <a:ext cx="40862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9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400" dirty="0"/>
              <a:t>Крок </a:t>
            </a:r>
            <a:r>
              <a:rPr lang="uk-UA" sz="4400" dirty="0" smtClean="0"/>
              <a:t>2. Призначення даних до кластерів</a:t>
            </a:r>
            <a:endParaRPr lang="uk-UA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61257" y="2194560"/>
                <a:ext cx="5563471" cy="3777032"/>
              </a:xfr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0" indent="45720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uk-UA" dirty="0" smtClean="0"/>
                  <a:t>Ми класифікуємо кожен елемент за його найближчим середнім значенням (призначаємо точки даних до найближчого кластерного центру).</a:t>
                </a:r>
              </a:p>
              <a:p>
                <a:pPr marL="0" indent="45720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uk-UA" dirty="0" smtClean="0"/>
                  <a:t>Використовуємо Евклідову відстань</a:t>
                </a:r>
              </a:p>
              <a:p>
                <a:pPr marL="0" indent="45720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uk-U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uk-U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uk-U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uk-UA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uk-UA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uk-UA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uk-U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uk-UA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uk-UA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61257" y="2194560"/>
                <a:ext cx="5563471" cy="3777032"/>
              </a:xfrm>
              <a:blipFill>
                <a:blip r:embed="rId2"/>
                <a:stretch>
                  <a:fillRect l="-1205" t="-16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24457" y="2093975"/>
            <a:ext cx="3416809" cy="124638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458" y="3466127"/>
            <a:ext cx="3451454" cy="103122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4458" y="4666830"/>
            <a:ext cx="3486324" cy="1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7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Крок 3. оновлення центрів кластерів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457200">
              <a:lnSpc>
                <a:spcPct val="100000"/>
              </a:lnSpc>
              <a:spcBef>
                <a:spcPts val="600"/>
              </a:spcBef>
              <a:buNone/>
            </a:pPr>
            <a:r>
              <a:rPr lang="uk-UA" dirty="0" smtClean="0"/>
              <a:t>Оновлення координат </a:t>
            </a:r>
            <a:r>
              <a:rPr lang="uk-UA" dirty="0"/>
              <a:t>середнього значення (кластеру), які є середніми значеннями елементів, віднесених до цього </a:t>
            </a:r>
            <a:r>
              <a:rPr lang="uk-UA" dirty="0" smtClean="0"/>
              <a:t>кластеру.</a:t>
            </a:r>
          </a:p>
          <a:p>
            <a:pPr marL="0" indent="457200">
              <a:lnSpc>
                <a:spcPct val="100000"/>
              </a:lnSpc>
              <a:spcBef>
                <a:spcPts val="600"/>
              </a:spcBef>
              <a:buNone/>
            </a:pPr>
            <a:endParaRPr lang="uk-UA" dirty="0" smtClean="0"/>
          </a:p>
          <a:p>
            <a:pPr marL="0" indent="457200">
              <a:lnSpc>
                <a:spcPct val="100000"/>
              </a:lnSpc>
              <a:spcBef>
                <a:spcPts val="600"/>
              </a:spcBef>
              <a:buNone/>
            </a:pPr>
            <a:endParaRPr lang="uk-UA" dirty="0"/>
          </a:p>
          <a:p>
            <a:pPr marL="0" indent="457200">
              <a:lnSpc>
                <a:spcPct val="100000"/>
              </a:lnSpc>
              <a:spcBef>
                <a:spcPts val="600"/>
              </a:spcBef>
              <a:buNone/>
            </a:pPr>
            <a:endParaRPr lang="uk-UA" dirty="0" smtClean="0"/>
          </a:p>
          <a:p>
            <a:pPr marL="0" indent="457200">
              <a:lnSpc>
                <a:spcPct val="100000"/>
              </a:lnSpc>
              <a:spcBef>
                <a:spcPts val="600"/>
              </a:spcBef>
              <a:buNone/>
            </a:pPr>
            <a:endParaRPr lang="uk-UA" dirty="0"/>
          </a:p>
          <a:p>
            <a:pPr marL="0" indent="457200">
              <a:lnSpc>
                <a:spcPct val="100000"/>
              </a:lnSpc>
              <a:spcBef>
                <a:spcPts val="600"/>
              </a:spcBef>
              <a:buNone/>
            </a:pPr>
            <a:r>
              <a:rPr lang="uk-UA" dirty="0" smtClean="0"/>
              <a:t>Повторення процесу для заданої кількості ітерацій та отримання кластерів.</a:t>
            </a:r>
            <a:endParaRPr lang="uk-UA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4288" y="2427170"/>
            <a:ext cx="4754562" cy="351178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084" y="3843238"/>
            <a:ext cx="4360407" cy="88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1284</TotalTime>
  <Words>1998</Words>
  <Application>Microsoft Office PowerPoint</Application>
  <PresentationFormat>Широкоэкранный</PresentationFormat>
  <Paragraphs>111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3" baseType="lpstr">
      <vt:lpstr>Arial</vt:lpstr>
      <vt:lpstr>Bahnschrift Light SemiCondensed</vt:lpstr>
      <vt:lpstr>Calibri</vt:lpstr>
      <vt:lpstr>Cambria</vt:lpstr>
      <vt:lpstr>Cambria Math</vt:lpstr>
      <vt:lpstr>Rockwell</vt:lpstr>
      <vt:lpstr>Rockwell Condensed</vt:lpstr>
      <vt:lpstr>Times New Roman</vt:lpstr>
      <vt:lpstr>Wingdings</vt:lpstr>
      <vt:lpstr>Дерево</vt:lpstr>
      <vt:lpstr>Кластерний аналіз</vt:lpstr>
      <vt:lpstr>Кластерний аналіз</vt:lpstr>
      <vt:lpstr>Властивості кластеризації </vt:lpstr>
      <vt:lpstr>k-means clustering</vt:lpstr>
      <vt:lpstr>Що таке кластеризація  K-середніх?</vt:lpstr>
      <vt:lpstr>Алгоритм K-середніх</vt:lpstr>
      <vt:lpstr>Крок 1. ініціалізація К</vt:lpstr>
      <vt:lpstr>Крок 2. Призначення даних до кластерів</vt:lpstr>
      <vt:lpstr>Крок 3. оновлення центрів кластерів</vt:lpstr>
      <vt:lpstr>Pseudocode K-середніх  </vt:lpstr>
      <vt:lpstr>Hierarchical clustering</vt:lpstr>
      <vt:lpstr>Ієрархічна кластеризація</vt:lpstr>
      <vt:lpstr>Агломеративна кластеризація</vt:lpstr>
      <vt:lpstr>Роздільна кластеризація</vt:lpstr>
      <vt:lpstr>Ієрархічна кластеризація</vt:lpstr>
      <vt:lpstr>Коли треба зупинити алгоритм?</vt:lpstr>
      <vt:lpstr>кластеризація на основі щільності</vt:lpstr>
      <vt:lpstr>Density-Based Spatial Clustering Of Applications With Noise (DBSCAN)</vt:lpstr>
      <vt:lpstr>Параметри алгоритму DBSCAN</vt:lpstr>
      <vt:lpstr>алгоритм DBSCAN</vt:lpstr>
      <vt:lpstr>Реалізація в Python</vt:lpstr>
      <vt:lpstr>Результат кластеризації</vt:lpstr>
      <vt:lpstr>Використання DBSCAN замість K-Means у кластерному аналізі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Дерево рішень</dc:title>
  <dc:creator>it_admin</dc:creator>
  <cp:lastModifiedBy>it_admin</cp:lastModifiedBy>
  <cp:revision>119</cp:revision>
  <dcterms:created xsi:type="dcterms:W3CDTF">2024-07-08T06:07:31Z</dcterms:created>
  <dcterms:modified xsi:type="dcterms:W3CDTF">2024-11-22T12:59:02Z</dcterms:modified>
</cp:coreProperties>
</file>